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0" r:id="rId1"/>
  </p:sldMasterIdLst>
  <p:notesMasterIdLst>
    <p:notesMasterId r:id="rId224"/>
  </p:notesMasterIdLst>
  <p:sldIdLst>
    <p:sldId id="537" r:id="rId2"/>
    <p:sldId id="538" r:id="rId3"/>
    <p:sldId id="262" r:id="rId4"/>
    <p:sldId id="264" r:id="rId5"/>
    <p:sldId id="265" r:id="rId6"/>
    <p:sldId id="268" r:id="rId7"/>
    <p:sldId id="430" r:id="rId8"/>
    <p:sldId id="269" r:id="rId9"/>
    <p:sldId id="270" r:id="rId10"/>
    <p:sldId id="271" r:id="rId11"/>
    <p:sldId id="272" r:id="rId12"/>
    <p:sldId id="273" r:id="rId13"/>
    <p:sldId id="274" r:id="rId14"/>
    <p:sldId id="275" r:id="rId15"/>
    <p:sldId id="276" r:id="rId16"/>
    <p:sldId id="277" r:id="rId17"/>
    <p:sldId id="427" r:id="rId18"/>
    <p:sldId id="281" r:id="rId19"/>
    <p:sldId id="282" r:id="rId20"/>
    <p:sldId id="431" r:id="rId21"/>
    <p:sldId id="432" r:id="rId22"/>
    <p:sldId id="283" r:id="rId23"/>
    <p:sldId id="433" r:id="rId24"/>
    <p:sldId id="285" r:id="rId25"/>
    <p:sldId id="286" r:id="rId26"/>
    <p:sldId id="279" r:id="rId27"/>
    <p:sldId id="326" r:id="rId28"/>
    <p:sldId id="328" r:id="rId29"/>
    <p:sldId id="329" r:id="rId30"/>
    <p:sldId id="330" r:id="rId31"/>
    <p:sldId id="331" r:id="rId32"/>
    <p:sldId id="333" r:id="rId33"/>
    <p:sldId id="334" r:id="rId34"/>
    <p:sldId id="335" r:id="rId35"/>
    <p:sldId id="336" r:id="rId36"/>
    <p:sldId id="337" r:id="rId37"/>
    <p:sldId id="339" r:id="rId38"/>
    <p:sldId id="340" r:id="rId39"/>
    <p:sldId id="341" r:id="rId40"/>
    <p:sldId id="342" r:id="rId41"/>
    <p:sldId id="343" r:id="rId42"/>
    <p:sldId id="344" r:id="rId43"/>
    <p:sldId id="345" r:id="rId44"/>
    <p:sldId id="347" r:id="rId45"/>
    <p:sldId id="351" r:id="rId46"/>
    <p:sldId id="348" r:id="rId47"/>
    <p:sldId id="349" r:id="rId48"/>
    <p:sldId id="350" r:id="rId49"/>
    <p:sldId id="434" r:id="rId50"/>
    <p:sldId id="332" r:id="rId51"/>
    <p:sldId id="570" r:id="rId52"/>
    <p:sldId id="571" r:id="rId53"/>
    <p:sldId id="555" r:id="rId54"/>
    <p:sldId id="556" r:id="rId55"/>
    <p:sldId id="557" r:id="rId56"/>
    <p:sldId id="558" r:id="rId57"/>
    <p:sldId id="559" r:id="rId58"/>
    <p:sldId id="560" r:id="rId59"/>
    <p:sldId id="561" r:id="rId60"/>
    <p:sldId id="562" r:id="rId61"/>
    <p:sldId id="563" r:id="rId62"/>
    <p:sldId id="564" r:id="rId63"/>
    <p:sldId id="565" r:id="rId64"/>
    <p:sldId id="566" r:id="rId65"/>
    <p:sldId id="567" r:id="rId66"/>
    <p:sldId id="568" r:id="rId67"/>
    <p:sldId id="569" r:id="rId68"/>
    <p:sldId id="572" r:id="rId69"/>
    <p:sldId id="353" r:id="rId70"/>
    <p:sldId id="354" r:id="rId71"/>
    <p:sldId id="355" r:id="rId72"/>
    <p:sldId id="356" r:id="rId73"/>
    <p:sldId id="357" r:id="rId74"/>
    <p:sldId id="359" r:id="rId75"/>
    <p:sldId id="360" r:id="rId76"/>
    <p:sldId id="365" r:id="rId77"/>
    <p:sldId id="361" r:id="rId78"/>
    <p:sldId id="383" r:id="rId79"/>
    <p:sldId id="362" r:id="rId80"/>
    <p:sldId id="363" r:id="rId81"/>
    <p:sldId id="364" r:id="rId82"/>
    <p:sldId id="366" r:id="rId83"/>
    <p:sldId id="367" r:id="rId84"/>
    <p:sldId id="368" r:id="rId85"/>
    <p:sldId id="369" r:id="rId86"/>
    <p:sldId id="370" r:id="rId87"/>
    <p:sldId id="373" r:id="rId88"/>
    <p:sldId id="374" r:id="rId89"/>
    <p:sldId id="436" r:id="rId90"/>
    <p:sldId id="375" r:id="rId91"/>
    <p:sldId id="574" r:id="rId92"/>
    <p:sldId id="577" r:id="rId93"/>
    <p:sldId id="384" r:id="rId94"/>
    <p:sldId id="377" r:id="rId95"/>
    <p:sldId id="378" r:id="rId96"/>
    <p:sldId id="379" r:id="rId97"/>
    <p:sldId id="386" r:id="rId98"/>
    <p:sldId id="380" r:id="rId99"/>
    <p:sldId id="387" r:id="rId100"/>
    <p:sldId id="388" r:id="rId101"/>
    <p:sldId id="389" r:id="rId102"/>
    <p:sldId id="391" r:id="rId103"/>
    <p:sldId id="393" r:id="rId104"/>
    <p:sldId id="407" r:id="rId105"/>
    <p:sldId id="406" r:id="rId106"/>
    <p:sldId id="437" r:id="rId107"/>
    <p:sldId id="573" r:id="rId108"/>
    <p:sldId id="392" r:id="rId109"/>
    <p:sldId id="395" r:id="rId110"/>
    <p:sldId id="396" r:id="rId111"/>
    <p:sldId id="397" r:id="rId112"/>
    <p:sldId id="399" r:id="rId113"/>
    <p:sldId id="401" r:id="rId114"/>
    <p:sldId id="405" r:id="rId115"/>
    <p:sldId id="409" r:id="rId116"/>
    <p:sldId id="410" r:id="rId117"/>
    <p:sldId id="438" r:id="rId118"/>
    <p:sldId id="439" r:id="rId119"/>
    <p:sldId id="553" r:id="rId120"/>
    <p:sldId id="554" r:id="rId121"/>
    <p:sldId id="541" r:id="rId122"/>
    <p:sldId id="542" r:id="rId123"/>
    <p:sldId id="543" r:id="rId124"/>
    <p:sldId id="544" r:id="rId125"/>
    <p:sldId id="545" r:id="rId126"/>
    <p:sldId id="546" r:id="rId127"/>
    <p:sldId id="547" r:id="rId128"/>
    <p:sldId id="548" r:id="rId129"/>
    <p:sldId id="549" r:id="rId130"/>
    <p:sldId id="550" r:id="rId131"/>
    <p:sldId id="551" r:id="rId132"/>
    <p:sldId id="552" r:id="rId133"/>
    <p:sldId id="447" r:id="rId134"/>
    <p:sldId id="442" r:id="rId135"/>
    <p:sldId id="448" r:id="rId136"/>
    <p:sldId id="456" r:id="rId137"/>
    <p:sldId id="449" r:id="rId138"/>
    <p:sldId id="450" r:id="rId139"/>
    <p:sldId id="451" r:id="rId140"/>
    <p:sldId id="452" r:id="rId141"/>
    <p:sldId id="453" r:id="rId142"/>
    <p:sldId id="455" r:id="rId143"/>
    <p:sldId id="454" r:id="rId144"/>
    <p:sldId id="459" r:id="rId145"/>
    <p:sldId id="460" r:id="rId146"/>
    <p:sldId id="461" r:id="rId147"/>
    <p:sldId id="575" r:id="rId148"/>
    <p:sldId id="458" r:id="rId149"/>
    <p:sldId id="462" r:id="rId150"/>
    <p:sldId id="464" r:id="rId151"/>
    <p:sldId id="465" r:id="rId152"/>
    <p:sldId id="576" r:id="rId153"/>
    <p:sldId id="475" r:id="rId154"/>
    <p:sldId id="476" r:id="rId155"/>
    <p:sldId id="469" r:id="rId156"/>
    <p:sldId id="473" r:id="rId157"/>
    <p:sldId id="470" r:id="rId158"/>
    <p:sldId id="471" r:id="rId159"/>
    <p:sldId id="472" r:id="rId160"/>
    <p:sldId id="506" r:id="rId161"/>
    <p:sldId id="474" r:id="rId162"/>
    <p:sldId id="477" r:id="rId163"/>
    <p:sldId id="478" r:id="rId164"/>
    <p:sldId id="468" r:id="rId165"/>
    <p:sldId id="480" r:id="rId166"/>
    <p:sldId id="481" r:id="rId167"/>
    <p:sldId id="482" r:id="rId168"/>
    <p:sldId id="483" r:id="rId169"/>
    <p:sldId id="479" r:id="rId170"/>
    <p:sldId id="485" r:id="rId171"/>
    <p:sldId id="484" r:id="rId172"/>
    <p:sldId id="536" r:id="rId173"/>
    <p:sldId id="467" r:id="rId174"/>
    <p:sldId id="486" r:id="rId175"/>
    <p:sldId id="487" r:id="rId176"/>
    <p:sldId id="489" r:id="rId177"/>
    <p:sldId id="490" r:id="rId178"/>
    <p:sldId id="491" r:id="rId179"/>
    <p:sldId id="499" r:id="rId180"/>
    <p:sldId id="492" r:id="rId181"/>
    <p:sldId id="493" r:id="rId182"/>
    <p:sldId id="494" r:id="rId183"/>
    <p:sldId id="495" r:id="rId184"/>
    <p:sldId id="496" r:id="rId185"/>
    <p:sldId id="497" r:id="rId186"/>
    <p:sldId id="498" r:id="rId187"/>
    <p:sldId id="507" r:id="rId188"/>
    <p:sldId id="500" r:id="rId189"/>
    <p:sldId id="501" r:id="rId190"/>
    <p:sldId id="502" r:id="rId191"/>
    <p:sldId id="503" r:id="rId192"/>
    <p:sldId id="504" r:id="rId193"/>
    <p:sldId id="505" r:id="rId194"/>
    <p:sldId id="508" r:id="rId195"/>
    <p:sldId id="509" r:id="rId196"/>
    <p:sldId id="463" r:id="rId197"/>
    <p:sldId id="510" r:id="rId198"/>
    <p:sldId id="511" r:id="rId199"/>
    <p:sldId id="512" r:id="rId200"/>
    <p:sldId id="513" r:id="rId201"/>
    <p:sldId id="514" r:id="rId202"/>
    <p:sldId id="515" r:id="rId203"/>
    <p:sldId id="516" r:id="rId204"/>
    <p:sldId id="517" r:id="rId205"/>
    <p:sldId id="518" r:id="rId206"/>
    <p:sldId id="519" r:id="rId207"/>
    <p:sldId id="520" r:id="rId208"/>
    <p:sldId id="521" r:id="rId209"/>
    <p:sldId id="522" r:id="rId210"/>
    <p:sldId id="523" r:id="rId211"/>
    <p:sldId id="524" r:id="rId212"/>
    <p:sldId id="525" r:id="rId213"/>
    <p:sldId id="526" r:id="rId214"/>
    <p:sldId id="527" r:id="rId215"/>
    <p:sldId id="528" r:id="rId216"/>
    <p:sldId id="529" r:id="rId217"/>
    <p:sldId id="530" r:id="rId218"/>
    <p:sldId id="531" r:id="rId219"/>
    <p:sldId id="532" r:id="rId220"/>
    <p:sldId id="533" r:id="rId221"/>
    <p:sldId id="534" r:id="rId222"/>
    <p:sldId id="535" r:id="rId22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3574FB4-6D37-4ACE-A16C-B468FEFFD711}">
          <p14:sldIdLst>
            <p14:sldId id="537"/>
            <p14:sldId id="538"/>
          </p14:sldIdLst>
        </p14:section>
        <p14:section name="未命名的章節" id="{345A585E-7E0E-42F3-8ECB-487C95B2BF4D}">
          <p14:sldIdLst>
            <p14:sldId id="262"/>
            <p14:sldId id="264"/>
            <p14:sldId id="265"/>
            <p14:sldId id="268"/>
            <p14:sldId id="430"/>
            <p14:sldId id="269"/>
            <p14:sldId id="270"/>
            <p14:sldId id="271"/>
            <p14:sldId id="272"/>
            <p14:sldId id="273"/>
            <p14:sldId id="274"/>
            <p14:sldId id="275"/>
            <p14:sldId id="276"/>
            <p14:sldId id="277"/>
            <p14:sldId id="427"/>
            <p14:sldId id="281"/>
            <p14:sldId id="282"/>
            <p14:sldId id="431"/>
            <p14:sldId id="432"/>
            <p14:sldId id="283"/>
            <p14:sldId id="433"/>
            <p14:sldId id="285"/>
            <p14:sldId id="286"/>
            <p14:sldId id="279"/>
            <p14:sldId id="326"/>
            <p14:sldId id="328"/>
            <p14:sldId id="329"/>
            <p14:sldId id="330"/>
            <p14:sldId id="331"/>
            <p14:sldId id="333"/>
            <p14:sldId id="334"/>
            <p14:sldId id="335"/>
            <p14:sldId id="336"/>
            <p14:sldId id="337"/>
            <p14:sldId id="339"/>
            <p14:sldId id="340"/>
            <p14:sldId id="341"/>
            <p14:sldId id="342"/>
            <p14:sldId id="343"/>
            <p14:sldId id="344"/>
            <p14:sldId id="345"/>
            <p14:sldId id="347"/>
            <p14:sldId id="351"/>
            <p14:sldId id="348"/>
            <p14:sldId id="349"/>
            <p14:sldId id="350"/>
            <p14:sldId id="434"/>
            <p14:sldId id="332"/>
            <p14:sldId id="570"/>
            <p14:sldId id="571"/>
            <p14:sldId id="555"/>
            <p14:sldId id="556"/>
            <p14:sldId id="557"/>
            <p14:sldId id="558"/>
            <p14:sldId id="559"/>
            <p14:sldId id="560"/>
            <p14:sldId id="561"/>
            <p14:sldId id="562"/>
            <p14:sldId id="563"/>
            <p14:sldId id="564"/>
            <p14:sldId id="565"/>
            <p14:sldId id="566"/>
            <p14:sldId id="567"/>
            <p14:sldId id="568"/>
            <p14:sldId id="569"/>
            <p14:sldId id="572"/>
            <p14:sldId id="353"/>
            <p14:sldId id="354"/>
            <p14:sldId id="355"/>
            <p14:sldId id="356"/>
            <p14:sldId id="357"/>
            <p14:sldId id="359"/>
            <p14:sldId id="360"/>
            <p14:sldId id="365"/>
            <p14:sldId id="361"/>
            <p14:sldId id="383"/>
            <p14:sldId id="362"/>
            <p14:sldId id="363"/>
            <p14:sldId id="364"/>
            <p14:sldId id="366"/>
            <p14:sldId id="367"/>
            <p14:sldId id="368"/>
            <p14:sldId id="369"/>
            <p14:sldId id="370"/>
            <p14:sldId id="373"/>
            <p14:sldId id="374"/>
            <p14:sldId id="436"/>
            <p14:sldId id="375"/>
            <p14:sldId id="574"/>
            <p14:sldId id="577"/>
            <p14:sldId id="384"/>
            <p14:sldId id="377"/>
            <p14:sldId id="378"/>
            <p14:sldId id="379"/>
            <p14:sldId id="386"/>
            <p14:sldId id="380"/>
            <p14:sldId id="387"/>
            <p14:sldId id="388"/>
            <p14:sldId id="389"/>
            <p14:sldId id="391"/>
            <p14:sldId id="393"/>
            <p14:sldId id="407"/>
            <p14:sldId id="406"/>
            <p14:sldId id="437"/>
            <p14:sldId id="573"/>
            <p14:sldId id="392"/>
            <p14:sldId id="395"/>
            <p14:sldId id="396"/>
            <p14:sldId id="397"/>
            <p14:sldId id="399"/>
            <p14:sldId id="401"/>
            <p14:sldId id="405"/>
            <p14:sldId id="409"/>
            <p14:sldId id="410"/>
            <p14:sldId id="438"/>
            <p14:sldId id="439"/>
            <p14:sldId id="553"/>
            <p14:sldId id="554"/>
            <p14:sldId id="541"/>
            <p14:sldId id="542"/>
            <p14:sldId id="543"/>
            <p14:sldId id="544"/>
            <p14:sldId id="545"/>
            <p14:sldId id="546"/>
            <p14:sldId id="547"/>
            <p14:sldId id="548"/>
            <p14:sldId id="549"/>
            <p14:sldId id="550"/>
            <p14:sldId id="551"/>
            <p14:sldId id="552"/>
          </p14:sldIdLst>
        </p14:section>
        <p14:section name="未命名的章節" id="{27D79496-C377-4700-A231-EB6278098A75}">
          <p14:sldIdLst>
            <p14:sldId id="447"/>
            <p14:sldId id="442"/>
            <p14:sldId id="448"/>
            <p14:sldId id="456"/>
            <p14:sldId id="449"/>
            <p14:sldId id="450"/>
            <p14:sldId id="451"/>
            <p14:sldId id="452"/>
            <p14:sldId id="453"/>
            <p14:sldId id="455"/>
            <p14:sldId id="454"/>
            <p14:sldId id="459"/>
            <p14:sldId id="460"/>
            <p14:sldId id="461"/>
            <p14:sldId id="575"/>
            <p14:sldId id="458"/>
            <p14:sldId id="462"/>
            <p14:sldId id="464"/>
            <p14:sldId id="465"/>
            <p14:sldId id="576"/>
            <p14:sldId id="475"/>
            <p14:sldId id="476"/>
            <p14:sldId id="469"/>
            <p14:sldId id="473"/>
            <p14:sldId id="470"/>
            <p14:sldId id="471"/>
            <p14:sldId id="472"/>
            <p14:sldId id="506"/>
            <p14:sldId id="474"/>
            <p14:sldId id="477"/>
            <p14:sldId id="478"/>
            <p14:sldId id="468"/>
            <p14:sldId id="480"/>
            <p14:sldId id="481"/>
            <p14:sldId id="482"/>
            <p14:sldId id="483"/>
            <p14:sldId id="479"/>
            <p14:sldId id="485"/>
            <p14:sldId id="484"/>
            <p14:sldId id="536"/>
            <p14:sldId id="467"/>
            <p14:sldId id="486"/>
            <p14:sldId id="487"/>
            <p14:sldId id="489"/>
            <p14:sldId id="490"/>
            <p14:sldId id="491"/>
            <p14:sldId id="499"/>
            <p14:sldId id="492"/>
            <p14:sldId id="493"/>
            <p14:sldId id="494"/>
            <p14:sldId id="495"/>
            <p14:sldId id="496"/>
            <p14:sldId id="497"/>
            <p14:sldId id="498"/>
            <p14:sldId id="507"/>
            <p14:sldId id="500"/>
            <p14:sldId id="501"/>
            <p14:sldId id="502"/>
            <p14:sldId id="503"/>
            <p14:sldId id="504"/>
            <p14:sldId id="505"/>
            <p14:sldId id="508"/>
            <p14:sldId id="509"/>
            <p14:sldId id="463"/>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84295" autoAdjust="0"/>
  </p:normalViewPr>
  <p:slideViewPr>
    <p:cSldViewPr>
      <p:cViewPr varScale="1">
        <p:scale>
          <a:sx n="95" d="100"/>
          <a:sy n="95" d="100"/>
        </p:scale>
        <p:origin x="834"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ink/ink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22.90828" units="1/cm"/>
          <inkml:channelProperty channel="Y" name="resolution" value="22.85714" units="1/cm"/>
          <inkml:channelProperty channel="T" name="resolution" value="1" units="1/dev"/>
        </inkml:channelProperties>
      </inkml:inkSource>
      <inkml:timestamp xml:id="ts0" timeString="2017-09-10T13:48:36.221"/>
    </inkml:context>
    <inkml:brush xml:id="br0">
      <inkml:brushProperty name="width" value="0.05292" units="cm"/>
      <inkml:brushProperty name="height" value="0.05292" units="cm"/>
      <inkml:brushProperty name="color" value="#FF0000"/>
    </inkml:brush>
  </inkml:definitions>
  <inkml:trace contextRef="#ctx0" brushRef="#br0">13915 9525 0,'-24'50'15,"24"-1"-15,-25 26 16,25-26 0,0 26-16,0 24 15</inkml:trace>
  <inkml:trace contextRef="#ctx0" brushRef="#br0" timeOffset="609.501">13767 9004 0,'24'0'172,"1"25"-156,0-25-1,-25 25 1,25 0-16,0-1 16,24 26-16,26 24 15,-26 1-15,26-1 16,-26 1-16,-24-26 16,-25-74 77</inkml:trace>
  <inkml:trace contextRef="#ctx0" brushRef="#br0" timeOffset="1552.0515">14287 9451 0,'25'0'0,"0"0"15,-25 24 1,0 1-16,25 0 16,-25 25-16,0-1 15,0 1-15,0-1 16,0 1-16,0 0 16,0-26-1,0 1-15,0 0 16,25-50 93,-25 0-109,25 1 16,-1-26-16,1 25 15,0-24-15,0 24 16,0 0-16,-25 0 16,24 0-16,1 1 15,-25-1-15,25 0 16,0 25 62,0 0-62,-1 0-1,-24 25 1,0 0 0,0-1-16,25 26 15,-25 0-15,0-1 16,0 1-16,0 24 15,0-24-15,0-1 16,0 1-16,0-25 16,25 0 46,-25-50-46,25 0-1</inkml:trace>
  <inkml:trace contextRef="#ctx0" brushRef="#br0" timeOffset="2105.8291">14858 9599 0,'25'-24'63,"0"24"-48,-1 0-15,1 0 16,0 0 0,0 0-16,24 0 15,1 0-15,0 0 16,-1 0-16,-24 0 15,0 0-15,0-25 157,-50 0-142,0 0-15</inkml:trace>
  <inkml:trace contextRef="#ctx0" brushRef="#br0" timeOffset="2505.1871">15032 9277 0,'-25'0'0,"0"25"16,25 0-1,0 24-15,0 26 16,0-1-16,0 0 16,0-24-16,0 0 15,0-26 1,0 26-16,0-25 16,0 0 77,25-1-77,0-24 0</inkml:trace>
  <inkml:trace contextRef="#ctx0" brushRef="#br0" timeOffset="3312.6319">15180 9773 0,'25'0'0,"-25"-25"32,25 25-32,0 0 15,0 0-15,-1 0 16,1 0-16,0 0 16,25 0-16,-1 0 15,-24 0-15,0 0 16,0-25 31,0 1-16,-1-1-31,-24 0 16,25 0-16,-25 0 15,0 1 16,0-1 16,-25 25-47,1 0 16,-26 0-16,25 0 16,-24 0-1,24 0-15,0 0 16,0 0-1,0 0-15,0 25 16,1-25-16,24 24 16,-25 1-16,0 0 15,0 0 1,25 0 0,0-1-1,0 1-15,0 0 16,0 0-16,0 0 15,0-1-15,0 1 16,25 0 15,0-25-15,0 25-16,-1-25 16,1 25-16,0-25 15,0 0-15,0 0 16,24 0-16,-24 0 15</inkml:trace>
  <inkml:trace contextRef="#ctx0" brushRef="#br0" timeOffset="4105.4699">15801 9451 0,'24'-25'16,"1"25"-16,0 0 16,0 25-16,0-1 15,-25 1 1,0 0 0,24 0-16,1 0 15,-25-1 1,0 1-16,0 0 15,0 0 1,0 0-16,0-1 16,0 1-16,0 0 15,0 0-15,-25 0 16,25-50 125,0 0-126,0 0-15,0-24 16,25 24-16,0-25 15,0 1-15,0-1 16,24 0-16,-24 26 16,25-1-16,-26 0 15</inkml:trace>
  <inkml:trace contextRef="#ctx0" brushRef="#br0" timeOffset="5640.8809">16346 9699 0,'25'0'62,"0"0"-46,0 0-1,0 0-15,-1-25 16,26 0-16,0-25 16,-1 1-16,1 24 15,-1 0-15,-24 0 16,0 1-16,0-1 16,-25 0-1,25 0-15,-25 0 16,0 1-16,24-26 15,1 0 1,-25 1-16,0-1 16,0 1-16,0 24 15,0 0-15,0 0 32,-25 0-17,1 25 1,-1 0-16,0 0 15,0 0-15,0 0 16,1 0-16,-26 25 16,0 0-16,1 0 15,-1 24-15,1 1 16,-1 0-16,0-1 16,25 26-16,1-1 15,-1 0-15,25-24 16,0 0-16,0-1 15,0 1-15,0-25 32,25-1-32,-1 1 15,1 0-15,0 0 16,25 24-16,24 1 16,1 0-1,24-1-15,0-24 16,0 0-16,0-25 15,-24 0-15,-1 0 16,1-25-16,-26 0 16,1 0-16,-25 1 15,-1-26-15,1 0 16,0 1-16,-25-1 16,0 1-16,25-1 15,-25 25-15,0 0 63,-25 1-63,0-1 15,0 25-15,1 0 16,-1 0-16,0 0 16,0 0-16,0 0 15,1 0 1,-1 0-16,0 0 15,-25 0-15,1 0 16,24 25-16,0-1 16,0-24-16,1 25 15,24 0 1,0 0-16,0 0 16,0-1-16,0 1 31,24-25 0,1 25-15,0 0-16,25 0 15,-1-25-15,1 24 16,-1-24-16,1 25 16,0-25 109</inkml:trace>
  <inkml:trace contextRef="#ctx0" brushRef="#br0" timeOffset="8497.5093">17735 9723 0,'25'-24'0,"0"-1"31,-25 0-15,0 0-16,0 0 15,0 1-15,0-1 16,0 0 0,-25 25 15,0 0-16,1-25-15,-1 25 16,0 0 0,0 0-16,0 25 15,1 0-15,-1 0 16,0 24-16,0 1 16,0-1-16,0 1 15,1 0-15,24-26 16,0 1-1,0 0 17,0 0-32,24 0 15,1-25 17,0 0-32,0 0 15,0 0-15,0-25 16,-1 0-16,1 0 15,0 0-15,0-24 16,0-1-16,-1 1 16,1 24-16,-25-25 15,0 75 126,0 0-125,0 0-16,0 24 15,25 1-15,-25-1 16,25-24-16,0 0 15,-25 0-15,24 24 16,1-49 31,0 0-31,0-24-16,-25-1 15,25 0-15,-1-25 16,1 1-16,0-1 15,0 1 1,-25-1-16,0 0 16,0 26-16,0-1 15,25 50 126,-25-1-141,0 26 16,24 0-16,-24-26 15,25 1-15,-25 0 16,25 0-16,0 0 62,0-25-62,-1-25 16,1-25 0,-25 1-16,0-1 15,25 0 1,-25 26-16,0-1 15,0 0-15,0 0 16,0 50 109,0 0-125,0 0 16,0-1-16,0 1 15,0 0-15,0 0 16,0 0-16,0-1 16,25 1-16,0-25 62,-1 0-46,-24-25-1,25 1 1,0-1-16,0-25 16,0 25-16,-1 25 125,1 0-47,0 0-78,0 0 15,49-24-15,1-1 16,-1 0-16,-24 0 16,-25 25 15,-1 25-31,-24 0 15,25 0-15,0-1 79,0-24-17,0 0-46,-1 0-1,-24-24-15,25 24 47,-25-25-31,0 50 93,0-1-109,0 26 16,-25 0-16,25 24 15,0 25-15,-24 25 16,24-24-16,0-1 16,-25 0-16,0-25 15,0 1-15,25-1 16,-25-24-16,25-1 16,-24 1-1,-1-25 16,0-25-15,0-25-16,0 0 16,1 0-16,-1-24 15,0-1-15,0 25 16,25-24-16,0-1 16,50 1-16,-1-1 15,26-24-15,-1-1 16,25 1-16,1-1 15,-26 1-15,-24 24 16,-26 25-16,1 1 47,0 24-31,0 24-16,-50-24 78,0 0-63,-24 0-15,-26-24 16,-24-26-16</inkml:trace>
  <inkml:trace contextRef="#ctx0" brushRef="#br0" timeOffset="8840.1974">17413 9054 0,'0'25'125</inkml:trace>
</inkml:ink>
</file>

<file path=ppt/ink/ink1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22.90828" units="1/cm"/>
          <inkml:channelProperty channel="Y" name="resolution" value="22.85714" units="1/cm"/>
          <inkml:channelProperty channel="T" name="resolution" value="1" units="1/dev"/>
        </inkml:channelProperties>
      </inkml:inkSource>
      <inkml:timestamp xml:id="ts0" timeString="2017-09-10T16:15:50.471"/>
    </inkml:context>
    <inkml:brush xml:id="br0">
      <inkml:brushProperty name="width" value="0.05292" units="cm"/>
      <inkml:brushProperty name="height" value="0.05292" units="cm"/>
      <inkml:brushProperty name="color" value="#FFFF00"/>
    </inkml:brush>
  </inkml:definitions>
  <inkml:trace contextRef="#ctx0" brushRef="#br0">14684 6052 0,'0'25'110,"25"0"-110,0-25 15,0 0-15,0 0 16,-1 25 0,26-25-16,0 0 15,-1 25-15,1-25 16,24 0-16,-24 24 16,-1-24-16,-24 0 15,0 0 1,0 0-16,0 0 15,-1 0-15,26 0 16,0 0-16,24 0 16,1 0-16,-1 0 15,0 0-15</inkml:trace>
  <inkml:trace contextRef="#ctx0" brushRef="#br0" timeOffset="927.3604">15429 5507 0,'-25'0'31,"0"0"-16,0 0 1,0 0 0,0 24-1,1-24-15,-1 25 16,0 0-16,0 0 16,0 24-16,-24 1 15,-1 0-15,25-1 16,-24 26-16,24-1 15,0-24-15,0 24 16,1-24-16,24-25 16,0-1-16,0 1 15,0 0-15,0 0 16,0 0-16,0-1 16,0 1-16,0 0 15,0 0-15,0 0 16,0-1-1,0 1-15,0 0 16,0 0-16,24 0 16,-24-1-1,0 1-15,0 0 16,0 0-16,0 0 94</inkml:trace>
  <inkml:trace contextRef="#ctx0" brushRef="#br0" timeOffset="3296.2941">15875 6524 0,'25'-25'47,"-25"0"-47,0 0 15,0 0 1,0 1-16,0-1 15,0 0-15,0 0 16,0 0-16,-25 25 63,0 0-48,0 0-15,1 0 16,-1 0-1,25 25-15,-25 0 16,0-25-16,0 25 16,1 0-16,-1-1 15,0 1-15,0 0 16,0 0 0,25 0-1,0-1 16,0 1-15,0 0 15,0 0 1,25-25-17,0 0-15,0 0 16,0 0-16,-1 0 15,1 0-15,0 0 16,0-25-16,0 25 16,-1-25-1,1 0-15,0 1 16,0-1-16,0 0 16,-25 50 202,24-25-218,-24 25 16,25-25 0,-25 24 15,25-24-16,0 0 32,0 0 31,-25-24-78,24-1 16,-24 0-16,25 0 16,0 0-16,0-24 15,-25 24-15,0 0 16,25 0-16,-25 50 250,0 0-250,0 0 16,0 0-16,0-1 15,0 1-15,0 0 16,0 0-16,0 0 15,0-1-15,0 1 16,24 0-16,-24 0 16,25-25-16,-25 25 15,25-25-15,-25 24 16,25-24-16,-25 25 16,25-25-16,-1 0 15,1 0-15,0 0 16,25 0-16,-1-25 15,1-24 1,24-1-16,1 1 16,-1-1-16,-24 0 15,-1 1-15,1-1 16,-25-24-16,0-1 16,-1 26-16,1-1 15,-25-24-15,0-1 16,0 26-16,0-26 15,0 26-15,0-1 16,0 0-16,-25 26 16,1-1 31,-1 25-16,0 0-16,0 0 1,25 25 0,-25-25-16,25 24 15,-24 1-15,-1 25 16,25-1-16,-25 1 16,25 25-16,0-26 15,0 26 1,0-26-16,0 26 15,25-26-15,-25 1 16,0-1-16,25 1 16,-1 24-16,1-24 15,0 0-15,0-1 16,24 1-16,-24-25 16,0-1-16,0 1 15,0 25-15,-1-25 16,1 24-16,0-24 15,25 0-15,-26-25 16,26 0-16,-25 0 16,0 0-16,-1-25 15,1 25-15,-25-25 16,0 0-16,0 1 16,0-1-16,0 0 15,0 0-15,0 0 16,-25-24-16</inkml:trace>
  <inkml:trace contextRef="#ctx0" brushRef="#br0" timeOffset="3655.3103">16594 6102 0,'0'-25'0,"0"0"15</inkml:trace>
  <inkml:trace contextRef="#ctx0" brushRef="#br0" timeOffset="4368.4326">16073 5978 0,'25'-25'16,"0"25"93</inkml:trace>
  <inkml:trace contextRef="#ctx0" brushRef="#br0" timeOffset="5798.9555">18306 6300 0,'25'0'62,"-1"0"-62,1 0 16,25-24-16,-1 24 15,26-25-15,-1 25 16,1 0-16,-26 0 16,1-25-16,0 25 15,-26 0-15,1 0 16,0 0-16,0 0 15,0 0-15,-1 0 16</inkml:trace>
  <inkml:trace contextRef="#ctx0" brushRef="#br0" timeOffset="6511.2782">19149 5333 0,'-25'-25'15,"1"0"32,-1 25-31,0 0-16,0 0 15,0 0-15,1 25 16,-1 0-16,0 0 16,0 0-16,25-1 15,-25 1-15,1 0 16,-1 25-16,0-1 15,-25 1-15,26-1 16,-26 1-16,25 0 16,0-1-16,1 1 15,24 0-15,0-26 16,0 26-16,0 0 16,0-1-16,0-24 15,0 0-15,0 24 16,0 1-16,0 0 15,0 24-15,0-24 16,0 24-16,0-24 16,0-1-16,0-24 15,0 0-15,0 0 47</inkml:trace>
  <inkml:trace contextRef="#ctx0" brushRef="#br0" timeOffset="7608.6936">19422 6325 0,'0'-25'16,"0"1"-16,0-1 15,0 0-15,0 0 16,0 0-16,0 1 16,-25 24-1,0-25 17,1 25-17,-1 0-15,0 0 16,0 0-16,0 0 15,-24 0-15,-1 25 16,25-25-16,1 24 16,-1 1-16,0 0 15,0 0-15,0 0 16,25-1-16,-24 1 16,24 0-16,0 0 15,0 0-15,0-1 16,0 1-1,0 0 1,0 0-16,0 0 16,0-1-1,0 1 1,24 0 0,1-25-16,0 0 15,0-25 1,0 0-1,-1 1-15,1-1 16,0 0-16,25-25 16,-26 26-16,1-1 15,0 0-15,-25 0 16,25 0 0,-25 50 155,0 25-171,0-25 16,0 24-16,0-24 16,0 0-16,0 0 15,0-1-15,0 1 16,25 0 78,-1-25-94,1 0 15,-25-25-15</inkml:trace>
  <inkml:trace contextRef="#ctx0" brushRef="#br0" timeOffset="8712.0638">19695 6127 0,'-25'0'125,"0"0"-125,1 0 16,-1 25-16,0-25 31,0 24 109,25 1-124,0 0 0,25 0-1,0 0-15,0-1 16,-25 1-16,24 0 16,1 0-16,0 0 46,0-1-46,-25 1 16,25 0 0,-1 0 93,-24 0-78,0-1-15,-24 1 15,-1-25-15,0 0-16,0 0 15,0 25 1,1-25-16,-1 0 47,0 0-16</inkml:trace>
  <inkml:trace contextRef="#ctx0" brushRef="#br0" timeOffset="9520.035">19844 6127 0,'25'0'125,"-1"0"-109,1 0-16,0 0 15,0 0-15,0-25 16,-1 0-16,26 25 16,-25 0-16,0 0 15,-1 0-15,1 0 47,0 0-31,0 0 93</inkml:trace>
  <inkml:trace contextRef="#ctx0" brushRef="#br0" timeOffset="10520.3413">20042 5854 0,'-25'0'47,"25"25"-31,0 24 0,-24 1-16,24 0 15,0-1-15,0 1 16,0-1-16,0-24 15,0 25-15,0-25 16,0-1 0,0 1-16,0 0 15,0 0-15,0 0 16,0-1-16,0 1 16,0 0-16,0 0 15,24 0 1,-24-1-16,0 1 15,25 0 79,0-25-78,0 0-1,0 0 17,-1 0-32,1 0 15,25 0-15,-1-25 16,-24 25-16,0-25 16,0 25-1,0 0 32,-1-24 125,1 24-156</inkml:trace>
  <inkml:trace contextRef="#ctx0" brushRef="#br0" timeOffset="13720.0393">14908 6970 0,'24'0'63,"1"0"-47,0 0-1,0 0-15,0 0 16,49 0-16,0 0 15,26 0-15,-1 0 16,25 0-16,50 25 16,-26-25-16,26 0 15,-25 0-15,24 0 16,1 0-16,25 0 16,-1 0-16,0 0 15,-24-25-15,0 25 16,-1-25-16,-24 25 15,0 0-15,-25 0 16,-25 0-16,-24 0 16,-26 0-16,26 0 15,-1 0-15,25 0 16,1 0-16,24 0 16,24 0-16,-24 25 15,25-25-15,-50 0 16,25 0-16,0 0 15,-24 0-15,-1 0 16,0 0-16,0 0 16,-24 0-16,-1 0 15,25 0-15,1 0 16,-1 0 0,0 0-16,25 0 15,-25 0-15,25 0 16,0 0-16,-24 0 15,-26 0-15,-24-25 16,-1 25-16,-24 0 16,0 0 31</inkml:trace>
  <inkml:trace contextRef="#ctx0" brushRef="#br0" timeOffset="18079.4745">3249 7045 0,'25'0'78,"25"0"-62,49 0-16,0 0 15,25 0-15,25 0 16,0 24-16,-25-24 16,-25 0-16,-24 25 15,-1-25-15,-24 25 16,-26-25-16,1 0 62,-50 0 79,1 0-141,-1-25 16</inkml:trace>
  <inkml:trace contextRef="#ctx0" brushRef="#br0" timeOffset="18839.1491">3870 6821 0,'0'-25'63,"24"25"-63,1 0 15,0 25-15,0-25 16,0 25-16,24 25 16,1-25-16,-1 24 15,1 1-15,0-25 16,24 24 0,-24-24-16,-26 0 15,1 0-15,0-25 16,0 24 46,-50 1-30,25 0-17,-25-25-15,0 25 16,1 0-16,-1-25 15,0 24-15,0-24 16,0 0-16,1 0 16,-1 25 124</inkml:trace>
  <inkml:trace contextRef="#ctx0" brushRef="#br0" timeOffset="21888.1951">4589 6474 0,'0'-25'78,"-25"25"-62,0 0-16,-24 0 15,-1 0-15,0 0 16,1 0-16,-1 25 16,25-25-16,1 25 31,-1 0-16,0-1 1,25 1 0,-25 0-16,25 0 15,0 0-15,0-1 16,0 1-16,0 0 16,0 0-16,0 0 15,0-1-15,0 1 16,0 0-16,0 25 15,0-1-15,0 1 16,0-25-16,0 24 16,0-24-16,0 0 15,0 0-15,25 0 16,0-1-16,-25 1 16,25 25-16,-1-25 15,1-1-15,25 1 16,-1 0-16,-24 0 15,0 0-15,0-1 16,-25 1 31,0 0-31,0 0-1,0 0 1,0-1-16,0 1 15,0 0-15,-25-25 16,0 25 15,25 0 32,0-1-63,0 1 15,0 0-15,0 0 16,25 24-16,0 1 16,-25 0-16,25-1 15,-25-24-15,0 0 16,24 0-16,-24 0 16,0-1-16,0 1 15,0 0-15,0 0 16,0 24-16,25 1 15,-25 0-15,0-1 16,0 1-16,0-1 16,0 26-16,0-26 15,0 26-15,0-26 16,0 1 0,0 0-16,0-1 15,0 1-15,0-25 16,0-1-16,0 1 15,0 0-15,0 0 16,0 0-16,0 24 16,0-24-16,0 0 15,0 25-15,0-26 16,-25 1-16,25 25 16,0-25-16,0-1 15,-24 1-15,24 0 16,0 0-16,-25 0 15,25-1-15,-25 1 16,25 0 15,-25 0-31,25 0 16,-25-1-16,1 1 16,-1 0-16,-25 0 15,25 0-15,-24-1 16,24 1-16,0 0 47,0-25-32,1 0 1,-1 0-16,0 0 16,0 0-16</inkml:trace>
  <inkml:trace contextRef="#ctx0" brushRef="#br0" timeOffset="27664.3774">2257 10641 0,'0'25'0,"0"0"15,-25 24-15,25 26 16,0-26-16,0 1 16,0 0-16,0-1 15,0 1-15,0-1 16,0 1-16,0 25 16,0-1-16,0 0 15,25 1 1,0-1-16,0 25 15,0 1-15,-25-26 16,24 25-16,1-24 16,-25 24-16,0-25 15,0 1-15,25 24 16,-25-25-16,0 1 16,0-1-16,0-24 15,0 24-15,-25-24 16,0-1-16,1 1 15,24 0-15,-25-26 16,25 1 125,0 0-126,0 49-15,25 1 16,-1-26-16,1 26 16,0-1-1,0 1-15,-25-1 16,0 25-16,25 1 15,-25 48-15,0 1 16,0 25-16,0-1 16,0 1-16,0 0 15,-25-25-15,0-1 16,0 26-16,0-25 16,1-25-16,-1-25 15,25 0-15,0-24 16,0-1-16,0-24 15,0-25-15,0-1 16,0 1 31,25-25-47,-1 0 16,1-25-16,25-49 15,24-25-15,25-25 16</inkml:trace>
  <inkml:trace contextRef="#ctx0" brushRef="#br0" timeOffset="29760.2003">6573 5407 0,'25'0'141,"0"0"-141,0 0 15,24 0-15,26 25 16,24 0-16,0 0 16,0 0-16,1-25 15,-26 24-15,0 1 16,1 0-16,-26-25 15,1 25-15,0-25 16,-1 25-16,1-25 16,-1 0-16,26 24 15,-26-24-15,1 0 16,0 25-16,-1-25 16,-24 0-16,25 25 15,-1-25 1,1 0-16,0 0 15,-1 0-15,1 0 16,-1 0-16,26 0 16,-26 0-16,1 0 15,0 0-15,-26 0 16,1 0-16,0 0 16,0 0-16,24 0 15,1 0-15,24 0 16,26 0-16,24-25 15,0 0-15,-25 25 16,0-24-16,-49 24 16,-1 0-16,1 0 15,-25 0 32,0 0 78,-1-25-78,1 0 16,0 0-63,-25 0 15,25 1 1,-25-1-16,0 0 15,0 0 1,0 0 0,25 1 15</inkml:trace>
</inkml:ink>
</file>

<file path=ppt/ink/ink1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22.90828" units="1/cm"/>
          <inkml:channelProperty channel="Y" name="resolution" value="22.85714" units="1/cm"/>
          <inkml:channelProperty channel="T" name="resolution" value="1" units="1/dev"/>
        </inkml:channelProperties>
      </inkml:inkSource>
      <inkml:timestamp xml:id="ts0" timeString="2017-09-10T16:17:00.504"/>
    </inkml:context>
    <inkml:brush xml:id="br0">
      <inkml:brushProperty name="width" value="0.05292" units="cm"/>
      <inkml:brushProperty name="height" value="0.05292" units="cm"/>
      <inkml:brushProperty name="color" value="#FFFF00"/>
    </inkml:brush>
  </inkml:definitions>
  <inkml:trace contextRef="#ctx0" brushRef="#br0">5135 5234 0,'-25'0'141,"0"0"-126,-25 0-15,1 25 16,-26-25-16,26 24 16,-1-24-16,0 0 15,1 0-15,-1 0 16,25 0-16,-24 0 15,-1 0-15,1 0 16,-1 0-16,-24 0 16,-1 0-16,1 0 15,-1 0-15,1 0 16,0 0-16,24 0 16,0 0-16,1 0 15,24 0-15,0 0 16,0 0-1,1 0-15,-1 0 16,0 0-16,0-24 16,0 24-16,0 0 31,1 0-15,-1-25-1,0 0 1,0 0 15,0 0-31,25 1 16,-24 24-16,24-25 15,0 0-15,0 0 16,0 0-16,-25 1 16,25-1-16,0 0 15,0-25-15,0 1 16,0-1-16,0 25 15,0-24-15,0 24 16,0-25-16,0 25 16,0 1-16,25-1 15,-25 0-15,24 0 16,1 0 0,-25 1-16,25-1 15,-25 0-15,0 0 16,25 25-16,0-25 15,-25 1-15,24-1 16,1 0 0,0 0-1,0 0-15,-25 1 16,25-1-16,0 0 16,-25 0-16,24 0 15,1 1-15,0 24 78,0-25-62,0 25 0,-1 0-16,1 0 15,0 0-15,25 0 16,-1-25-16,-24 25 15,25 0-15,-1 0 16,-24 0-16,25 0 16,-26 0-1,26-25-15,0 25 16,-1 0-16,1 0 16,-1 0-16,26 0 15,-1 0-15,1 0 16,-1 0-16,1 0 15,-1 0-15,25 0 16,0 0-16,1 0 16,24 0-16,-25 0 15,0 0-15,-25 0 16,1 0-16,-1 0 16,1 0-16,-1 0 15,-24 0-15,-1 0 16,1 0-16,0 0 15,-26 0-15,26 0 16,-25 0-16,0 0 16,-1 0-16,26 25 15,-25-25-15,24 25 16,-24-25-16,0 25 16,0-1-1,0 1-15,-1 0 16,1 0-1,0 0-15,0-1 16,-25 1 0,25 0-16,-25 0 15,24 0 1,-24-1 0,0 1-1,25 0-15,-25 0 16,0 0-16,0-1 15,0 1-15,0 0 16,25 0-16,-25 0 16,0-1-16,0 1 31,0 0-15,0 0-16,0 0 15,-25-1 1,0 1-16,1 0 15,-1 0-15,0 0 16,25 0-16,-25-25 16,25 24-16,-25-24 15,25 25-15,-24-25 16,-1 25 0,0-25-16,25 25 15,-25-25-15,0 25 16,1-1-16,-1-24 15,0 25-15,0 0 16,0-25 0,1 0-16,-1 0 15,0 25-15,0-25 16,0 25-16,1-25 16,-1 0-16,0 0 15,0 24-15,0-24 16,1 0-16,-26 0 15,0 25-15,1-25 16,-1 25-16,0-25 16,1 0-16,24 0 15,0 0-15,0 0 16,1 0-16,-1 0 16,0 0-16,0 0 15,0 0-15,1 0 16,-26 0-16,0 0 15,1 0-15,-1 0 16,1 0 0,24 0-16,-25 0 15,25 0-15,1 0 16,-1 0-16,0 0 16,0 0-16,0-25 15,1 25 16,-1 0-15</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22.90828" units="1/cm"/>
          <inkml:channelProperty channel="Y" name="resolution" value="22.85714" units="1/cm"/>
          <inkml:channelProperty channel="T" name="resolution" value="1" units="1/dev"/>
        </inkml:channelProperties>
      </inkml:inkSource>
      <inkml:timestamp xml:id="ts0" timeString="2017-09-10T13:49:15.861"/>
    </inkml:context>
    <inkml:brush xml:id="br0">
      <inkml:brushProperty name="width" value="0.05292" units="cm"/>
      <inkml:brushProperty name="height" value="0.05292" units="cm"/>
      <inkml:brushProperty name="color" value="#FF0000"/>
    </inkml:brush>
  </inkml:definitions>
  <inkml:trace contextRef="#ctx0" brushRef="#br0">3001 6846 0,'25'0'109,"0"0"-109,0 0 16,0 0-16,-1 0 16,1 0-16,25 0 15,-1 0-15,1 0 16,0 0-16,-1 0 16,1 0-16,-1 0 15,26 0-15,-1 0 16,1 0-16,-1-25 15,25 25 1,-24 0-16,24-25 16,0 25-16,-24 0 15,-1 0-15,0 0 16,1 0-16,-1 0 16,-24 0-16,-1 0 15,1 0-15,0 0 16,-1 0-16,1-24 15,24 24-15,1 0 16,24-25-16,25 25 16,-25-25-16,0 25 15,1-25-15,-26 25 16,0 0-16,1 0 16,-1 0-16,1 0 15,-26 0-15,26 0 16,-26 0-16,1 0 15,0 0-15,-1 25 16,1-25-16,-1 25 16,26-25-16,-1 25 15,1-25-15,-1 0 16,0 24-16,-24-24 16,0 25-1,24-25-15,-24 25 16,24-25-16,25 25 15,1-25-15,-1 0 16,0 25-16,0-25 16,-24 0-16,-1 0 15,0 25-15,1-25 16,-1 0-16,-24 24 16,24-24-16,1 0 15,-1 25-15,1-25 16,-1 0-16,0 0 15,1 0-15,-1 25 16,1-25-16,-1 0 16,0 25-16,26-25 15,-1 25-15,25-25 16,0 0-16,0 24 16,0-24-16,0 0 15,0 0-15,0 25 16,0-25-16,-25 0 15,1 0-15,-1 25 16,0-25-16,0 0 16,25 0-16,0 0 15,0 0 1,0 0-16,0 0 16,-25 0-16,1 0 15,24 0-15,-25 0 16,0 0-16,0 0 15,-24 0-15,-1 0 16,-24 0-16,-1 0 16,26 0-16,-1 0 15,1 0-15,-1 0 16,1 0-16,24 0 16,0 0-16,0 0 15,0 0-15,1 0 16,-26 0-16,0 0 15,1 0-15,-26 0 16,1 0-16,0 0 16,-1 0-16,1 0 15,0 0-15,24 0 16,25 0-16,0 0 16,25-25-16,0 25 15,0 0-15,-24-25 16,24 25-16,-25 0 15,0 0 1,0 0-16,-24 0 16,24 0-16,0 0 15,0 0-15,-24 0 16,24 0-16,0 0 16,0 0-16,1 0 15,-26 0-15,1 0 16,-1 0-16,0 0 15,1 0-15,-1 0 16,25 0-16,-24 0 16,24 0-16,0 0 15,-24 0-15,24-24 16,-25 24-16,1 0 16,-1 0-16,1 0 15,49 0-15,0 0 16,0-25-16,0 25 15,0 0-15,24 0 16,1-25-16,25 25 16,0-25-16,-26 25 15,1 0-15,0 0 16,-25 0-16,0 0 16,-25 0-1,25 0-15,-24 0 16,-1 0-16,0 0 15,0 0-15,-24 0 16,24 0-16,0 0 16,-25 0-16,1 0 15,-1 0-15,26 0 16,-26 0-16,0 0 16,1 0-16,-26 0 15,1 0-15,24 0 16,-24 0-16,0 0 15,24 25-15,0-25 16,-24 0-16,0 0 16,-1 25-16,1-25 15,-1 0-15,26 25 16,-25-25-16,-1 0 16,26 24-16,-1-24 15,0 25-15,1-25 16,24 0-16,0 0 15,0 0-15,1 0 16,-1 0-16,-25 0 16,-24 0-1,24 0-15,1 0 16,-26 0-16,26 0 16,24 0-16,-25 0 15,26 0-15,-1 0 16,0 0-16,-25 0 15,-24 0-15,0 0 16,-26 0-16,1 0 16,-25-25 156,-25 25-172</inkml:trace>
  <inkml:trace contextRef="#ctx0" brushRef="#br0" timeOffset="991.444">3547 7813 0,'25'0'94,"49"0"-94,26 0 16,48 0-16,51 0 15,-1 0-15,25 0 16,25 0-16,-24 0 16,-26 0-16,-49 0 15,-25 0-15,-50 0 16</inkml:trace>
  <inkml:trace contextRef="#ctx0" brushRef="#br0" timeOffset="3033.1754">12750 7913 0,'-25'0'94,"-25"0"-78,1 0-16,-26 0 15,-24 0-15,-25 24 16,-25-24-16,0 0 16,0 0-16,1 0 15,-26 0 1,50 0-16,0 0 16,25 0-16,-1 0 15,26 0-15,24 0 16,1-24-16,24 24 15,-25-25-15,1 0 16,-1 0-16,1 0 16,24 25-16,-25 0 15,25-24-15,1-1 63,-1 25-48,25-25-15,0 0 16,0 0-16,-25-24 16,25-1-16,0 1 15,0-1-15,0 0 16,0 1-16,25-1 16,0 1-16,-1-1 15,26 25-15,-25 0 16,24 1-16,1-1 15,0 0 1,-1 0-16,1 0 16,-1 1-16,26 24 15,-1 0-15,1 0 16,24 0-16,25 0 16,25 0-16,0 0 15,24 0-15,26 0 16,-1 0-16,25 0 15,50 0-15,-25-25 16,0 25-16,-49 0 16,-26 0-16,1 0 15,-50 0-15,0 0 16,-25 0-16,0 0 16,-24 0-16,-1 0 15,26 0-15,-1 0 16,0 0-16,0 0 15,25 0-15,25 25 16,-25-25-16,25 0 16,0 0-16,-25 0 15,25 0-15,-1 0 16,1 0-16,0 0 16,-25 0-1,-25 0-15,1 24 16,24 1-16,0-25 15,24 25-15,1 0 16,0-25-16,0 25 16,-25-1-16,0-24 15,-25 25-15,-24-25 16,24 25-16,-25-25 16,1 25-16,-1 0 15,-24-25-15,24 24 16,0-24-16,1 0 15,-26 25-15,1-25 16,0 25-16,-25-25 16,24 25-16,-24-25 15,25 25-15,-1-1 16,1-24-16,-25 25 16,-1-25-16,1 25 15,0 0 32,0 0-31,0-25-1,-25 24-15,0 1 16,0 0 0,0 0-1,-25 0-15,0-25 16,0 24-16,0 1 15,1 0-15,-26 0 16,-24 0-16,-1 24 16,-24-24-16,0 0 15,-50 0-15,-25-1 16,-49 1-16,-25-25 16,0 0-16,0 0 15,0 0-15,-25 0 16,0 0-16,-25-25 15,26 1-15,48-1 16,51 25-16,49-25 16,24 25-16,26-25 15,24 25-15,1 0 16,24-25-16,0 25 16,0 0-1,1 0-15,-1-24 16,-25 24-1</inkml:trace>
  <inkml:trace contextRef="#ctx0" brushRef="#br0" timeOffset="4200.6003">6325 8756 0,'25'0'16,"0"0"-16,0 0 16,24 0-16,1 0 15,24 0-15,1 0 16,24 0-16,25 0 15,25 0-15,-25 0 16,0 0-16,0 0 16,-25 0-16,0 0 15,-24 0-15,-26 0 16,-24 0-16,0 0 16,0 0-16,-1 0 15,1 0-15,25 0 16,-1 0-16,1 0 15,25 0-15,-1 0 16,0 0-16,-24 0 16,24 0-16,1 0 15,-1 25-15,1-25 16,-1 0-16,0 0 16,-24 0-16,0 0 15,-1 0-15,-24 0 188</inkml:trace>
  <inkml:trace contextRef="#ctx0" brushRef="#br0" timeOffset="8327.5177">10393 8806 0,'-25'0'93,"50"0"-61,0 0-17,0 0-15,0 0 16,-1 0-16,26 0 16,0 0-16,24 0 15,-24 0-15,24 0 16,-24 0-16,-1 0 15,-24 0-15,0 0 16,0 0-16,-1 0 16,1 0-16,0 0 15,0 0-15,0 0 16,-1 0-16,1 0 16,25 0-1,-25 0-15,0 0 16,-1 0-1,1 0 1,0 0-16,0 0 16,0 0-16,24 0 15,1 0-15,-1 0 16,1 0-16,0 0 16,-1 0-16,-24 0 15,25 0-15,-26 0 16,1 0-16,25 0 15,-1 0-15,1 0 16,0 0-16,-1 0 16,1 0-16,-1 0 15,-24 0-15,0 0 16,25 0-16,-25 0 16,-1 0-16,1 0 15,0 0-15,25 0 16,-26 0-16,26 0 15,-25 0-15,24 0 16,1 0-16,0 0 16,-26 0-16,1 0 15,0 0 1,0 0-16,0 0 16,-1 0-16,1 0 15,0 0-15,0 0 16,0 0-16,24 0 15,-24 0-15,0 0 16,0 0-16,-1 0 16,1 0-16,0 0 15,0 0-15,0 0 16,-1 0-16,26 0 16,0 0-16,-1 0 15,1 0-15,24 24 16,1-24-16,-1 0 15,-24 0-15,-1 0 16,1 25-16,-25-25 16,0 0-16,-1 0 15,26 0-15,-25 0 16,0 0-16,24 0 16,-24 0-16,25 0 15,-26 0-15,1 0 16,0 0 62,0 0 203,0 0-265,-1 0-16,1 0 15,0 0-15,25 0 16,24 0-16,-24 0 16,24 0-16,1 0 15,-1 0-15,0 0 16,1 0-16,-1 0 16,1 0-16,24 0 15,0 0-15,25-25 16,-25 25-16,1 0 15,-1 0-15,0 0 16,-25 0-16,-24 0 16,0 0-16,-26 0 15,1 0-15,0 0 16,25 0-16,-1 0 16,1 0-16,-1 0 15,26 0-15,-26 0 16,26-24-16,-1 24 15,-24 0-15,0 0 16,-1 0 0,1 0-16,-25 0 15,-1 0-15,1 0 16,0 0 0,0 0-16,0 0 15,24-25-15,1 25 16,-1 0-16,1 0 15,0 0-15,-1 0 16,-24 0-16,0 0 16,0 0-16,-1 0 15,1 0-15,0 0 16,0 0-16,24 0 16,26 0-16,24 0 15,25 0-15,25 0 16,-25 0-16,0-25 15,-25 25-15,0 0 16,-24 0-16,-1 0 16,-24 0-16,-1-25 15,-24 25 1,0 0 46</inkml:trace>
  <inkml:trace contextRef="#ctx0" brushRef="#br0" timeOffset="10697.063">19844 8756 0,'25'0'46,"-1"0"-46,1 0 16,0 0-16,0 0 16,24 0-16,26 0 15,-26 0-15,26 0 16,-1 0-16,1 0 16,-1 0-16,25 0 15,25 0-15,25 0 16,0 25-16,0-25 15,0 0-15,-25 0 16,0 0-16,0 0 16,-50 0-16,1 0 15,-26 0-15,1 0 16,-25 0-16,24 0 16,1 0-1,-25 0-15,24 0 16,1 0-16,-25 0 15,-1 0-15,1 0 16,0 0 0,0 0-1,0 0 1,-1 0-16,1 0 16,25 0-16,-1 0 15,1 25-15,0-25 16,-1 0-16,1 0 15,-1 0-15,-24 0 16,0 0-16,-25 24 125,-25-24-125,-74 0 16</inkml:trace>
  <inkml:trace contextRef="#ctx0" brushRef="#br0" timeOffset="12471.7445">9550 9624 0,'25'0'109,"24"0"-93,26 0-16,24 0 15,25 0-15,0 0 16,25 0-16,24 25 16,1-25-1,24 25-15,26 0 16,-1-1-16,-25-24 15,1 25-15,-1-25 16,1 0-16,-26 0 16,51 0-16,-51 0 15,1 0-15,-1 0 16,1 0-16,-25 0 16,0 0-16,0 0 15,-25 0-15,-25 0 16,25 0-16,0-25 15,-25 25-15,25 0 16,-25 0-16,1 0 16,-1-24-16,25 24 15,-25 0-15,0 0 16,25 0-16,25-25 16,-25 25-16,0-25 15,0 25-15,0-25 16,-25 25-16,1-25 15,-1 25-15,-25 0 16,-24 0-16,-1 0 16,1 0-1,0 0-15,-1 0 16,1 0-16,-1 0 16,26 0-16,-25 25 15,-1-25-15,26 0 16,-26 25-16,26-25 15,-26 0-15,1 0 16,-1 0-16,26 25 16,-26-25-16,1 0 15,0 0-15,-1 0 16,1 0-16,-1 0 16,-24 0-16,0 0 15,0 0-15,0 0 16</inkml:trace>
  <inkml:trace contextRef="#ctx0" brushRef="#br0" timeOffset="14504.2645">19745 9674 0,'-75'25'16,"26"-25"-16,-1 0 47,25 0-47,0 0 31,0 0-31,1 0 16,-1 0-16,-25 0 15,1 0-15,-26 0 16,1-25-16,-1 25 16,1-25-16,0 0 15,-1 0-15,-24 25 16,25-24-16,24-1 15,0 0-15,1 25 16,-1-25-16,0 25 16,26-25-16,-26 25 15,0-24-15,26 24 16,-1-25-16,0 25 16,0-25-1,0 25 1,1-25-1,-1 25-15,25-25 16,-25 1 0,25-1-1,-25 0-15,25 0 16,0 0-16,-25 1 16,25-1-1,0 0-15,0 0 16,0 0-16,0 1 15,0-1 1,0 0 0,0 0-16,25 0 15,-25 0-15,25 1 16,0-1-16,0 0 16,-1 0-16,1 0 15,0 25-15,0 0 16,24-24-16,1-1 15,24 25-15,1-25 16,-1 25-16,1 0 16,24-25-16,0 25 15,0-25-15,1 25 16,-1-24-16,25-1 16,0 0-16,-25 25 15,0-25-15,1 25 16,-1 0-16,0 0 15,0 0-15,0 0 16,1 0-16,24 25 16,0-25-1,49 25-15,-24-25 16,0 0-16,0 0 16,-25 25-16,0-25 15,0 0-15,-25 0 16,-25 0-16,26 0 15,-26 24-15,1-24 16,-1 0-16,25 0 16,-24 25-16,24-25 15,0 0-15,-25 0 16,1 25-16,-1-25 16,1 0-16,-1 25 15,-24-25-15,-1 25 16,26-1-16,-1 1 15,1 0-15,-1-25 16,0 25-16,-24-25 16,0 25-16,-26-25 15,1 0-15,0 24 16,0-24-16,0 25 16,24 0-16,-24 0 15,0 0-15,0 0 16,-1-1-1,1 1 1,-25 0 0,25 0-1,0 0-15,-25-1 16,0 1-16,25 0 16,-25 0-16,0 0 15,0-1 1,0 1 15,0 0-15,-25 0-16,0-25 15,0 25-15,0-25 16,1 24-16,-1-24 16,-25 25-16,25-25 15,1 0 1,-1 0-16,0 25 15,0-25-15,-24 0 16,-26 0-16,-24 25 16,0 0-16,-25-25 15,0 24-15,0 1 16,0-25-16,24 0 16,51 0-1,-1 0 48,25 0-48,1 0 1,-1 0 0,0 0-16,-25-25 15</inkml:trace>
  <inkml:trace contextRef="#ctx0" brushRef="#br0" timeOffset="18216.7431">16793 10567 0,'25'0'94,"-1"0"-94,1 0 15,25 0-15,-1 0 16,26 0-16,-1 0 16,1-25-16,24 25 15,0-25-15,-25 25 16,1 0-16,-1 0 15,1 0-15,-1 0 16,-24 0-16,24 0 16,1 0-16,24 0 15,-25 0-15,1 0 16,-1 0-16,-24 0 16,-1 0-16,1 0 15,-1 0-15,1 0 16,0 0-16,24 0 15,25 0-15,1 0 16,-1 0-16,25 0 16,0 0-1,-25 0-15,0 0 16,0 0-16,1 0 16,-1 0-16,0 0 15,0-25-15,25 1 16,-24 24-16,24-25 15,0 0-15,-25 0 16,0 25-16,-25 0 16,-24 0-16,0 0 15,-1 0-15,1 0 16,0-25-16,24 25 16,0 0-16,1 0 15,-1 0-15,1-24 16,-1 24-16,0-25 15,-24 25-15,-25 0 16,0 0-16,-1 0 16,1 0-1,0 0 1,0 0-16,24 0 16,1 0-16,0 0 15,-1 0-15,26 0 16,-1 0-16,-24 0 15,-1 0 1,-24 0 15</inkml:trace>
  <inkml:trace contextRef="#ctx0" brushRef="#br0" timeOffset="23671.7156">4440 12129 0,'25'0'31,"0"0"-31,-1 0 16,1 0-1,0 0 32,0 0-31,0 0-16,-1 0 16,26 0-16,0 0 15,24 0-15,25 0 16,-24 0-16,24 0 15,0 25 1,25 0-16,0 0 16,-25 0-16,-24-25 15,-26 25-15,1-25 16,0 0-16,-1 0 16,-24 0-16,25 0 15,-25 0-15,24 0 16,-24 0-16,25 0 15,-26 0-15,1 0 16,0 0 0,0 0-16,0 0 15,-1 0-15,26 0 16,-25 0-16,24 0 16,1 0-16,-25 0 15,24 0-15,1 0 16,0-25-16,-1 25 15,26 0-15,-1 0 16,25 0-16,1 0 16,-1 0-16,0 0 15,0 0-15,25 0 16,0 0-16,-25 0 16,1 0-16,-26 0 15,-24 0 1,-1 0-16,-24 0 15,0 0-15,0 0 32,-1 0 15,1 0-16,0 0-31,0-25 15,0 25-15,0 0 16,-1 0-16,1 0 16,0 0-16,0 0 15,0 0-15,-1 0 16,1 0 0,0 0-16,0 0 15,0 0-15</inkml:trace>
</inkml:ink>
</file>

<file path=ppt/ink/ink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22.90828" units="1/cm"/>
          <inkml:channelProperty channel="Y" name="resolution" value="22.85714" units="1/cm"/>
          <inkml:channelProperty channel="T" name="resolution" value="1" units="1/dev"/>
        </inkml:channelProperties>
      </inkml:inkSource>
      <inkml:timestamp xml:id="ts0" timeString="2017-09-10T13:49:50.038"/>
    </inkml:context>
    <inkml:brush xml:id="br0">
      <inkml:brushProperty name="width" value="0.05292" units="cm"/>
      <inkml:brushProperty name="height" value="0.05292" units="cm"/>
      <inkml:brushProperty name="color" value="#FF0000"/>
    </inkml:brush>
  </inkml:definitions>
  <inkml:trace contextRef="#ctx0" brushRef="#br0">2555 7689 0,'-25'0'47,"50"0"0,0-24-31,-1 24-16,1 0 15,0 0-15,25 0 16,-1 0-16,1 0 16,24 0-16,1 0 15,-26 0-15,1 0 16,0 0-16,-1 0 16,1 0-16,-1 0 15,1 0-15,0 0 16,-1 0-16,1 0 15,-1 0-15,1 0 16,0 24-16,-1-24 16,1 0-16,-25 0 15,24 0-15,1 25 16,24-25-16,-24 0 16,24 0-16,-24 0 15,0 0-15,-1 0 16,1 0-16,-1 0 15,1 0-15,0 0 16,24 0 0,-24 0-16,-1 0 15,-24 0-15,0 0 16,0 25-16,-1-25 16,1 0-16,25 0 15,-1 0-15,26 0 16,-1 0-16,26 0 15,-1 0-15,0 0 16,0 0-16,-24 0 16,-26 0-16,1 0 15,-1 0-15,1 0 16,0 0-16,-1 0 16,1 0-16,-25 0 15,-1 0-15,1 0 16,0 0 15</inkml:trace>
  <inkml:trace contextRef="#ctx0" brushRef="#br0" timeOffset="942.9277">6995 7665 0,'50'0'0,"-26"0"31,1 0-15,25 0-1,-1 0-15,26 0 16,-1 0-16,1 0 15,24 0-15,25 0 16,25 0 0,24 0-16,26-25 0,24-25 15,50 1 1,24-1-16,1 0 16,-25 1-16,-25-1 15,-25 1-15,-49 24 16,-25 0-16,-25 0 15,-25 25-15,-25 0 16,-24 0 15,-25 0-15,0 0-16,-1 0 16,26-25-16,0 25 15,-1 0-15,26 0 16,-1 0-16,0 0 15,26 0-15,24 0 16,-25 25-16,0-25 16,0 25-16,1-25 15,-26 0-15,-24 0 16</inkml:trace>
  <inkml:trace contextRef="#ctx0" brushRef="#br0" timeOffset="2287.1593">17338 7764 0,'25'0'15,"0"0"-15,25 0 16,24 0-16,25 0 16,25 0-16,25 0 15,25 0-15,24 0 16,1 0-16,49 0 16,-50 0-16,1 0 15,-51-25-15,1 25 16,-25 0-16,-49 0 15,-1 0-15,-24 0 16,-1 0-16,1 0 16,24 0-16,1 0 15,24 0-15,25-25 16,25 0-16,0 1 16,-25-1-16,0 0 15,-25 25-15,-25 0 16,1-25-16,-26 25 15,1 0-15,-50-25 157,-25 25-142,-24-24-15</inkml:trace>
  <inkml:trace contextRef="#ctx0" brushRef="#br0" timeOffset="4623.9699">3572 9550 0,'25'0'62,"-1"0"-62,1 0 16,25 0-16,0 0 15,-1 0-15,1 0 16,24 0-16,25 0 16,1 0-16,-1 0 15,25 25-15,0-25 16,0 0-16,0 0 16,0 24-16,0 1 15,0-25-15,-25 25 16,0 0-16,1 0 15,-1-25-15,-25 24 16,25-24-16,-24 25 16,-1-25-16,26 25 15,-26-25-15,25 0 16,0 0-16,1 0 16,-1 0-16,-25 0 15,1 0-15,-1 0 16,-24 0-1,-1 0-15,1 0 16,-1 0-16,1 0 16,0 0-16,-1 0 15,26 0-15,-1 0 16,25-25-16,-24 25 16,-1 0-16,25 0 15,-24 0-15,-26 0 16,1 0-16,-25 0 15,24 0-15,-24 0 16,25 0-16,-1 0 16,1 0-16,0 0 15,-1 0-15,-24 0 16,25 0-16,-1 0 16,-24 0-16,25 0 15,-1 0-15,1 0 16,0 0-16,-1 0 15,1 0-15,-25 0 16,24 0-16,1 0 16,-25 0-16,24 0 15,1 0-15,-25 0 16,-1 0-16,26 0 16,-25 0-1,0 0-15,-1 0 16,26 0-16,-25 0 15,0-25-15,-1 25 16,1 0-16,0 0 16,0 0-16,0 0 15,0 0 1,-1 0-16,1-24 16,0 24-1,0 0-15,0 0 16,-1 0 15,1 0-15,0-25-1,0 25 1,0-25 0,-1 25-1,1 0 16,0 0 32,-25-25-63</inkml:trace>
  <inkml:trace contextRef="#ctx0" brushRef="#br0" timeOffset="7862.8172">10244 9773 0,'25'0'110,"0"0"-95,0 0-15,0 0 16,-1 0-16,1 0 16,25 0-16,-1 0 15,26 0-15,-1 0 16,1 0-16,-1 25 16,0-25-1,1 0-15,24 0 16,0 25-16,-24-25 15,-1 0-15,1 0 16,-1 0-16,-24 0 16,-26 0-16,26 0 15,-25 0-15,0 0 16,24 0-16,1 0 16,-1 0-16,1 0 15,24 0-15,1 0 16,-1 0-16,1 0 15,-1 0-15,-24 0 16,-1 0-16,1 0 16,0 0-16,-1 0 15,-24 0-15,25 0 16,-1 0-16,1 0 16,-1 0-16,1 0 15,0 0-15,-1 0 16,-24 0-16,0 0 15,0 0 1,-1 0 0,1 0-1,0 0-15,25 0 16,-1 0-16,1 0 16,-1 0-16,1 0 15,0 0-15,-1 0 16,1 0-16,0 0 15,-1 24-15,1-24 16,-1 0-16,26 0 16,-26 0-16,26 0 15,-1 0-15,-24 0 16,-1 0-16,1 0 16,-25 0-16,0 0 15,-1 0 1,1 0-1,0 0 17,0 0 30,0 0-31,-1 0-15,1 0-16,0 0 16,0 0-16,0 0 15,-1 0-15,1 0 16,0 0-16,0 0 16,0 0-16,0 0 15,-1 0-15,26 0 16,0 0-16,-1 0 15,-24 0-15,25 0 16,-26 0-16,1 0 16,25 0-16,-25 0 15,-1 0-15,1 0 16,0 0-16,0 25 16,0-25-16,24 0 15,1 0-15,-1 0 16,1 0-16,0 25 15,-1-25-15,-24 0 16,25 0-16,-26 0 16,26 25-16,0-25 15,-25 0-15,-1 0 32,1 0-1,0 0-16,0 0 1,0 0 0,-1 0-16,1 0 15,0 0-15,0 0 16,0 0-16,-1 0 31,1 0-31,0 0 16,0 25-16,0-25 15,-1 0-15,1 0 16,25 0-16,-25 0 16,-1 0-16,1 0 15,0 0-15,0 0 16,0 0-16,-1 0 16,26 0-16,-25 0 15,24 0-15,-24 0 16,0 24-16,0-24 15,0 0 1,-1 0 0,1 0 15,0 0-15,0 0-1,0 0 1,0 0-16,-1 0 15,1 0 1,0 0-16,0 0 16,0 0-16,24 0 15,1 0-15,24 0 16,-24 0-16,-1 0 16,1 0-16,0 0 15,-1 0 1</inkml:trace>
  <inkml:trace contextRef="#ctx0" brushRef="#br0" timeOffset="10511.113">18604 9550 0,'-25'0'141,"50"0"-126,-1 0 1,1 0-1,0 0-15,0 0 16,0 0-16,-1 0 16,1 0-16,25 0 15,-1 0-15,26 25 16,24-25-16,-25 0 16,26 24-1,-26-24-15,0 0 16,1 0-16,-26 0 15,1 0-15,-25 0 16,0 0-16,0 0 16,-1 0-16,1 25 15,0-25-15,0 0 16,24 0-16,1 0 16,0 0-16,24 0 15,0 0-15,-24 0 16,0 0-16,-1 0 15,1 0-15,-1 0 16,-24 0-16,25 0 16,-25 0-16,-1 0 15,26 0-15,-25 0 16,0 0-16,24 0 16,1 0-16,-25 0 15,-1 0-15,26 0 16,0 0-16,-1 0 15,1 0-15,0 0 16,24 0-16,0 0 16,1 0-1,-26 0-15,1 0 16,0 0-16,-1 0 16,-24 0-16,0 0 15,0 0-15,-1 0 16,1 0-16,0 0 15,0 0-15,24 0 16,-24 0-16,0 0 16,0 0-16,0 0 15,-1 0-15,1 0 32,0 0-17,0 0 1,0 0-16,0 0 15,24 0-15,26 0 16,-26 0-16,1 0 16,-1 0-16,1 0 15,-25 0-15,24 0 16,1 0-16,0 0 16,-26 0-16,1 0 15,0 0-15,0 0 16</inkml:trace>
  <inkml:trace contextRef="#ctx0" brushRef="#br0" timeOffset="16559.8108">3944 11237 0,'25'0'78,"24"0"-62,1 0-16,0 0 16,-1 0-16,26 0 15,-1 0-15,0 0 16,26 0-16,-1 0 15,25 0-15,25 0 16,0 0-16,-1 0 16,1 0-16,-25 0 15,0 0-15,-25 0 16,1 0-16,24 24 16,0 1-1,25-25-15,-1 25 16,26 0-16,0 0 15,24-1-15,1 1 16,-51-25-16,1 25 16,-50-25-16,1 25 15,-26-25-15,0 0 16,1 0-16,-1 25 16,1-25-16,-1 0 15,1 0-15,-1 0 16,0 0-16,-24 0 15,0 0-15,-1 0 16,1 0-16,-1 0 16,1 0-16,0 0 15,-26 0 142</inkml:trace>
  <inkml:trace contextRef="#ctx0" brushRef="#br0" timeOffset="25839.7355">14932 12229 0,'-24'25'188,"-1"-25"-188,0 0 16,0 0-16,0 0 15,1 0-15,-1 0 16,0 0-16,0 0 15,0 0-15,1 0 16,-26 0-16,25-25 16,0 25-16,1 0 15,-1 0-15,0-25 16,0 25-16,0-25 16,1 0 15,-1 0 16,0 1-32,0-1 1,25 0-16,0 0 16,-25 25-16,25-25 15,0 1-15,-25 24 16,25-25-16,0 0 15,0 0-15,-24 0 16,24 1-16,0-1 16,0 0-16,0 0 15,0 0-15,0 1 16,0-1-16,0 0 16,0 0 15,0 0-16,0 1 1,0-1 0,0 0-16,0 0 15,24 0-15,1 1 16,-25-1-16,25 0 16,0 0-16,0 0 15,0 25 1,-1 0 15,1 0-31,0-24 16,0 24-16,0 0 15,-1 0-15,26-25 16,0 25-16,-1-25 16,1 25-16,24 0 15,25-25-15,1 25 16,-1 0-16,0 0 15,0 0-15,-24 0 16,24 0-16,-25 0 16,1 0-16,24 0 15,-25 0-15,1 0 16,-1 0-16,1 25 16,-26-25-16,1 0 15,-1 0-15,-24 25 16,25-25-16,-1 0 15,1 25-15,0-25 16,24 0-16,1 24 16,-1-24-16,0 0 15,26 25-15,-51-25 16,1 25-16,-1-25 16,1 25-1,0-25-15,-1 0 16,1 25-16,-25-25 15,24 0-15,1 0 16,-1 24-16,-24-24 16,25 25-16,-25-25 15,24 0-15,-24 25 16,0-25-16,0 0 16,0 0-16,-1 25 15,1-25-15,0 0 16,0 25-16,0-25 15,-1 0 1,1 0-16,0 24 16,0-24-16,0 0 15,-1 0-15,1 25 16,0-25-16,0 0 16,0 0-16,-1 25 46,1-25-30,0 0 0,0 0 15,0 25 47,-1-25 16,-24 25-79,25-1-15,0 1 16,0 0-16,24 25 16,1-1-16,0-24 15,-26 0-15,1 0 16,0-1-16,-25 1 172,0 0-157,0 0-15,-25 0 16,25-1-16,-25-24 16,25 25-16,-24 0 15,-1 0-15,0-25 16,0 25-16,-24 0 16,-1-1-16,0 1 15,-24 0-15,24 0 16,1 0-16,-26-1 15,26 1-15,24-25 16,0 0-16,0 25 16,1-25-16,-1 0 15,-25 0-15,1 0 16,-26 0-16,1 0 16,-1 0-16,-24 0 15,0 0 1,24 0-16,-24 0 15,0 0-15,0 0 16,24 0-16,1 0 16,0 0-16,-1 0 15,26 0-15,-1 0 16,0 0-16,1 0 16,-26 0-16,26 0 15,-26 0-15,-24 0 16,25 0-16,-26 0 15,26 0-15,0-25 16,-1 25-16,1 0 16,-1 0-16,1 0 15,24-25-15,1 25 16,24 0-16,0 0 16,0 0-1,0 0-15,-24-24 16,24 24-16,-25 0 15,26-25-15,-1 25 16,0 0-16,0 0 16,0-25-1,1 25 1,-1 0 78,0-25-63,0 0-31,0 1 16,1-1 15</inkml:trace>
  <inkml:trace contextRef="#ctx0" brushRef="#br0" timeOffset="32984.9632">4217 13047 0,'25'0'125,"-1"0"-109,1-25-16,0 25 15,0 0-15,24 0 16,1-24-16,0 24 16,24-25-16,-24 25 15,24 0-15,0 0 16,1 0-16,24 0 16,0 0-16,25 0 15,25 0-15,0 0 16,25 0-16,-26 0 15,1-25-15,25 25 16,-25 0 0,0 0-16,-1 0 0,1 0 15,-25 0 1,0 0-16,0 0 16,0 0-16,0 0 15,0 0-15,-24 0 16,-1 0-16,-25 0 15,1 0-15,-26 25 16,1-25-16,-1 0 16,1 0-16,0 0 15,24 25-15,1-25 16,-26 0-16,26 24 16,-1-24-16,0 0 15,26 0-15,-26 0 16,25 0-16,-24 0 15,-1 0-15,0 0 16,26 0-16,-1 0 16,-25 0-16,26-24 15,-1 24-15,25-25 16,0 25-16,0-25 16,49 25-16,26-25 15,-1 25-15,26-25 16,24 25-1,-50-24-15,-24 24 16,-50 0-16,-50 0 16,-24 0-16,-1 0 15,-24 0 1,0 0 0,0 0-1,0 0-15,24 0 16,1 0-16,-1 0 15,1 0-15,0 0 16,-1 0-16,1 0 16,-1 0-16,1 0 15,0 0-15,-26 0 16,26 0-16,0 0 16,-1 0-16,26 24 15,-26-24-15,26 0 16,-1 0-16,-24 0 15,-1 0-15,1 0 16,-25 0-16,24 0 16,-24 0-16,0 0 15,25 0-15,-1 0 16,1 0-16,-1 0 16,26 0-1,24 0-15,-24 0 16,-1 0-16,0 0 15,1 0-15,-26 0 16,1 0-16,0 0 16,-1 0-16,1 0 15,-1 0-15,1 0 16,24 25-16,1-25 16,-1 0-16,-24 0 15,-1 0-15,1 0 16,-25 0-16,0 0 15,-1 0-15,1 0 16,0 0-16,0 0 16,0 0-16,24 0 15,-24 0-15,0 0 16,0 0-16,0 0 16,-1 0-16,1 0 15,0 0 1,0 0-1,0 0 1,-1 0-16,1 0 16,0 0-1,25 0-15,-26 0 16,26 0-16,-25 0 16,24 25-16,-24-25 15,0 0-15,0 0 16,0 0 93,-1 0 47,1 0-93,0 0-47,0 0 77,0 0 282,-1 0-343,1 0 30,0 25-46,0-25 281,0 0-297,-1 0 15,26 0-15,25 0 16,-1 0-16,25 0 15,0 25 1,1-25-16,24 0 16,-25 0-16,-25 0 15,1 24-15,-1-24 16,-24 25-16,-1-25 16,-24 0-16,0 0 15,0 0 141,0 0-109,-1 0-31,1 0-16,25 0 16,-1 25-16,1-25 15,0 0 1,-26 0-16,26 0 15,-25 0-15,0 0 16,-1 0-16,1 0 16,0 0-1,0 0 1,0 0 0,-1 0-1,1 0-15,0 0 16,0 0-1,0 0-15,-1 0 16,1 0 0,0 0-16,0 0 15,0 0 1,-1 0-16,1 0 16,0 0-16,0 0 15,24 0-15,-24 0 16,25 0-16,-25 0 15,-1 0-15,26 0 16,-25 0-16,0 25 16,0-25-16,-1 0 15,1 0 1,0 0-16,0 0 16,24 0-16,1 0 15,-25 0-15,24 0 16,1 0-16,-25 0 15,0 0-15,-1 0 16,1 0-16,0 0 16,0 0-16,0 0 15,-1 0 1,1 0-16,0 0 16,0 0-16,0 0 15,-1 0-15,1 0 16,0 0-16,0 0 15,24 0-15,1 0 16,-25 0-16,24 0 16,-24 0-16,0 0 15,0 0-15,25 0 16,-26-25-16,1 25 16,0 0-16,0 0 15,0 0-15,-1 0 16,1 0-16,0 0 15,25-25 1,-26 25-16,26 0 16,0 0-16,24 0 15,0 0-15,-24 0 16,24 0-16,1 0 16,-26 0-16,1 0 15,0 0-15,-26 0 16,1 0-16,0 0 15,0 0-15,0 0 16,0 0-16,-1 0 16,1-25-16,0 25 15,0 0-15,0 0 16,-1 0-16,1 0 16,0 0-1,0 0 1,0 0-1,-1 0 1,1 0-16,0 0 16,0-24-16,24 24 15,1 0-15,0 0 16,-1 0-16,1 0 16,-1 0-1,-24 0-15,0 0 16,0 0-1,0 0-15,-1 0 16,1 0-16,0 0 16,0 0-16,24 0 15,-24 0-15,0 0 16,0 0-16,0 0 31,-1 0-15,1 0-1,0 0-15,25 0 16,-25 0-16,24 0 16,1 0-16,-1 0 15,1 0-15,24 0 16,-24 0-16,0-25 16,-1 25-16,-24 0 15,0 0-15,0 0 16,-1-25-16,1 25 15,0 0 1,0 0-16,0 0 16,-1 0-1,26-25-15,-25 25 16,24 0-16,1 0 16,-25-25-16,0 25 15,-1 0-15,1 0 16,0 0-16,0-24 15,0 24-15,24 0 16,1 0-16,0 0 16,-1 0-16,1-25 15,-1 25-15,1 0 16,0 0-16,-1 0 16,1 0-16,-25 0 15,-1 0-15,1 0 31,0 0-31,0 0 16,0 0-16,-1 0 16,1 0-16,0 0 15,25 0-15,-1-25 16,1 25-16,-25 0 16,-1 0-16,1 0 15</inkml:trace>
</inkml:ink>
</file>

<file path=ppt/ink/ink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22.90828" units="1/cm"/>
          <inkml:channelProperty channel="Y" name="resolution" value="22.85714" units="1/cm"/>
          <inkml:channelProperty channel="T" name="resolution" value="1" units="1/dev"/>
        </inkml:channelProperties>
      </inkml:inkSource>
      <inkml:timestamp xml:id="ts0" timeString="2017-09-10T13:50:48.606"/>
    </inkml:context>
    <inkml:brush xml:id="br0">
      <inkml:brushProperty name="width" value="0.05292" units="cm"/>
      <inkml:brushProperty name="height" value="0.05292" units="cm"/>
      <inkml:brushProperty name="color" value="#FF0000"/>
    </inkml:brush>
  </inkml:definitions>
  <inkml:trace contextRef="#ctx0" brushRef="#br0">2108 7268 0,'25'0'15,"-25"-25"1,25 25-16,0 0 15,0 0 1,-25-25-16,24 25 16,1 0-16,0-25 15,0 25-15,0 0 16,-1 0 0,1-24-16,0 24 15,0-25-15,0 25 31,-1 0-15,1 0-16,0 0 16,0 0-1,0 0-15,-1 0 16,26 0-16,0 0 16,-1 0-1,1 0-15,0 0 16,-1 0-16,1 0 15,-1 0-15,1 0 16,0 0-16,-1 25 16,26-1-16,-26-24 15,1 0-15,-1 0 16,1 25-16,0-25 16,-1 0-16,1 25 15,24-25-15,-24 25 16,24-25-16,1 0 15,-1 25-15,1-1 16,24-24-16,-25 0 16,1 25-16,-1-25 15,0 25-15,-24-25 16,24 25-16,1-25 16,-1 0-16,1 25 15,24-25-15,-25 0 16,26 0-16,-26 0 15,25 0-15,-24 0 16,-1 24-16,0-24 16,-24 0-16,0 0 15,-1 0 1,1 25-16,-1-25 16,1 0-16,24 0 15,1 0-15,-1 0 16,1 0-16,-1 0 15,1 0-15,-1 25 16,0-25-16,1 25 16,-1-25-16,1 25 15,-1-25-15,0 24 16,1 1-16,-26-25 16,1 0-16,25 0 15,-26 0-15,1 0 16,-1 0-16,1 0 15,0 0-15,-1 0 16,1 0-16,-1 0 16,1 0-16,0 0 15,-1 0-15,1 0 16,24 0-16,1 0 16,-1 0-16,25 0 15,0 0-15,-24 0 16,-1 0-16,1 0 15,-26 0 1,-24 0 0,0 0-1,0 0 1,0 0-16,-1 0 16,1 0-16,0 0 15,0 0-15,0 0 16,-1 0-16,1 0 15,0 0-15,0 0 16,0 0-16,-1 0 16,1 0-16,0-25 15,0 25-15,0 0 16,-1 0-16,1 0 16,0 0-16,0-24 46,0-1 95,-1 25-110,1-25-15,-25 0-16,25 0 16,0 1-16,-25-1 78,25 0-63,-1 25 1</inkml:trace>
  <inkml:trace contextRef="#ctx0" brushRef="#br0" timeOffset="2767.3062">9203 7243 0,'-25'0'94,"0"0"-94,0 0 16,0 0-16,-24 0 15,-1 0-15,25 0 16,-24 0-16,24 0 15,0 0-15,-25 0 16,1 0-16,-1 0 16,1 0-16,-26 0 15,1 0-15,-1 0 16,-24 0-16,-25 0 16,25 0-16,0 0 15,24 0-15,1 0 16,24 0-16,25 0 15,1 0-15,-1 0 16,0 0-16,0 0 16,0 0-16,1 0 15,-1-25-15,0 25 16,-25-25-16,1 1 16,-26-1-1,1 0-15,0 0 16,-1 0-16,1-24 15,24 24-15,1 0 16,-1 0-16,0 1 16,1-1-16,-1 0 15,25 0-15,0 0 16,1 0-16,-1 25 16,0-24-16,0-1 46,25 0 17,0 0-63,0 0 16,0 1-16,0-1 15,0 0-15,0 0 16,25 0-16,-25 1 15,25-1-15,0 0 16,-1 0 0,-24 0-16,25 1 0,0-1 15,25 0 1,-25 0-16,24 0 16,-24 1-16,25-26 15,-26 25-15,26 0 16,-25 1-16,24-1 15,1 0-15,0 0 16,-1 0-16,26 1 16,-26-1-16,1 0 15,-1 0-15,1 0 16,0 25-16,-1-24 16,1 24-16,-1 0 15,26-25-15,-26 25 16,26-25-16,24 25 15,50-25-15,0 0 16,24 0-16,1 25 16,0 0-16,-25-24 15,-1 24-15,-48 0 16,-1 0-16,0 0 16,0 0-16,25 0 15,-25 0-15,25 0 16,1 0-1,-1 0-15,24 0 16,-24 0-16,0 0 16,0 0-16,25 0 15,0-25-15,-25 25 16,-25 0-16,25 0 16,-24 0-16,24 0 15,-25 0-15,25 0 16,-25 0-16,-25 0 15,-24 0-15,-25 0 16,0 0-16,-1 0 16,1 0-16,0 0 15,0 25-15,0-25 16,0 0 0,-1 0-1,1 0 1,0 24-1,0-24 1,0 25-16,24 25 16,26-25-16,-1 24 15,0 1-15,-24-25 16,0 0-16,-1-1 16,1 1-1,-1 0-15,-24 0 16,0 0-16,0-1 15,0 1-15,-1-25 16,1 25 0,0-25-1,-25 25-15,0 0 63,0-1-48,0 1-15,0 0 16,0 0-16,0 0 16,0-1-16,0 1 15,0 0-15,0 0 16,0 0-16,0-1 16,0 1-16,0 0 15,0 0-15,0 0 16,-25-1-16,25 1 15,-25 0-15,25 0 16,-24 0 0,24-1-16,-25 1 15,25 0-15,-25 0 16,25 0-16,-25 0 16,0-1-16,1 1 15,-1-25-15,0 25 16,0 0-16,0-25 15,1 25-15,-1-1 16,0 1-16,0-25 16,0 0-16,1 25 15,-26 0-15,-24 0 16,-1-25-16,1 24 16,-1-24-16,1 25 15,-25-25-15,24 0 16,26 0-16,-1 0 15,0 25-15,1-25 16,-1 0-16,1 0 16,-26 0-16,26 0 15,-26 0-15,1 0 16,-1 0-16,1-25 16,0 25-16,-1-25 15,-24 1-15,24 24 16,1-25-16,-25 25 15,24-25 1,1 25-16,-25 0 16,24 0-16,1 0 15,0-25-15,-1 25 16,26 0-16,24 0 16,0 0-16,-25-25 15,1 25-15,24-24 16,0 24-16,0 0 15,0 0-15,1-25 32,-1 25-1,0 0-31,0 0 16,0 0 46,1 0 47,-1 0-109,0 0 16,0 0 0,0 0-16,1 0 15,-1 0 1,0 0-16,0 0 16,0 0-16</inkml:trace>
  <inkml:trace contextRef="#ctx0" brushRef="#br0" timeOffset="115400.5543">4018 7913 0,'25'0'15,"0"0"1,0-25 78,0 25-79,-1 0-15,26 0 16,0 0-16,24 0 16,0 0-16,26 0 15,-26 0-15,0 0 16,1 0-16,-26 0 16,26 0-16,-1 0 15,26 0-15,-1 0 16,25 0-16,-25 0 15,0 0-15,0 0 16,-24 0-16,-1 0 16,1 0-16,-1 0 15,1 0-15,-1 0 16,-24 0-16,24 0 16,25 0-16,0 0 15,-24 0-15,-1 0 16,1 0-1,-1 0-15,-24 0 16,-1 0-16,26 0 16,24 0-16,0 0 15,0 0-15,25-25 16,-24 25-16,-26 0 16,0 0-16,1 0 15,-26 0-15,1 0 16,0 0-16,-1 0 15,-24 0-15,0 0 16,0 0-16,-1 0 16,1 0-16,0 0 15,0 0-15,0 0 16,-1 0-16,1 0 16,0 0-16,0 0 15,25 0-15,-1 0 16,-24 0-16,25 0 15,-1 0-15,1 0 16,24 25-16,1-25 16,24 0-16,0 25 15,0-25-15,0 0 16,1 0-16,-26 0 16,1 0-1,-1 0-15,-24 0 16,24 0-16,-24 0 15,-1 0-15,-24 0 16,0 0 15,0 0-15,-1 0-16,26 0 16,0 0-16,24 0 15,0 0-15,1 0 16,-1 0-16,1 0 15,-1 0-15,1 0 16,-1 0-16,-24 0 16,-1 0-16,1 0 15,-25 0-15,-1 0 16,26 0-16,-25 24 16,0-24-16,-1 0 15,26 0-15,-25 0 16,24 0-16,26 0 15,-1 0-15,1 0 16,24 0-16,-25 0 16,25 0-16,1 0 15,-26 0 1,1 25-16,-1-25 16,-24 0-16,-26 0 15,1 25-15,25-25 16,-1 0-16,1 0 15,-25 0-15,24 0 16,1 0-16,-25 0 16,24 0-16,-24 0 15,25 0-15,-1 0 16,-24 0-16,25 0 16,-1 0-16,1 0 15,0 0-15,-1 25 16,1-25-16,-25 0 15,0 0 1,-1 0 15,1 0-15,0 0-16,0 0 16,24 0-16,1 0 15,0 0-15,-1 25 16,26-25-1,-26 0-15,1 0 16,-25 0-16,-1 0 16,1 0-16,0 0 15,0 25-15,24-25 16,1 0-16,0 24 16,-1-24-16,1 0 15,0 0-15,-1 0 16,-24 0-16,0 0 15,0 0-15,-1 0 16,1 0-16,0 0 16,0 0-16,0 0 15,-1 0-15,1-24 16,0 24-16,0 0 16,0-25-1,-1 25-15,1-25 16,0 25-16,0-25 15,0 25 1,-1-25 0,1 0-1,0 1 1,0 24-16,0-25 16,-1 0-1,1 25-15,0-25 47,0 0-31,-25 1-16,0-1 15,0 0-15,0 0 16,0 0-16,0 1 16,0-1-16,0 0 15,0 0-15,0 0 16,-25 1-16,0-1 15,0-25-15,1 1 16,-1-1-16,0 0 16,0 1-16,-24-26 15,-1 26-15,25-1 16,-24 1-16,24 24 16,0 0-16,-25-25 15,26 26-15,-26-1 16,25 0-16,0 0 15,1 0-15,-1 25 16,0 0 0,0-25-1,0 25 1,1 0 0,-1 0-1,0-24-15,-25 24 16,1 0-16,-26 0 15,-24-25-15,0 0 16,-25 25-16,0 0 16,0 0-16,0 0 15,25 0-15,-26 0 16,-23 0-16,24 0 16,0 0-16,0 0 15,24 0-15,1 0 16,0 0-16,25 0 15,-1 0-15,25 0 16,1 0-16,-1 0 16,25 0-16,-24 0 15,-1 0-15,-24 0 16,24 0-16,-24 0 16,-1 0-16,26 0 15,-26 0-15,-24 0 16,0 25-16,25-25 15,-26 0 1,51 0-16,-1 0 16,25 25 31,0-25-47,1 0 15,-1 0-15,0 24 16,0-24-16,0 25 15,1-25-15,-26 25 16,25 0-16,0-25 16,1 25-1,-1-25 1,0 25-16,0-25 16,-24 24-16,24 1 15,0-25-15,0 25 16,0 0-16,1 0 62,-1-1-30,25 1-1,0 0-16,0 0 1,-25 0-16,25-1 16,0 1-16,0 0 15,0 0 1,-25 0-16,25-1 16,0 1-16,0 0 15,0 0-15,0 0 16,0-1 15,0 1 0,0 0-15,0 0 0,0 0-1,0-1 48,0 1-48,25-25 1,-25 25 0,25 0-1,-25 0-15,25-25 16,-25 24-16,24 1 15,1 0-15,0 0 16,0 0 0,0-1 15,-1 1-31,1 0 16,0-25-1,0 25 1,0-25 31,-1 25-32,1-25 1,0 24 31,0-24-32,0 0 1,-1 25-16</inkml:trace>
  <inkml:trace contextRef="#ctx0" brushRef="#br0" timeOffset="128296.535">4738 5705 0,'24'-25'141,"1"0"-126,0-24-15,0-1 16,25 1-16,-1-1 16,1 0-1,-25 1-15,-1 24 16,1-25-16,0 26 15,0-1-15,0 0 16,-25 0-16,24 25 16,1 0-1,0-25 1,0 25-16,24-24 16,1-26-16,0 25 15,-1 0-15,1 1 16,-1-1-16,-24 0 15,25 0-15,-25 25 16,24-25-16,-24 1 16,25-1-16,-26 25 15,1 0-15,0-25 16,0 25-16,0 0 16,0 0-16,-1 0 15,1 0-15,0 0 16,0 0-16,0 0 15,-1 0-15,1 0 16,0 0-16,0 0 16,24 0-1,-24 0-15,0 0 16,0 0-16,0 0 16,-1 0-1,1 0 1,0 0-16,0 0 15,0 0-15,-1 0 16,1 0-16,0 0 16,0 0-1,0 0 17,-1 0-17</inkml:trace>
  <inkml:trace contextRef="#ctx0" brushRef="#br0" timeOffset="129088.8467">6276 4539 0,'0'25'47,"24"0"-32,26 24-15,0-24 16,-26 0-16,1 0 16,0 0-1,0-1-15,0-24 16,-1 25-16,1-25 15,0 25 1,0 0 0,0-25-16,-1 25 15,26 0-15,0 24 16,-26-24-16,1 0 16,0 0-16,-25-1 78,0 1-63,-25 0-15,0-25 16,1 25-16,-26 0 16,0-25-16,1 24 15,24-24 95</inkml:trace>
  <inkml:trace contextRef="#ctx0" brushRef="#br0" timeOffset="131064.733">7367 4614 0,'25'0'31,"0"0"-31,-25 24 16,24 26-16,1 0 16,-25 24-16,0 25 15,0 1-15,0-1 16,0-25-16,0-24 15,0-75 126</inkml:trace>
  <inkml:trace contextRef="#ctx0" brushRef="#br0" timeOffset="131513.1025">7342 4068 0,'25'0'62,"0"0"-62,0 0 16,-1 25-16,1 0 16,25-1-16,-1 1 15,1 0-15,-25 0 16,0 0-16</inkml:trace>
  <inkml:trace contextRef="#ctx0" brushRef="#br0" timeOffset="132655.6755">7764 4415 0,'0'25'62,"0"0"-46,0 0-16,0-1 16,0 1-16,0 25 15,0 24-15,0 1 16,25-1-16,-25 25 15,24-24-15,-24-26 16,0-24-16,25-25 109,-25-25-93,25 1 0,0-1-16,0-25 15,-1 1-15,1-1 16,0 0-16,0 1 16,0 24-16,0 0 15,-25 0 1,24 0-16,1 1 15,0-1 48,0 25-47,0 0-16,-1 0 15,1 25 1,0-1-1,-25 1-15,25-25 16,-25 25-16,0 0 16,25 0-16,-25-1 15,0 1-15,0 0 16,24 0-16,-24 0 16,0 0-1,0-1-15,0 1 16,25 0-16</inkml:trace>
  <inkml:trace contextRef="#ctx0" brushRef="#br0" timeOffset="133145.0862">8235 4490 0,'0'-25'47,"25"25"-47,0 0 16,0 0-16,-1 0 15,1 25-15,25-25 16,-1 0-16,-24 24 16,25 1-16,24-25 15,1 25 1,24 0-16,25 0 16,-25-1-16,-24-24 15,-51 0 79,-48-24-78,-1-1-1,0 0-15</inkml:trace>
  <inkml:trace contextRef="#ctx0" brushRef="#br0" timeOffset="133567.9487">8731 4192 0,'0'25'16,"0"0"-16,-25 24 15,25 26-15,0-1 16,0-24-16,0-1 16,0 1-16,0-1 15,0 1-15,0-25 16,0 24-16,0-24 15,0 0-15,0 25 16,0-25-16,0-1 16,0 26-16,0-25 15,0 0-15,0-1 16,0 1 0,25 0 30</inkml:trace>
  <inkml:trace contextRef="#ctx0" brushRef="#br0" timeOffset="134487.9989">8905 4936 0,'0'0'0,"25"0"15,-1-25-15,1 25 16,0-24-16,0 24 15,0 0 1,0 0 0,-1 0-16,1 0 15,0 0 1,0 0-16,0 0 16,-1 0-16,1 0 15,0 0-15,0 0 47,0 0-16,-25-25-31,24 0 16,1 0-16,-25 0 16,0 0-1,25 1 1,-25-1-16,0 0 15,0 0-15,0 0 16,0 1-16,-25-1 16,25 0-16,-25 0 15,1 25 17,-1 0-32,0 0 15,0 0 1,0 0-16,1 0 15,-1 25-15,0-25 16,25 25 0,-25-25-16,25 25 15,-25-1 1,25 1-16,0 0 16,-24 0-16,24 0 15,0 24-15,0 1 16,0 0-16,0-26 15,24 26 1,-24-25-16,25 0 16,0-25 15,0 24-31,0-24 16,-1 25-16,1-25 15,0 0-15,0 0 16,0 0 15,-1 0-15,1 0-16,0 0 15,0-25-15,0 1 16,-1-1-16</inkml:trace>
  <inkml:trace contextRef="#ctx0" brushRef="#br0" timeOffset="135976.9688">9575 4539 0,'24'-25'32,"1"1"-17,0 24 32,-25 24-31,25 1-1,-25 0-15,25 0 16,-1 0-16,-24 24 16,0 1-16,25-1 15,-25 1-15,0 0 16,0-1-16,0 1 16,25 0-16,-25-1 15,0-24 110,0-50-109,-25 0-1,25 1-15,0-26 16,0 0-16,0 26 16,0-1-16,0 0 15,0 0-15,0 0 16,25 0-16,0-24 16,0 24-16,-1 0 15,1 0-15,0 1 31,0-1-31,0 25 16,-1 0-16,1-25 16,0 25 15,0-25-31,0 25 16,0 0 46,-1 25-46,-24 0-1,25 0-15,-25 24 16,0 1-16,0-1 16,0 1-16,0 25 15,0-26-15,0 1 16,0-1-16,0-24 15,0 0 48,0-50-47,0 0-1,0-24-15,0-1 16,0 1-16,0-1 15,25 0-15,-25 1 16,25-1-16,-25 0 16,25 26-16,-25-1 15,24 0-15,1 0 32,0 0-17,0 1 1,0 24 31,-1 0-32,1 0-15,-25 24 16,25 1-16,-25 0 16,25 0-16,-25 0 15,0-1-15,0 1 16,25 25-16,-25-1 15,0-24-15,0 0 16,0 0 47</inkml:trace>
  <inkml:trace contextRef="#ctx0" brushRef="#br0" timeOffset="137593.0186">11212 4787 0,'-25'-25'0,"0"1"47,25-1-32,-25 0-15,0 0 16,1 0-16,24 1 16,-25-1-16,0 0 15,0 0-15,0 0 16,1 25-16,-1-24 16,0 24-16,0 0 15,0 0 1,1 0-1,-1 24 1,0 1 0,25 0-1,-25 0-15,0 0 16,25-1 0,-24 26-16,24 0 15,0-1-15,0 1 16,0-25-16,0 0 15,0-1 17,24-24-17,1 0-15,0 0 16,0 0-16,0-24 16,-1-1-16,1 0 15,0 0-15,0-25 16,0 1-16,-1-1 15,-24 25-15,0 1 16,0-1-16,0 50 109,0-1-109,0 26 16,0-25-16,0 24 16,0-24-1,25 25-15,0-25 16,0 0 0,-25-1-16,25 1 15,-1 25-15,1-25 16,0-1-16,0 1 15,0 0-15,0-25 16,-1 0 15,1 0-31,0-25 16,0 0-16,0-24 16,-1-1-16,1 1 15,25-26-15,-25 25 16,-1 1-16,1-26 15,-25 1-15,0 24 16,0 1-16,0-1 16,0-24-16,0 24 15,0 1-15,0-1 16,0 25-16,-25-24 16,1 24 46,-1 25-31,-25 0-15,25 25-16,-24-1 16,24 51-16,0-1 15,0 1-15,1-1 16,24 0-16,0 1 15,0-26-15,0 1 16,24 0-16,-24-26 16,25 1-16,-25 0 15,25 0 48,0-25-16,-25-25-47</inkml:trace>
  <inkml:trace contextRef="#ctx0" brushRef="#br0" timeOffset="138593.5438">12254 4242 0,'0'24'16,"0"1"0,0 0-16,0 25 15,0 24-15,0 25 16,0 0-16,0 25 16,24 1-16,1-26 15,0 25-15,-25-25 16,0 0-16,25-24 15,-25-26-15,0 1 16,0-75 93,0-25-109,-25-24 16,25 0-16,-25-1 16,25-24-16,-25 0 15</inkml:trace>
  <inkml:trace contextRef="#ctx0" brushRef="#br0" timeOffset="139184.0903">12129 4341 0,'0'-25'32,"25"25"-17,0 0-15,0 0 16,49-25-16,1 25 15,-1-25-15,1 25 16,-26 0-16,1 0 16,-1 0-16,26 0 15,-26 25-15,1 0 16,-25 0-16,0 0 16,-1-1-16,1 1 15,0 0-15,0 0 16,-25 24-16,25 1 15,-25 0-15,0-1 16,-25 1-16,0-25 16,0-1-1,0 1-15,1-25 16,-26 0-16,0 0 16,1 0-16,-1 0 15,25 0-15,1 0 16,-1 0-16,0 0 15,0 0 1,0 0-16,1-25 16,-1 1-1,25-1 1,0 0-16,0 0 16,0 0 46</inkml:trace>
  <inkml:trace contextRef="#ctx0" brushRef="#br0" timeOffset="139879.717">12973 4366 0,'25'0'16,"-1"0"-1,1 0 1,0 0-16,0 0 16,0 24-16,-25 1 15,24 0-15,1 0 16,0 24-16,-25 1 16,0-25-16,0 0 15,0-1-15,0 1 16,0 0-16,0 0 15,0 0-15,0-1 16,0-48 62,0-1-62,0 0-16,0 0 15,25-24-15,0-1 16,0 0-16,-1 26 16,1-1-16,0 0 62,0 25-46,0 0-16,-1 0 15,26 0-15,-25 0 79</inkml:trace>
  <inkml:trace contextRef="#ctx0" brushRef="#br0" timeOffset="140688.9303">13717 4589 0,'-25'0'78,"25"-25"-62,-25 25-16,1-25 16,-1 25-16,0 0 15,0 0 17,0 0-17,1 0-15,24 25 16,0 0-16,-25 0 31,25-1-31,0 1 16,0 0-16,0 0 15,0 24-15,0 1 16,0-25-16,0 0 16,0 0-1,25-25 1,-1 0-16,1 0 15,0 0-15,0 0 16,0-25-16,-1 0 16,1 25-16,0-25 47,-25 0-32,0 0 1,0 1-16,0-1 15,0-25-15,0 1 16,0 24-16</inkml:trace>
  <inkml:trace contextRef="#ctx0" brushRef="#br0" timeOffset="143689.0525">14387 4465 0,'0'-25'16,"-25"0"31,0 25-47,0 0 16,0-25-16,1 25 15,-26 0-15,-24 0 16,-1 0-16,1 0 15,-1 25-15,26 0 16,-1 0-16,25 0 16,1-1-1,-1 1 17,25 0-32,0 0 15,0 0-15,25-1 16,-1 1-16,1 0 15,0 0-15,25 0 16,-1-1-16,1-24 16,-1 0-16,-24 0 15,0-24-15,25-1 16,-26 0-16,1 0 16,0 0-16,0 1 15,0 24 63,-25 24-78,0 26 16,0 0-16,24 24 16,-24 1-16,0 24 15,0-25-15,0 1 16,0-1-16,0 0 15,0-24-15,0-25 63,-24-25-63,-1 0 16,0 0-16,0-25 15,0 0-15,-24 0 16,24-24-16,0-1 15,0 25-15,25-24 16,0 24-16,25-25 16,0 1-16,25-1 15,-1 1-15,26-26 16,-1 1 0,-24-26-16,-1 26 15,1 0-15,-25 24 16,0 25 15,-1 0 0,1 25-15,0 25-16,0 0 16,0 0-16,-25 0 15,0-1-15,0 1 16,24 0-16,-24 0 15,0 0-15,0 24 16,0-24-16,0 0 16,0-50 109,0 0-110,25 0-15,0-24 16,0-1-16,0 25 16,24-24-16,1 24 15,-25 0-15,-1 25 16,1 0-16,0 0 125,-25 25-125,0 0 15,0 0-15,0-1 16,25-24 47,0 25-48,-1-25 1,1 25-1,25 0-15,-1 0 16,1-1-16,-25 1 16,0-25-1,-1 0 32,-24-25-47,0 1 47,0-1-31,0 0-1,0 0 1,0 0-16,0 1 31,0-1-15,-24 0-16,-1 25 15,0-25 1,0 25 0,0 0-16,1 0 15,-1 0-15,0 25 16,0 0 0,0 24-16,-24 1 15,24-25-15,0 24 16,25-24-16,-25 25 15,25-25-15,0 24 16,0-24-16,0 0 16,0 0 31,25-25-47,0-25 15,-25 0-15,25 0 16,0 0-16,24-24 15,1-26-15,-1 26 16,-24-1-16,0 1 16,0-1-16,-25 25 15,25 50 63,-25 0-62,24 24-16,-24 1 16,25 0-1,0-1-15,-25-24 16,25-50 46,-25-24-46,25-1-16,0 0 16,-1 1-16,1-1 15,0 25-15,0 25 63,0 0-63,-25 25 15,0 0-15,24-25 63,1 0-47,-25 25 30,25 0-46,-25 24 16,25 1-16,-25-1 16,0 1-16,25 0 15,-1-75 32,-24-25-47,25 1 16,0-26-16,0 1 15,-25 49 32,25 25-47,-1 25 16,-24 0-16,0-1 47,0 1 15,-24 0-15,24 0-31,-25 0-16,0-1 15,0 26-15,-24 0 16,24 24-16</inkml:trace>
  <inkml:trace contextRef="#ctx0" brushRef="#br0" timeOffset="144720.0626">14114 5606 0,'0'-25'78,"-25"25"-78,0 0 15,0 25-15,-24-25 16,-1 0-16,25 25 94,1-1-79,24 1-15,0 0 32,0 0-17,24 0 1,26-1-16,-25 26 16,24 0-16,26-1 15,-26-24-15,26 25 16,-26-25-16,-24-1 15,0 1-15,0 0 16,0 0 47,-25 0-48,-25-25 1,0 24-16,-25 1 15,1 0-15,-1 0 16,1 0-16,-1-25 16,0 0-16,26 0 31,-1 0 0,0 0 16,0-25-31,25 0-16,25 0 15</inkml:trace>
  <inkml:trace contextRef="#ctx0" brushRef="#br0" timeOffset="145200.6351">14337 5779 0,'25'-24'62,"0"24"-46,0 0-1,-1 0 1,1 0-16,25 0 16,-1 0-16,26 0 15,-1 0-15,25 0 16,1 0-16,-1 0 15,-25 24-15,-24-24 110,-75-24-95,0-1 1,-24-25-16,-1 1 16</inkml:trace>
  <inkml:trace contextRef="#ctx0" brushRef="#br0" timeOffset="145552.6383">14808 5383 0,'0'24'15,"0"26"-15,0 0 16,0-1-16,0 1 16,0-1-16,0 1 15,0 0-15,0-1 16,0 1-16,0 0 15,0-1-15,0 1 16,0-1-16,0 1 16,0 0-16,25-26 15,-25 1-15,25 0 47,0-25-47,0 0 16,-1 0-16,26-25 15,0 0-15</inkml:trace>
  <inkml:trace contextRef="#ctx0" brushRef="#br0" timeOffset="147016.8494">15577 6003 0,'0'-25'16,"0"0"-16,0 0 15,0 1 1,-24-1-16,-1 25 15,0-25-15,0 25 16,0 0-16,1 0 16,-1 0-16,0 25 15,-25 0-15,1 24 16,-1 1-16,0-1 16,1 1-16,24-25 15,0 0-15,0-1 16,25 1-16,0 0 15,0 0 1,0 0 0,25-1-16,0 1 15,0 0-15,0-25 16,-1 0 0,1-25-1,25 0-15,-1-24 16,1-26-16,0 1 15,-1 24-15,1 1 16,-25-1-16,0 1 16,-25 98 77,0 1-77,0 24-16,0 1 16,24-26-16,1 26 15,-25-26-15,25-24 16,-25 0-16,25-25 16,0 0-1,-1 0-15,1 0 16,25 0-1,-1 0-15,26-25 16,-1-25-16,-24 1 16,-1-26-16,-24 1 15,0-25-15,0-25 16,0 0-16,-1-25 16,1 25-16,0 49 15,-25 1-15,0 24 16,0 26 46,0 48-46,-25 26-16,0 0 16,1-1-16,24 26 15,-25-1-15,25 0 16,0 1-16,-25-1 15,25 1-15,0-1 16,0-24-16,25-1 16,0 1-16,-25-25 15,24 0-15,1-1 32,0 1-32,0-25 15,49 25-15,100 0 16,0 0-16,24-25 15,-49 0-15,-50-25 16,-49-25-16,-26 1 16,1-26-16,-25 1 15,-25 24-15,25 1 16,0-1-16,-24 25 16,-1 25-16,0 0 15,0 0-15,0 0 16,-24 25-16,-26 25 15,1 24-15,24-24 16,1 24-16,-1-24 16,25-26-16,1 1 15,24 0 1,0 0 0,0 0-16,24 24 15,1-24-15,0 25 16,0-26-16,0 1 15,-50-50 64,-25 1-79,1-26 15,-51 0-15</inkml:trace>
  <inkml:trace contextRef="#ctx0" brushRef="#br0" timeOffset="147337.3983">15329 5804 0,'0'-25'0,"25"25"32,0 0-17,-25 25 1,25-25-16,0 25 16,-1-25-16,26 25 15,24-25-15,-24 25 16,24-25-1,1 0-15,-1 0 16,-24 0-16,-1 0 16</inkml:trace>
  <inkml:trace contextRef="#ctx0" brushRef="#br0" timeOffset="148768.6619">18182 5779 0,'25'-24'156,"-1"48"-156,1 51 16,0-1-16,25 1 15,-26-1-15,1 1 16,0-26-16,0 1 15,0-25-15,-1-1 16,-24 1 15,25-50 16,0 1-31,0-26-16,25 0 15,-1 1-15,-24-1 16,0 1-16,0 24 16,-1-25-16,1 25 15,0 1-15,0-26 16,0 25 31,-1 0-32,1 0-15,-25 1 16,25-1-16,0 0 16</inkml:trace>
  <inkml:trace contextRef="#ctx0" brushRef="#br0" timeOffset="149153.0443">18876 5829 0,'0'25'0,"25"-25"16,0 50-16,-25-1 16,25 1-16,0-1 15,-1 1-15,1 0 16,-25-26-16,25 1 15,-25 0 1,0-50 47,0 0-63,0 1 15,-25-1-15,0 0 16</inkml:trace>
  <inkml:trace contextRef="#ctx0" brushRef="#br0" timeOffset="149410.3621">18802 5358 0,'25'0'62,"0"25"-30,-1-1-32,-24 1 15,0 0-15,25 0 16,-25 0-16</inkml:trace>
  <inkml:trace contextRef="#ctx0" brushRef="#br0" timeOffset="150215.9226">19621 5730 0,'-25'0'78,"0"25"-78,-25-25 16,1 24-16,-1-24 15,25 25-15,-24 0 16,24 0-16,0 0 62,25 0-46,0-1 0,25 1 15,0 0-31,-1 0 15,1-25-15,0 25 16,49-1-16,1 1 16,-1 0-1,-24 0-15,-25 0 47,-25-1-31,0 1-16,-25 0 15,-25 0-15,1 0 16,24-1-16,-25 1 16,25 0-16,1-25 15,-1 0 1,0 0-16,0 0 16,0 0-1,25-25 16,-24 25-31,24-25 16,0 1-16,24-1 16,1 0-16,25-25 15</inkml:trace>
  <inkml:trace contextRef="#ctx0" brushRef="#br0" timeOffset="152064.2971">19819 5730 0,'25'-25'0,"0"50"31,-25 0-15,0-1-16,0 1 15,0 0-15,0 0 16,24 25-16,-24-1 16,25 1-16,-25-25 15,25-1 32,0-24-31,-25-24-16,25-1 15,-25 0-15,24 0 16,-24-24-16,0-1 16,0 0-16,0 1 15,0 24-15,0 0 16,0 0 0,0 50 30,0 25-30,0-1-16,0-24 16,25 25-16,0-1 15,-25 1-15,25 0 16,0-1-16,-25-24 16,24 0-16,-24 0 15,25-25 16,0 0-15,0 0-16,0-25 16,24 0-16,-24 0 15,25-24-15,-1-1 16,-24 0-16,0 1 16,0 24-16,-25 0 15,0 0 1,-25 25-16,-25 0 15,-24 50 1,-1 0-16,26-1 0,-1-24 16,25 0-1,25 0-15,25-25 16,0 24-16,0-24 16,24 0-16,-24 0 15,0 0-15,0 0 16,0-24-16,-1 24 15,1-25-15,0 0 16,0 0-16,-25 0 16,25 25-16,-25-24 15,24-1-15,1 0 16,0 0-16,-25 0 31,0 0-15,-25 25 46,0 25-46,1 0-16,-1 25 16,0-1-16,25-24 15,0 0 1,0 0-1,0 0 1,25-25 0,0 0-16,-1 0 15,1 0-15,25-25 16,-1 0-16,26 0 16,-1 0-16,1 1 15,-26-1-15,-24 0 16,0 25-1,0 25 1,-25 0-16,25-25 16,-25 24-16,0 1 15,24-25-15,-24-25 47,0 1-31,25-26-16,25 0 15,-1-24-15,26-1 16,24-24-16,0-25 16,-24 25-16,-1 0 15,-49 0-15,0 24 16,-25 26-16,0 24 31,-25 25-31,0 25 16,0 24-1,0 26-15,1 24 16,-1 0-16,0 0 16,0-24-16,25-1 15,0 0-15,0-24 16,0 0-16,0-26 31,25 1-15,0-25-16,0 0 15,24 0-15,26 0 16,24 0-16,-25-25 16,1 1-16,-1-1 15,-49 25 17,0 25-32,0-1 15,-1 26-15,-24 0 16,0-25-16,25-1 15,-25-48 110,-25-26-125,1 0 16,-1 1-16</inkml:trace>
  <inkml:trace contextRef="#ctx0" brushRef="#br0" timeOffset="153112.6843">21977 5705 0,'0'-25'16,"25"25"-1,0 25-15,-1-25 16,26 25-16,0 0 16,24-1-16,0 1 15,1 0-15,-26 0 16,1 0-16,0 0 16,-1 24-16,-24-24 15,0 0-15,0 0 16,-25-1-16,24 1 62,1 0-46,-25 0-16,0 0 16,25-1-16,-25 26 15,0 0-15,0-1 16,0 1-16,0-1 15,0 26-15,0-1 16,0 1-16,0 24 16,-25 25-16,0-25 15,1 0-15,-1-49 16,-25 0-16,25-26 16,1 1-16,-1-25 15,0 0 16,0 0-31,25-25 16,0 1 0,25-26-1,49 0-15,1 1 16,-1-50 0,26-1-16,-1-24 15,-25 0-15,1 0 16,-26 0-16,1 25 15,-1 0-15,-24 49 16,0 25 140,0 1-156,24 24 16,26 0-16,24 0 16,50 0-16,24-25 15,-24 0-15,-25-25 16,-49 26-16,-26-1 15,-24 0 1,-25 0 31,-25 75-31,25-1-16,-24 26 15,24-26-15,0 1 16,0-75 31,0 0-47,0 1 15,0-1-15</inkml:trace>
  <inkml:trace contextRef="#ctx0" brushRef="#br0" timeOffset="172024.6475">4043 9723 0,'25'-24'31,"0"24"-31,0-25 16,-1 0-1,1 25-15,0 0 32,0 0-32,0 0 15,-1 0 1,1 0-16,0 0 16,0 0-16,0 0 15,-1 0-15,26 0 16,24 0-1,1 25-15,-1 0 16,1-25-16,-1 0 16,-24 24-16,-1-24 15,-24 0-15,0 0 16,0 0-16,0 0 16,24 0-16,26 0 15,-1 0-15,50 0 16,0 0-16,25 0 15,0 0-15,0 0 16,-25-24-16,-25-1 16,-25 25-16,-24 0 15,-1 0-15,-24 0 16,0 0-16,0 0 16,0 0-16,24 0 15,1 0-15,24 0 16,1 0-16,-1 0 15,0 0-15,1 0 16,24-25-16,0 25 16,-24-25-16,24 0 15,0 1-15,0 24 16,-24 0-16,24 0 16,0 0-1,0 0-15,1 0 16,-1 0-16,0 0 15,0 0-15,1 24 16,-26-24-16,-24 25 16,-1-25-16,-24 0 15,25 25-15,-26-25 16,26 0-16,24 0 16,1 0-16,24 0 15,0 0-15,1 0 16,-26 0-16,-24 0 15,-26 0-15,1 0 16,0 0 78</inkml:trace>
  <inkml:trace contextRef="#ctx0" brushRef="#br0" timeOffset="174455.9399">15726 9723 0,'0'-24'78,"-25"24"-62,1 0 0,-1 0-16,0 0 15,-25 0-15,1 0 16,-26 24-16,1 1 16,-1-25-16,26 0 15,-26 0-15,26 0 16,-26 0-16,1 0 15,24 0-15,-24 0 16,0 0-16,-1 0 16,1 0-16,-1 0 15,26 0-15,-1 0 16,25 0-16,1 0 16,-1 0-1,0-25-15,0 25 16,0-24-16,0 24 15,1-25-15,-1 0 16,0 0-16,0 0 16,0 1-16,1-26 15,-1 25 1,0 0-16,25 1 16,-25-1-16,25 0 15,0 0 1,0 0-1,0 1-15,0-1 16,0 0-16,0-25 16,0 1-16,0-1 15,0 1-15,0-1 16,0 25-16,0-25 16,25 26-16,0-26 15,24 25-15,-24 0 16,0 1-16,25-1 15,-1 0-15,-24 0 16,25 0-16,-1 1 16,26-1-16,-1 0 15,-24 0-15,-1 0 16,1 25-16,-25-24 16,0 24-1,-1 0 1,1 0-1,0 0-15,0 0 16,0 0-16,24 0 16,26 0-16,24 0 15,0 0-15,25 0 16,0 0-16,-25 0 16,1 0-16,-1 0 15,-25 0-15,1 0 16,-1 0-16,25 24 15,0 1-15,1-25 16,24 25-16,-25 0 16,0 0-16,0-25 15,-24 24-15,-1 1 16,1 0-16,-26-25 16,26 25-16,-1 24 15,25 1-15,0 0 16,1-1-16,-26-24 15,1 0-15,-26-25 16,-24 0 0,0 25 46,0 0-46,-1-1-16,-24 1 15,0 0-15,25 0 16,-25 0-16,0-1 16,0 1-16,0 25 15,0-25-15,0 24 16,0-24-16,0 0 16,-25 24-16,25-24 15,-24 25-15,24-25 16,-25-1-16,25 1 15,-25 0 17,0-25-17,0 0 17,1 0-17,-1 0-15,0 0 16,0 25-16,-25 0 15,-24-25-15,0 24 16,-26-24-16,26 0 16,0 0-1,24 0-15,0 0 16,1 0-16,-1 0 16,-24 0-16,24 0 15,-24 0-15,-1 25 16,1-25-16,0 0 15,24 0-15,-25 0 16,1 0-16,24 0 16,1 0-16,-1 0 15,1 0-15,-1 0 16,-24 0-16,-1 25 16,-24-25-16,0 0 15,0 0-15,24 0 16,26 0-16,24 0 62</inkml:trace>
  <inkml:trace contextRef="#ctx0" brushRef="#br0" timeOffset="175665.1649">5283 10641 0,'25'0'110,"0"0"-95,0 0-15,0 0 16,-1 0-16,1 0 16,0 0-16,25 0 15,24 0-15,25 0 16,25 0-16,25 25 16,0-25-16,0 25 15,24-25-15,-24 0 16,0 0-1,-25 0-15,0 0 16,-25 0-16,25 0 16,-24 0-16,-1 0 15,0 0-15,0 0 16,-24 0-16,24-25 16,0 0-16,0 25 15,50 0-15,0 0 16,0 0-16,0 0 15,-25 0-15,0 0 16,0 0-16,-25 0 16,-25 0-16,-24 0 15,0 0-15,-26 25 188</inkml:trace>
  <inkml:trace contextRef="#ctx0" brushRef="#br0" timeOffset="178513.427">13593 10616 0,'25'0'125,"0"0"-109,-1 0-16,26 0 15,0 0-15,24 0 16,0 0-16,26 0 15,-1 0-15,0 25 16,25-25-16,25 0 16,0 0-16,-25 0 15,0 0-15,0 0 16,-25 0 0,0 0-16,25 0 15,-24 0-15,-1 0 16,0 0-16,0 0 15,-24 0-15,-1 0 16,0 0-16,1 0 16,-26 0-16,26 0 15,-1 0-15,1 0 16,24 0-16,0 0 16,25 0-16,0 0 15,-25 0-15,1 0 16,-1 0-16,0 0 15,0 0-15,-24 0 16,-26 0-16,26 0 16,-26 0-16,1-25 15,0 25-15,-26 0 16,26 0-16,-25 0 16,0 0-1,-1 0-15,1 0 16,0 0-16,0-24 15,0 24 1,-1 0-16,1 0 0,0 0 16,0 0 15,0 0-15,-1-25-16,1 25 15,0-25 1,0 25-16,0-25 15,-1 0 1,1 25-16,0-24 16,0-1-16,0 0 15,-25 0-15,24 0 16,-24 1-16,0-1 16,25 0-16,-25 0 15,25-24-15,-25 24 16,0-25-16,0 25 15,0 1-15,0-1 16,0-25-16,0 25 16,0 0-16,0 1 15,0-1-15,-25 0 16,25 0-16,-25 0 16,1 1-16,24-1 15,-25 0 1,0 0-1,0 0 1,0 1-16,1-1 16,-1 0-16,0 0 15,-25 0-15,1-24 16,-1 24-16,1 0 16,-26 0-16,1 1 15,-1-1-15,1 25 16,-1 0-16,1-25 15,-25 25-15,0 0 16,24 0-16,-24 0 16,25 0-16,-1 0 15,1 0-15,24 0 16,1 0-16,-26 25 16,1-25-16,-25 25 15,-1-25-15,1 24 16,0 1-16,0-25 15,24 25-15,26-25 16,-1 0-16,0 0 16,1 25-16,-1-25 15,1 0-15,-26 25 16,26-25-16,-26 0 16,26 24-1,-1-24-15,0 0 16,1 0-16,-1 0 15,0 0-15,1 0 16,-1 25-16,-24-25 16,-1 0-16,1 0 15,24 0-15,-24 0 16,24 25-16,1-25 16,-1 0-16,1 0 15,-1 0-15,0 0 16,1 25-16,-26-25 15,1 0-15,-1 25 16,1-25-16,24 24 16,1 1-16,24-25 15,0 0-15,0 25 16,1-25-16,-1 0 16,0 25-16,0-25 15,-24 25-15,-26-1 16,26 26-16,-1-25 15,0 0-15,26-1 16,-1 1-16,25 0 78,0 0-78,0 0 16,0 0-16,0-1 15,0 1 1,0 0-16,0 0 16,0 0-1,25-1 1,-25 1 0,24 0-16,-24 0 15,25 0-15,-25-1 16,25 1-16,0 0 15,0 0-15,-25 0 16,24-25-16,1 24 16,0 1-1,0 0-15,0-25 16,-1 25-16,1-25 16,0 0-1,0 25-15,0-25 78,-1 0-62,1 24-16,0-24 31</inkml:trace>
  <inkml:trace contextRef="#ctx0" brushRef="#br0" timeOffset="187464.4998">4118 11832 0,'-25'0'109,"0"0"-93,0 0-16,0 0 16,1 0-16,-1 0 15,0 0-15,0-25 16,0 25-16,-24-25 15,-1 25-15,1-25 16,-1 1-16,25 24 16,-25-25-16,26 0 15,-1 0-15,-25 0 16,1 1-16,-1-1 16,25 0-16,0 0 15,1 0 1,-1 1-1,0-1 1,0 0 0,25 0-1,-25 0-15,25 1 16,0-1-16,-24 0 16,24 0-16,0 0 15,0 1-15,0-26 16,0 0-16,0 25 15,-25-24-15,25-1 16,0 1-16,0 24 16,0 0-16,0-25 15,0 26-15,0-1 16,0 0-16,0 0 16,25 25-16,-1-25 15,1 25 16,0-24-15,0 24 0,0 0-16,-1 0 15,1 0-15,0 0 16,0 0-16,0 0 16,-1-25-1,1 25-15,25 0 16,-1-25-16,26 25 15,24-25-15,0 0 16,25 1-16,0-1 16,0 0-16,0 0 15,-24 0-15,-1 25 16,-25 0-16,1-24 16,-1 24-16,-24 0 15,-1 0-15,1 0 16,0 0-16,-1 0 15,1 0-15,24 0 16,1 0-16,24 0 16,0 0-16,0 0 15,0 0-15,1 0 16,24 0-16,-25 0 16,0 0-16,0 0 15,1 0-15,-26 0 16,-24 0-16,-1 0 15,-24 0-15,25 0 16,-1 0-16,1 0 16,-1 0-1,1 0-15,0 0 16,24 0-16,-24 0 16,-1 0-16,26 0 15,-26 0-15,26 0 16,-1 0-16,50 0 15,0 0-15,0 0 16,0 0-16,-25 0 16,25 0-16,1 0 15,-26 0-15,0 0 16,-25 0-16,1 0 16,-26 24-16,1-24 15,24 25-15,1-25 16,-1 25-16,1 0 15,-1-25-15,25 25 16,-24-1-16,-1 1 16,1-25-16,-1 25 15,-24 0-15,24-25 16,0 25-16,1-25 16,-26 24-16,26 1 15,-1 0-15,-24 0 16,-1 0-16,1-1 15,0-24 1,-1 25-16,1 0 16,0-25-16,-1 25 15,-24 0-15,0-25 16,0 24-16,24-24 16,1 25-16,-1 0 15,1 0-15,0 0 16,-1-1-16,-24 1 15,0-25-15,0 25 16,-1-25-16,1 25 16,0-25-16,-25 25 15,25 0 17,-25-1-1,0 1-16,0 0 17,-25 0-1,0-25-15,0 25-16,1-1 15,-26-24-15,0 25 16,1 0-16,-1 0 15,1 0-15,-1 24 16,-24-24-16,-1 0 16,26 0-16,-1-1 15,0 1-15,-24 0 16,-1-25-16,1 25 16,-25-25-16,0 0 15,-1 25-15,1-25 16,25 0-16,-1 24 15,1-24-15,24 0 16,-24 0-16,24 0 16,-24 0-16,-25 0 15,-25 0-15,0 0 16,0 0-16,-25 25 16,0-25-16,0 0 15,-49 0-15,24 0 16,25 0-16,0 0 15,1-25 1,24 25-16,-25-24 0,0-1 16,0 25-1,0-25-15,0 25 16,1-25-16,24 25 16,0-25-16,24 25 15,1-24-15,25 24 16,-1 0-16,1 0 15,24 0-15,1-25 16,-26 25-16,1 0 16,24 0-16,-24 0 15,-1 0-15,1 0 16,0 0-16,24 0 16,0-25-16,25 25 15,1 0-15,-1 0 16,0 0-1,0 0 1,0 0-16,1 0 16,-1 0-16,-25 0 15,25 0-15,1 0 16,-1 0-16,0 0 16,0 0-1,0 0-15,1 0 31,-1 0 16</inkml:trace>
  <inkml:trace contextRef="#ctx0" brushRef="#br0" timeOffset="197528.0842">9847 12551 0,'25'0'62,"0"0"-62,0 0 16,0 0-16,-1 0 16,51 0-1,-1 0-15,26 0 16,-1 0-16,0 0 16,25 0-16,0 0 15,25 0-15,-25 0 16,-25 0-16,0-25 15,-24 1-15,-26 24 16,-24 0-16,0 0 31,0 0-31,0 0 16,-1-25-16,26 25 16,-25 0-16,0-25 15,-1 25-15,1 0 16,25 0-16,-1 0 15,1 0-15,24-25 16,1 25-16,24 0 16,0 0-16,25-25 15,0 1-15,-49 24 16,-1 0-16,-24 0 16,-1 0-16,-24 0 31,0 0-31,0 0 15,24 0-15,1 0 16,24-25-16,-24 25 16,0 0-16,-1 0 15,1 0-15,-25 0 16,-1 0-16,1 0 16,0 0-16,0 0 15,0 0-15</inkml:trace>
  <inkml:trace contextRef="#ctx0" brushRef="#br0" timeOffset="199136.1633">13816 12378 0,'0'24'94,"-25"-24"-79,1 0-15,-1 0 16,0 0-1,0 25-15,0-25 16,1 0-16,-1 0 16,-25 0-16,-24 0 15,24 0-15,-24 0 16,24 0-16,1 0 16,24 0-16,0 0 31,0 0 16,0 0-47,0-25 15,1 25-15,24-24 16,-25-1-16,0 0 16,25 0-16,-25 0 15,25 1-15,-25-1 16,1 0-1,-1 0-15,25 0 16,0 0 0,0 1-16,0-1 15,0 0-15,0 0 16,0 0-16,0-24 16,0 24-16,0 0 15,0 0-15,25 1 16,-1-1-1,-24 0-15,25 0 16,0 25-16,0-25 16,0 1-16,24-1 15,-24 25-15,0-25 16,0 25-16,0 0 16,-1 0-16,1 0 15,0 0-15,25 0 16,24 0-16,0 0 15,1 0-15,-1 0 16,1 0-16,-1 0 16,-24 0-16,-1 0 15,1 0-15,-25 0 16,-1 0 0,1 0-16,25 25 15,-25-25-15,-1 25 16,1-25-16,0 24 15,0-24-15,0 25 16,-1 0-16,1 0 16,25 0-16,0 24 15,-1 1-15,1-1 16,-1-24-16,-24 0 16,-25 0 30,0 0-30,25-1-16,-25 1 16,0 0-16,0 25 15,0-1-15,-25-24 16,0 25-16,1-25 16,-1 24-16,-25-24 15,1 25-15,-1-26 16,0 1-16,1 0 15,-1 0-15,0-25 16,1 25-16,24-25 16,0 0-1,0 0-15,1 0 16,-1 0-16,0 0 16,0 0-16,0 0 15,1 0 16</inkml:trace>
  <inkml:trace contextRef="#ctx0" brushRef="#br0" timeOffset="200047.6456">16049 12378 0,'24'24'31,"1"-24"1,0 0-32,0 0 15,0 0-15,24 0 16,26 0-16,-1 0 15,1 0-15,-1 0 16,25 0-16,-24 0 16,24 0-16,0 0 15,0 0-15,0 0 16,1 0-16,-1 0 16,0 0-16,-25 0 15,1 0-15,-25 0 16,-1 0-16,-24 0 15,0 0-15,0 0 16,-1 0 0,1 0-16,0 0 15,0 0-15,0 0 16,-1 0-16,1 0 16,25 0-16,-1 0 15,-24 0-15,0 0 16,0 0-16,0 0 15,-1 0-15,1 25 110</inkml:trace>
  <inkml:trace contextRef="#ctx0" brushRef="#br0" timeOffset="214233.2104">6028 14139 0,'24'0'0,"1"0"15,0 0-15,25 0 16,-1 0-16,1 0 16,-25 0-16,24 0 15,1 0-15,-25 24 16,24-24-16,26 25 15,-26 0-15,26 0 16,-26-25-16,1 0 16,-1 0-16,-24 0 15,0 0-15,0 0 16,0 0-16,49 0 16,25 25-16,25-1 15,0-24-15,25 25 16,-25-25-16,-25 0 15,-24 0-15,-26 0 16,1 0-16,0 25 16,-1-25-16,1 0 15,0 0-15,-1 0 16,1 0 0,-25 0-16,-1 0 15,1 0-15,25 0 16,-1 0-16,1 0 15,24 0-15,26 0 16,-26 0-16,25 0 16,-24 25-16,-26-25 15,1 0-15,-1 25 16,1-25-16,0 0 16,-1 0-16,26 0 15,24 0-15,0 0 16,0 0-16,25 0 15,-24 0-15,-26 0 16,0 0-16,-24 0 16,0 0-16,-1 0 15,-24 0-15,25 0 16,-1 0-16,1 0 16,0 0-16,-1 0 15,-24 0-15,0 0 16,0 0-16,-1 0 15,1 0 1,0 0-16,0 0 16,24 0-1,1 0-15,-25 0 16,24 0-16,-24 0 16,0 0-16,0 0 15,0 0 1,-1 0-16,1 0 15,25 0-15,-1 0 16,1 25-16,24-25 16,-24 0-16,0 0 15,24 0-15,-24 0 16,-1 24-16,26-24 16,-1 0-16,1 0 15,-1 0-15,50 0 16,25 0-16,24 0 15,-24 0-15,0 0 16,25-24-16,-50 24 16,49 0-16,-24-25 15,-25 25-15,-25 0 16,1 0-16,-1 0 16,0 0-16,-24 0 15,24 0 1,-25 0-16,-24 0 15,-1 0-15,1 0 16,0 0-16,-1 0 16,26 0-16,-1 0 15,0 0-15,26 0 16,-26 0-16,1 0 16,-1 0-16,25 0 15,0 0-15,1 0 16,-1 0-16,-25 0 15,25 0-15,1 0 16,-1 0-16,0 0 16,25 0-16,-25 0 15,25 0-15,-24 0 16,-1 0-16,0 0 16,-25 0-16,-24 0 15,-25 0-15,0 0 156,-1-25-140,1 25-16,25 0 16,24 0-16,1 0 15,-1 0-15,25-25 16,-24 25-16,-1 0 16,1 0-16,-26 0 15,1 0-15,-1 0 16,-24 0-16,0-25 15,0 25-15,24 0 16,-24 0-16,0 0 16,0 0-16,0 0 15,24 0-15,1 0 16,24 0-16,1 0 16,-1 0-16,1 0 15,-26 0-15,1 0 16,24 0-16,25-25 15,25 25 1,0-24-16,0 24 0,25 0 16,0 0-1,0 0-15,-25 0 16,25 0-16,-25 0 16,-25 0-16,-25 0 15,26 0-15,-26 0 16,-24 0-16,-1 0 15,26 0-15,-1 0 16,1 0-16,-1 0 16,0 0-16,1 0 15,-26 0-15,1 0 16,0 0-16,-26 0 16,26 0-16,0 0 15,-1 0-15,1 0 16,24 24-16,1-24 15,-1 25-15,25-25 16,1 0-16,24 0 16,24 0-16,-24 0 15,0 0-15,0 0 16,0 0-16,-24-25 16,-1 25-16,0 0 15,0 0-15,-24-24 16,-1 24-1,-24 0-15,-25 0 16,-1-25-16,1 0 219,-25 0-204,0 0 1,0 1 0,-25-1-16,25 0 15,-24 0-15,-1 0 16,0-24 0,-25-26-16,1 1 15,-1 24-15,25 1 16,1-1-16,-1 1 15,0 24-15,0 0 16,0 0-16,1 0 16,-1 1 93,0-1-78,0 25-31,0 0 16,-24 0-16,-1-25 16,0 0-16,1 25 15,-1-25-15,-24 25 16,-1 0-16,-24 0 15,0 0-15,0-24 16,0 24-16,-1 0 16,-24 0-1,0 0-15,-25 0 16,25 0-16,0 0 16,0 0-16,25 0 15,25 0-15,-1 0 16,26 0-16,-26 0 15,1 0-15,24 0 16,-24 0-16,-1 0 16,-24 0-16,25 0 15,-25 0-15,-1 0 16,-24 0-16,0 0 16,0 0-16,25 0 15,0 0-15,0 0 16,24-25-16,1 25 15,24 0-15,-24-25 16,24 25-16,1 0 16,-1 0-16,0-25 15,1 25-15,-1 0 16,1 0-16,-1 0 16,0 0-16,1 0 15,24 0-15,-25 0 16,25 0-1,1 0-15,-1 0 16,0 0-16,0 0 16,0 0-16,1 0 15,-26 0-15,-24 0 16,-1 0-16,1 25 16,-1-25-16,26 0 15,-1 25-15,25-25 16,1 0 15,-1 25-15,0-25-16,0 0 78,25 24-47,0 1-15,0 0-1,0 0-15,0 0 16,0-1 0,0 1-16,0 25 15,0-1-15,0 1 16,0 0-16,0-1 15,0 1-15,0-25 16,0 24-16,0-24 16,0 0-16,0 0 15,0-1-15,0 1 16,0 0-16,0 0 16,0 0 124,25-25 141,0 24-265,0 1 0,-1-25-1,1 25-15,0 0 47,0-25 16,0 0-32,-1 0-15,1 0-1,0 0 16,0 0-31,0 25 16,-1-25-16,1 0 16,25 24-16,-1-24 15,1 25-15,0-25 16,-1 25-16,1-25 16,-25 0-16,-1 0 171,1 0-155,0 0-16,0 0 16,25 0-16,-1 0 15,1 0-15,-1 0 16,26 0-16,-26 0 16,26 0-16,24 0 15,-25 0-15,1 0 16,-1 0-16,1 0 15,-1 0-15,-24 0 16,-1 25-16,1-25 16,0 0-16,-1 25 15,26-25-15,-1 0 16,0 25-16,1-25 16,-1 0-16,1 0 15,-1 0-15,0 0 16,-24 0-16,0 0 15,-1 0-15,-24 0 16,25 0 0,-26 0-16,26 0 15,0 0-15,-1 0 16,1 0-16,0 0 16,-1 0-16,1 0 15,-1 0-15,26 0 16,-1 24-16,-24-24 15,-1 25-15,26-25 16,-1 0-16,-24 0 16,24 0-16,1 0 15,-26 0-15,1 0 16,-1 0-16,1 0 16,-25 0-16,25 0 15,-26 0-15,1 0 16,0 0 15,0 0-15,0 0-16,-1 0 15,1 0-15,0 0 16,0 0-16,0 0 16,-1 0-16,26-25 15,-25 25-15,0 0 16,-1 0-16,1-24 15,0 24 1,0-25-16,0 0 16,-1 25-1,1 0-15,0-25 32,0 0 14,0 0 1,-1 25-31,1-24 0,0 24-16,0-25 15,0 25 1,-1-25-1,1 0 79,-25 0-78,0 1-16,0-1 15,0-25-15,25 1 16,-25-1-16,0 0 16,0 1-16,0-1 15,0 1-15,0 24 16,0-25-16,0 25 16,25 1-16,-25-1 15,0-25 1,0 25-16,0 1 15,0-1-15,0 0 16,0 0-16,0 0 16,0 1 140,-25-1-109,0 25 47,0 0-79,1 0 1,-1 0-16,0 0 15,0 0-15,-24 0 16,-1-25-16,0 25 16,1 0-16,-1 0 15,25 0-15,-24 0 16</inkml:trace>
</inkml:ink>
</file>

<file path=ppt/ink/ink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22.90828" units="1/cm"/>
          <inkml:channelProperty channel="Y" name="resolution" value="22.85714" units="1/cm"/>
          <inkml:channelProperty channel="T" name="resolution" value="1" units="1/dev"/>
        </inkml:channelProperties>
      </inkml:inkSource>
      <inkml:timestamp xml:id="ts0" timeString="2017-09-10T16:01:35.95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00"/>
    </inkml:brush>
  </inkml:definitions>
  <inkml:trace contextRef="#ctx0" brushRef="#br0">2431 8880 0,'0'-25'62,"25"25"-46,-1 0 0,1 0 15,0 0-16,0 0-15,0 0 16,-1 0-16,26-25 16,0 25-16,24 0 15,1-24-15,-1 24 16,25 0-16,0 0 16,25 0-16,25 0 15,50 0-15,-1 0 16,-24-25-16,-1 0 15,-24 25-15,0-25 16,0 0-16,-25 1 16,-25 24-1,-24 0-15,-26 0 16,1 0-16,-25 0 16,-1 0-16,1 0 15,25 0-15,24 0 16,1 0-16,24-25 15,0 25-15,0 0 16,0 0-16,-24 0 16,-1 0-16,1 0 15,-1 0-15,1 0 16,-26 0-16,1 0 16,-25 0-16,-1 0 62,1-25 79,-25 0-126,-49 0-15</inkml:trace>
  <inkml:trace contextRef="#ctx0" brushRef="#br0" timeOffset="968.3436">5606 8037 0,'0'-25'125,"25"25"-109,-1 25-16,1 0 15,25-1-15,-1 26 16,1-25-16,0 24 16,-1-24-16,1 0 15,0 25-15,-1-26 16,1 1-16,-25 0 16,-1-25-16,1 25 15,0 0-15,0-25 16,0 24-16,-1 1 15,26 0-15,-25 0 16,24-25-16,-24 25 16,0-25-16,-25 24 172,0 1-172,-25-25 15,0 25-15,-24 25 16,-1-1-16,1 1 15,-26-1-15,26 1 16,-1 0-16,-24-1 16,24 1-16,25-25 15,0 0-15,1-1 16,-1 1 93</inkml:trace>
  <inkml:trace contextRef="#ctx0" brushRef="#br0" timeOffset="4472.0742">4911 6672 0,'25'0'0,"0"0"46,0 0-46,0 0 16,-1 0-16,1 0 16,0 0-16,0 0 15,24 25-15,1-25 16,0 0-16,24 25 16,0-25-1,26 25-15,-26 0 16,25-1-16,0-24 15,-24 25-15,-1 0 16,1-25-16,-26 0 16,1 0-16,0 0 15,-26 0-15,1 0 16,0 0-16,0 0 16,0 0-16,24 0 15,1 0-15,-1 0 16,26 0-16,-1 0 15,25 0-15,1 0 16,-1 0-16,0 0 16,25 0-16,-25 0 15,1 0-15,-26 0 16,-24 0-16,-1 0 16,1 0-16,-1 0 15,-24 0-15,0 0 16,0 0-16,0 0 15,-1 0-15,1 25 16,0-25 0,0 0-16,0 0 15,-1 0-15</inkml:trace>
  <inkml:trace contextRef="#ctx0" brushRef="#br0" timeOffset="5606.3635">7367 6598 0,'25'0'93,"0"0"-77,-25 25-16,24-25 16,1 25-16,25-1 15,-25 1-15,24 0 16,-24 0-16,0 0 16,0-25 30,-1 24-30,1 1-16,0-25 16,0 25-16,0-25 15,-1 25 1,1-25 0,0 0-16,0 25 15,0-25 1,-1 25-16,1-25 15,0 24-15,0-24 16,0 25-16,-25 0 125,-25-25-109,0 25-1,0 0-15,0-1 16,1 1-16,-1 0 16,0-25-16,-25 25 15,1 0-15,-1-1 16,-24 1-16,-1 0 15,1 0-15,-25 0 16,24 24-16,1-24 16,24 0-16</inkml:trace>
  <inkml:trace contextRef="#ctx0" brushRef="#br0" timeOffset="10302.6456">2877 13568 0,'-24'0'47,"-1"0"-32,0 0-15,0 0 16,0-25-16,25 1 15,-24-1-15,-1 0 16,25 0-16,-25 0 16,0 1-16,0-26 15,0 0-15,1 1 16,-1-1-16,0-24 16,0-1-16,0 1 15,1-1-15,-1 1 16,0-25-16,0 0 15,25-1-15,-25 1 16,25-25-16,-24 0 16,24 0-16,-25 0 15,25-25-15,0 0 16,0 1-16,0-26 16,0 25-16,0 25 15,25-25-15,-1 25 16,1 0-16,0 25 15,0 0 1,0 24-16,-25 1 0,24-25 16,1 24-1,-25 1-15,0 24 16,25 1-16,0-26 16,0 26-16,-1-1 15,1 0-15,0 1 16,0-1-16,0 1 15,-25 24-15,25 0 16,-25 0-16,24 0 16,-24 1 31,25-1-16,-25 0-31,25 0 15,-25 0-15,25 1 16,-25-1-16,25 0 16,-50 25 140,0 0-156,0 25 16,-49 0-16,-1 24 15,1 1-15,-1-1 16,26-24-16,24 0 15,0 0 126,50-25-63,0 0-78,24-25 16</inkml:trace>
  <inkml:trace contextRef="#ctx0" brushRef="#br0" timeOffset="10686.5867">2952 9302 0,'25'-25'47,"-1"25"-31,1 0-1,0 0-15,-25 25 16,25-25-16,0 25 16,-25-1 15,24 1-16,-24 0-15,25 0 16,0 24-16,0 1 16,0 24-1,-1-24-15,1-25 16,0-25 15,0-50-31,0-49 16,-25-25-16</inkml:trace>
  <inkml:trace contextRef="#ctx0" brushRef="#br0" timeOffset="11958.6626">2679 8458 0,'-25'-24'156,"25"-1"-156,0 0 16,0-25 0,0 1-16,0-26 15,0 1-15,25 0 16,-25-1-16,25-24 15,0 24-15,-1 1 16,1 0-16,-25-1 16,25 26-16,0-1 15,-25 25-15,25 0 16,-1-24-16,1 24 16,0-25-16,0 1 15,0 24-15,-1 0 16,1-24-16,0-1 15,25 0-15,-1 1 16,1 24-16,-1-25 16,1 26-16,-25-1 15,0 0-15,-1 0 16,1 25-16,0-25 16,0 25-1,0-25-15,-1 25 16,1 0-1,0-24 1,0 24 0,0 0-16,-1 0 47,1 0-32,0 0 1,0 0-16,0 0 15,0 0 1,-1 0 0,1 0-1,0 0 17,0 0-17</inkml:trace>
  <inkml:trace contextRef="#ctx0" brushRef="#br0" timeOffset="13055.7847">3423 6648 0,'25'0'141,"0"0"-126,-1 0-15,1 0 16,0 24-16,0-24 15,0 25-15,-1 0 16,1-25-16,0 25 16,0-25-16,0 25 15,0-1 173,-25 1-188,-25-25 15,25 25-15,-25 0 16,0 0-16,0 0 16,0-1-1,25 1 157,-24-25-156,24 25-16</inkml:trace>
  <inkml:trace contextRef="#ctx0" brushRef="#br0" timeOffset="17279.2974">2927 10691 0,'0'25'32,"0"-1"-32,25 1 15,-25 0-15,0 0 16,0 0-16,0-1 16,0 1-16,0 0 15,0 25-15,0-1 16,0 26-16,0 24 15,0 0-15,0-24 16,0-1-16,0-24 16,0-75 93,0-25-109,0 1 16,-25-1-16,25 0 15,0-24-15,-25-1 16,25-24 0,-25 25-16</inkml:trace>
  <inkml:trace contextRef="#ctx0" brushRef="#br0" timeOffset="17942.5563">2853 10393 0,'0'-25'16,"24"1"-1,1-1 1,0 25-1,0 0 17,0 0-17,-1 0 1,1 0-16,0 0 16,0 0-16,0 0 15,-1 0-15,1 25 16,0-1-16,0 1 15,-25 0 48,0 0-47,0 0-1,0-1-15,-25 26 16,0 0-16,0-26 15,1 1 32,-1-25-15,0 0-17,0 0-15,0 0 16,1-25-1,24 1 64,0-1-79,0 0 31</inkml:trace>
  <inkml:trace contextRef="#ctx0" brushRef="#br1" timeOffset="23463.8711">3001 10344 0,'0'49'62,"0"26"-46,0-1-16,0 0 15,25-24-15,-25 24 16,0-24 0,0 0-16,25-1 15,-25 1-15,0-25 16,0-1-16,0 1 15,25-25 79,-25-25-78,0-49-16,0 0 15,0-1-15,0 26 16</inkml:trace>
  <inkml:trace contextRef="#ctx0" brushRef="#br1" timeOffset="24174.5037">3101 10294 0,'24'-25'47,"1"25"-16,0 0-15,0 0-1,0 0-15,-1 0 16,1 0-16,0 0 16,0 0-16,0 25 15,-1 0-15,1 0 16,0-1-16,-25 1 15,0 0 32,0 0-31,-25-25-16,25 25 16,-25-1-1,1-24-15,-1 0 0,0 0 31,0 0-31,0 0 16,1 0-16,-1 0 16,0 0-16,0 0 15,0 0-15,1-24 141,48-1-125,1 25-1,0 0-15</inkml:trace>
  <inkml:trace contextRef="#ctx0" brushRef="#br1" timeOffset="25503.0004">3497 10145 0,'25'0'47,"0"0"-31,-25 25-1,25 0-15,0 0 16,-25-1-16,0 1 16,24 0-16,-24 0 15,0 0-15,0-1 16,0 1-16,0 0 16,0 0-16,0-50 140,25 0-140,0 0 16,0 1-16,0-1 15,0 0-15,-1 0 16,1 0-16,0 25 16,0-24 31,0 24 46,-50 0 64,0 24-142,25 26-15,-25-25 16,25 0-16,0-1 15,0 1 17,0 0-32,0 0 15,25 0 1,-25-1-16,25 1 16,0 0-1,-1-25 32,1 0-31,0-25-16,0 0 15,-25 1 1,0-1 0,0 0-1,0 0-15,0 0 16,0-24-16,-25-1 15,0 25-15,0 1 16,1-1-16,24 0 125,24 25-109,1 0-16,0 0 15,25 0-15</inkml:trace>
  <inkml:trace contextRef="#ctx0" brushRef="#br1" timeOffset="26735.3213">4242 10269 0,'24'0'47,"-24"-25"0,-24 25-16,-1 0-31,0 0 15,0 0 1,0 25 0,25 0-1,-24 0-15,24 0 16,-25-1 0,25 1 46,0 0-46,0 0-1,0 0 1,25-25 15,-1 0-31,1 0 16,0 0-16,0-25 15,0 0 1,-25 0 0,0 0-1,0 1 1,0-1 0,0 50 93,0-1-93,0 1-16,0 25 15,0-1-15,0 26 16,0-1-16,0 25 15,0 1-15,0-26 16,24 0-16,-24-24 16,0-25-16,0 0 78,-24-25-78,-1-25 15,0 0-15,0 0 16,0 0-16,1 1 16,-1-1-1,25 0-15,0 0 16,0 0-16,25 1 16,-1-1-16,26-25 15,0 1-15,-26 24 16,1-25-16,0 25 15,0 1-15,0-1 16,-1-25 0,1 25-16,0 1 15,-25-1 95</inkml:trace>
  <inkml:trace contextRef="#ctx0" brushRef="#br1" timeOffset="28175.2233">4440 10393 0,'25'0'46,"-25"25"-46,25 0 16,-25 0-16,0-1 16,24 1-16,-24 0 15,0 0 17,0-50 46,0 0-63,0 0-15,0 1 16,0-1-16,25 25 16,0-25-16,0 0 15,0 25-15,-1-25 16,26 1-16,-25 24 15,0-25 1,-1 25 15,1 0 1,0 0-17,0-25-15,0 25 16,0-25-16,-25 0 15,0 1 1,-25 24 109,0 0-109,0 0-16,0 0 15,25 24-15,-25 1 16,1 0-16,-1 25 16,25-1-16,-25 26 15,25-26-15,0 1 16,0-1-16,0-24 15,0 0 48,25-25-63,0 0 16,-1-25-16,1 0 15,0 1-15,0-1 16,0 0-16,-25 0 15,0 0-15,25 1 16,-25-1-16,0 74 125,0 1-109,0 0-16,0-1 15,0-24-15,24-75 63,1 1-48,0-26-15,0 1 16,0 24-16,-1 26 16,1 24 31,0 0-47,0 24 15,-25 1 63,0 0-62,0 0 0,0 0-1</inkml:trace>
  <inkml:trace contextRef="#ctx0" brushRef="#br1" timeOffset="39847.3016">3001 11782 0,'-24'25'16,"24"0"-1,0 0-15,0-1 16,0 26-16,0-25 15,0 24-15,24-24 16,1 0 0,0 0-1,0-25 1,0 0 0,-1 0-16,1 25 15,0-25-15,0 0 16,0 0-1,-1-25-15,-24 0 16,25 0-16,0-24 16,25-26-16,-1 1 15,1-1-15,-25 1 16,-1 0-16,1 24 16,0 0-16,0 1 15,-25 24-15,0 0 16,0 0-1,0 1 17,-25 24-1,0 24-15,0 1-16,25 0 15,-24 0-15,-1 0 16,0-1-16,25 1 15,-25 0 1,0 0-16,25 0 16,-24 24-16,-1 1 15,0-1-15,0 1 16,0 0-16,1-26 16,24 1-16,0 0 15,0 0 32,0 0-47,0-1 16,0 1-16,24 0 15,1 25-15,-25-26 16,25 1 31,0-25-32</inkml:trace>
  <inkml:trace contextRef="#ctx0" brushRef="#br1" timeOffset="41158.3909">3448 11807 0,'25'0'15,"-25"25"1,24 0-1,-24 24-15,0 1 16,0-1 0,0-24-16,0 0 15,0 0-15,0 0 16,0-50 93,0 0-109,25 0 16,0 0 46,0 1-46,0 24 0,-1-25-16,1 25 31,0 0 0,0 0-15,0 0-16,0 25 15,-25-1 1,24 1-16,-24 0 16,25 0-16,-25 0 15,0-1-15</inkml:trace>
  <inkml:trace contextRef="#ctx0" brushRef="#br1" timeOffset="42886.5276">4217 12080 0,'0'-25'15,"-25"0"-15,0 0 16,0 25 0,1 0 31,-1 0-32,0 0 1,0 0-1,0 0-15,1 0 16,-1 25 0,0 0-16,25 25 15,-25-1-15,25 1 16,-25 0-16,25-26 16,0 1-16,0 0 15,0 0-15,0 0 63,25-25-48,0 0-15,0 0 16,0 0-16,-1-25 16,1 0-16,0-25 15,0 1-15,0-26 16,-1 26-16,1-26 15,25 1-15,-25-1 16,-1 1-16,1 0 16,-25-1-16,0 1 15,0-1-15,0 26 16,-25 24-16,25 0 16,-24 25 30,-1 25-14,0 25-32,25-1 15,0 1-15,-25-1 16,25 26-16,0-1 16,0 1-16,0-1 15,0 0-15,0 1 16,25-1-16,0 1 15,0-1-15,-1 1 16,1-26-16,0 1 16,25-1-16,-26-24 15,26 0-15,0-25 16,-1 0-16,1 0 16,-1-25-16,-24-24 15,25-1-15,-25 0 16,-1 1-16,-24-1 15,0 1-15,25-1 16,-25 0-16,0 1 16,0 24-16,0 0 15,0 0-15,0 0 32,-25 1-32,1 24 15,-1 0 1,0 0-1,0 0-15,0 0 16,1 24 0,-1 1-16,25 0 15,0 0-15,0 0 16,0-1-16,0 1 16,0 0-16,0 0 15,0 0-15,25 0 31,-1-25-15,1 24-16,0-24 16,25 0-16,-1 0 15,1 0-15,0 0 16,-1-24-16,-24-1 16,0-25-16,0 25 15,-1 0-15,-24 1 16,0-1-16,25 0 78,0 25-78,-25 25 16,25 0-16,-25-1 15,25 1-15,-25 0 16,24 0-16,-24 0 15,0 0-15,0-1 16,0 1-16,0 0 16,0 0-16,0 0 15,0-1-15,0 1 16,25-25 62,0 0-78,0 0 16,0-25-16,-25 1 15</inkml:trace>
  <inkml:trace contextRef="#ctx0" brushRef="#br1" timeOffset="43592.6695">6003 12055 0,'-25'-25'16,"0"25"0,0 0-16,1 0 15,-1 0-15,0 0 16,0 0-16,0 0 16,-24 0-16,-1 0 15,0 0-15,1 25 16,-1 0-16,1 0 15,24-25-15,0 24 16,0 1 0,25 0 15,0 0-15,0 0-1,0 0 1,0-1-16,25 26 15,25-25-15,-1 24 16,26-24-16,-1 0 16,0 25-16,-24-26 15,0 1-15,-25 0 16,-50-25 62,-50 25-78,1 0 16,-25-1-16,-1 1 15,26 0-15,0-25 16,24 0-16,25 0 31,0-25-15,25 0-16,0 1 15,0-26-15,0 25 16</inkml:trace>
  <inkml:trace contextRef="#ctx0" brushRef="#br1" timeOffset="43886.9586">5631 12328 0,'49'0'16,"26"-25"-16,24 25 16,0 0-16,0-25 15,1 25-15,-51 0 16,1 0-16,-25-24 94,-25-1-79,-25 0 1</inkml:trace>
  <inkml:trace contextRef="#ctx0" brushRef="#br1" timeOffset="44223.9486">5978 12030 0,'-25'25'0,"25"25"16,0 24-16,0-24 15,0-1-15,25 1 16,-25 0-16,25-1 16,-25-24-16,0 0 15,0 24-15,25-24 16,-25 25-16,24-1 16,26 1-16,24 0 15,1-1-15,-1-24 16,1 0-16,-26-25 15,-24 0 1,0 0-16</inkml:trace>
  <inkml:trace contextRef="#ctx0" brushRef="#br1" timeOffset="44985.691">6400 12427 0,'-25'0'15,"0"0"-15,0 0 16,0 0-16,1 0 16,-1 25-16,25 0 15,0 0-15,-25-1 16,25 1-16,0 0 16,25-25 62,0 0-78,-1-25 15,1 25-15,0-25 16,0 1-16,0-1 16,-1 25 30,1 0-30,0 0 0,0 0 15,0 0-15,-1 0-16,1 0 15,0 0-15,0 0 16,0 0-1,-1 25-15,1-1 16,-50-24 93,1-24-109,-26-26 16,0-24-16,1-26 16,24-24-16</inkml:trace>
  <inkml:trace contextRef="#ctx0" brushRef="#br1" timeOffset="46279.4083">2902 8508 0,'-25'-25'16,"25"0"-1,0 1 1,0-1-16,0 0 15,0 0-15,0 0 16,0 1-16,0-26 16,-24-24-16,24-1 15,0-24-15,0 0 16,0-25-16,0 0 16,24 0-16,1 24 15,0 1-15,0 0 16,24 0-1,1 0-15,24-25 16,1 24-16,24 1 16,0 25-16,0-26 15,1 26-15,-1 0 16,0 24-16,-24 0 16,-26 26-16,1-1 15,-25 25 1,-1 0 15,1 0-31,0 25 16,0-1-1,0-24-15,-25 25 16,24 0-16,-24 0 16,25 0-16,-25-1 93,-25-24-77,1 25-16,-26 0 16,-24 0-16</inkml:trace>
  <inkml:trace contextRef="#ctx0" brushRef="#br1" timeOffset="46735.1729">2877 6251 0,'-24'0'15,"48"0"1,1 0-16,0 25 16,0-1-16,24 1 15,1 0-15,49 0 16,50 24-16,0 1 16,24-25-16,-24 0 15,-25-1-15,-24 1 16,-26 0-16,-24-25 15,-26 25 64,-48 0-64,-1-1 1,0 26-16,0 0 15,0-26-15,1 26 16</inkml:trace>
  <inkml:trace contextRef="#ctx0" brushRef="#br1" timeOffset="47631.8386">6499 4986 0,'25'0'47,"49"0"-31,75 0-16,25 25 15,24-1-15,25 1 16,0 0-16,1-25 16,24 0-16,-50 0 15,-24 0-15,-50 0 16,-50 0-16,-24 0 16,-1 0 15,-24 0-16,0 0 1</inkml:trace>
  <inkml:trace contextRef="#ctx0" brushRef="#br1" timeOffset="48287.8439">8086 4539 0,'0'25'47,"25"-25"-32,0 25-15,0-25 16,0 25-16,24-1 16,26 26-16,24 0 15,25 24-15,25 1 16,-1-1-1,1 0-15,-25-24 16,-49-25-16,-1 0 16,-24-1-16,-1 1 15,-24 0-15,0 0 16,0-25-16,0 25 125,-50-1-109,0-24-16,0 25 15,-24-25-15,-1 25 16,0-25-16,1 25 15,24-25-15,0 25 16,0-25 0,1 0-16,-1 0 31,0 0-31</inkml:trace>
  <inkml:trace contextRef="#ctx0" brushRef="#br1" timeOffset="54319.9958">10592 1191 0,'24'0'125,"1"0"-110,0 0-15,25 0 16,-1 0-16,26 24 16,-26-24-16,26 0 15,-1 0-15,50 0 16,0 0-16,50 0 16,-1 0-16,1 0 15,-50 0-15,-25 0 16,-24 0-16,-26 0 15,1 0-15,-25 0 16,0 0-16,-1 0 78,1 0-62,0 0-16,0 0 15,0 0-15,-1 0 16,26 0-16,0 0 16,-1 0-16,1 0 15,-1 25-15,26 0 16,49-25-16,0 0 16,0 25-16,0-25 15,-25 0-15,25 25 16,-25-25-16,-24 0 15,-26 0-15,1 0 16</inkml:trace>
  <inkml:trace contextRef="#ctx0" brushRef="#br1" timeOffset="55552.1776">13196 918 0,'25'25'156,"25"-1"-140,-1 1-16,1 0 15,-1 25-15,1-26 16,0 1-16,-26 0 16,1 0-1,0-25 1,0 25-16,0-25 15,-1 24-15,1 1 16,0-25-16,0 25 16,0-25-16,-1 25 125,-24 0 0,0-1-47,-24-24-63,-1 25-15,0 0 16,0 0-16,-24 24 16,-1-24-16,0 0 15,1 25-15,-1-26 16,25 1 0,1 0-16,-1 0 15,0 0 1,0 0-1,0-1 1,1-24 0</inkml:trace>
  <inkml:trace contextRef="#ctx0" brushRef="#br1" timeOffset="60192.6248">12898 1488 0,'-24'0'47,"-1"0"-47,0 25 16,0 0-1,0 0-15,25-1 16,-24 1-16,-1 0 15,25 0-15,-25 0 16,25 0 0,0-1-1,-25 1-15,25 0 16,0 0 93,-25 0 126,25-1-204,0 1-31,-24 0 16,24 0-16,0 0 15,0-1-15,-25 1 125,0-25-109,0 0-16</inkml:trace>
  <inkml:trace contextRef="#ctx0" brushRef="#br1" timeOffset="61150.7833">12477 1935 0,'25'25'47,"-1"24"-32,1 1-15,0-25 16,0 24-16,0-24 16,-1 0 46,1-25-31,0 0-15,0-25-16,24 0 0,1-24 16,0-1-1,-1 25-15,1 0 16,-25 1-16,-1-1 16</inkml:trace>
  <inkml:trace contextRef="#ctx0" brushRef="#br1" timeOffset="63566.8288">13519 3919 0,'-25'0'109,"0"0"-109,0-25 16,0 25-16,1-24 31,-1-1-31,0 25 15,0-25-15,0 0 16,1 0-16,-1 1 16,-25-26-16,25 0 15,0 25-15,1-24 16,-1-1-16,0 1 16,0 24-16,0-25 15,25 1-15,-24-1 16,24 0-16,0 26 15,0-26-15,0 0 16,0 1-16,0-1 16,0 1-16,0-1 15,0 0-15,0 1 16,0-26-16,0 1 16,24 24-16,-24-24 15,25-1-15,0 26 16,-25-1-16,0 25 15,25 1-15,0-1 16,-25 0-16,24 0 16,1 0-16,0 1 15,0-26-15,0 25 16,24 0 0,1 1-16,-25-1 15,0 0-15,-1 0 16,1 0-16,25 25 15,-25 0-15,-1 0 16,1-24-16,0 24 16,0 0-16,24 0 15,1 0-15,0 0 16,-1 0-16,1 0 16,-1 0-16,1 0 15,0 0-15,24 0 16,-24 0-16,24 0 15,0 24-15,1-24 16,-1 25-16,-24-25 16,0 0-16,-1 25 15,1 0-15,-25-25 16,-1 25-16,1-25 16,0 24-16,0 1 31,-25 0-16,0 0-15,0 0 16,25-1 0,-25 26-16,24 0 15,-24-1-15,25 1 16,-25-1-16,0 1 16,0 0-16,0-1 15,0 1-15,0 0 16,0-1-16,0 1 15,-25-1-15,-24 26 16,24-1-16,0-24 16,0-1-16,1 1 15,-1 0-15,0-26 16,0 1-16,25 0 16,-25 0-16,1 0 15,-1-1-15,0-24 16,0 25-16,-24 0 15,-1 0-15,0 24 16,1-24-16,-1 25 16,25-25-16,-24-1 15,24 1-15,-25 0 16,25 0-16,-24 0 16,-26 0-16,1-1 15,0 1-15,-26 0 16,26 0-1,0 0-15,24-25 16</inkml:trace>
  <inkml:trace contextRef="#ctx0" brushRef="#br1" timeOffset="65382.4195">1439 12328 0,'-25'0'47,"25"-25"-32,0 0-15,0 1 16,0-1-16,0-25 16,0 0-16,0-24 15,-25 0-15,25 24 16,-25-24-16,25-1 15,0 26-15,0-26 16,0 1-16,0-1 16,0 1-16,0 0 15,0-1-15,0 1 16,0-1-16,0 1 16,0-25-16,0-1 15,25 1-15,-25-25 16,25 25-16,-25 0 15,25-25-15,-25 25 16,24-25 0,1-1-16,-25 26 15,25-25-15,0 0 16,-25 25-16,25-25 16,-1 25-16,1 0 15,0-25-15,0 24 16,0 1-16,0 0 15,-1 0-15,1 24 16,0 1-16,25-1 16,-26 1-16,26 0 15,0 24-15,-1-49 16,26 24-16,-26-24 16,26 0-16,-26-25 15,26-25-15,-1 0 16,25 0-16,-24 25 15,-1 0-15,25 0 16,1 0-16,-26 25 16,0 0-16,26 0 15,-26 24-15,0-24 16,26 0-16,-26 0 16,25-1-16,0 1 15,1 0 1,-1 0-16,0 24 15,0-24-15,1 25 16,-1-26-16,25 1 16,0 0-16,0 0 15,0 0-15,25-1 16,-25 1-16,0 25 16,0-1-16,-25 1 15,0-1-15,0 26 16,1-1-16,24-24 15,0 24-15,0 1 16,0-26-16,0 26 16,0-1-16,0 0 15,-50 1-15,1 24 16,-1 0-16,-24 0 16,-1 25-16,1-24 15,0 24-15,-1 0 16,-24 0-16,0-25 15</inkml:trace>
  <inkml:trace contextRef="#ctx0" brushRef="#br1" timeOffset="66407.1134">6375 3671 0,'25'0'141,"24"0"-125,1 0-16,-25 0 15,24 25-15,-24-25 16,25 25-16,-1-25 15,-24 0-15,0 25 16,24-25-16,-24 0 16,0 0-16,0 24 15,0-24-15,0 0 16,-1 25 15,1-25-31,0 0 16,0 25-16,0-25 31,-1 25 141,-48 0-156,24-1-1,-25 1 1,0 0-16,-25 0 15,26 0-15,-1-1 16,0 1-16,0 0 31,0-25 16,0 25-16,25 0-15,-24-25 0,24 24-16,-25-24 31</inkml:trace>
  <inkml:trace contextRef="#ctx0" brushRef="#br1" timeOffset="73159.7234">11187 1290 0,'-25'0'78,"50"0"-63,0 0-15,24 0 16,1 0-16,49 0 16,25-25-16,25 25 15,25 0-15,-1 0 16,26-25-16,-26 0 15,26 25-15,-26 0 16,-24 0-16,-50 0 16,-24 0-16,-1 0 15,-24 0-15,-25 0 16,0 0 0,-1 0-1,1 0-15,0 0 0,25 0 16,-1 0-1,1 0-15,-1 0 16,1 0-16,-25 0 16,0 0-16</inkml:trace>
  <inkml:trace contextRef="#ctx0" brushRef="#br1" timeOffset="74391.0572">13345 868 0,'25'0'94,"0"0"-94,-1 25 15,1 0-15,0 0 16,0-25-16,0 24 16,-1 1-16,1 0 15,25 0-15,-1 0 16,1-1-16,0 1 15,-26 0-15,1 0 16,0 0 0,0-1-16,0-24 31,-25 25 172,-25-25-187,0 0-16,0 25 15,-24 0-15,-26 0 16,-24-1-16,0 1 16,0 0-16,24 0 15,26-25 1,24 25 218</inkml:trace>
  <inkml:trace contextRef="#ctx0" brushRef="#br1" timeOffset="76870.511">8037 1910 0,'0'-25'16,"0"0"0,0 1-1,0-1-15,0 0 16,0 0-16,0 0 16,25-24-16,-1-1 15,1 0-15,0 1 16,0-1-16,0 1 15,-1-1-15,26-24 16,0 24-16,-1 0 16,26 1-16,-1-1 15,0 1-15,-24-1 16,0 0-16,-1 26 16,1-1-16,24-25 15,-24 25-15,24-24 16,1 24-16,24 0 15,0 0-15,0 1 16,1-1-16,-1-25 16,-25 25-16,1 1 15,-1-1-15,0 0 16,-24 0 0,0 0-16,24 0 15,1 1-15,-1-1 16,0 0-16,1 0 15,49 0-15,25 1 16,-1-1-16,26 0 16,-25-25-16,-25 26 15,-25-1-15,-24 25 16,-1-25-16,-24 25 16,-26 0-16,1 0 15,0 0 1,0 0-16,0 0 15,49 0-15,0 0 16,26 0-16,-1 0 16,0 0-16,0 0 15,25 25-15,0 0 16,0-1-16,-24 1 16,-51-25-16,1 0 15,-25 25-15,-1 0 31,1 0 1,0-1-17,0 1 1,0 0-16,-1 25 16,1-1-16,0-24 15,0 25-15,0-1 16,-1 1-16,1 0 15,0-26-15,0 1 16,0 25-16,-25-25 16,24-1-16,1 26 15,-25-25-15,25 0 16,-25-1 0,0 1 46,0 0-46,0 0-16,0 0 15,0-1-15,0 1 16,0 0-16,0 0 16,0 0-16,0 24 15,0 1 1,0-1-16,0-24 15,-25 25-15,25-25 16,-25 24-16,25-24 16,0 0-16,-24 0 15,24-1-15,0 1 16,-25 0-16,25 0 16,-25 0-16,0 0 15,25-1-15,0 1 16,-25 0-16,25 0 15,-24 0-15,24-1 16,-25 1-16,25 0 16,-25 0-1,0 0-15,25-1 16,0 1-16,-25 0 16,1 0-16,-1 0 15,0-1-15,0 26 16,0-25-16,1 24 15,-1-24-15,0 25 16,0-25-16,0-1 16,1 26-16,24-25 15,-25 0-15,25-1 16,-25 1 0,25 0-16,-25 0 15,25 0-15,0 24 16,0-24-16,-25 0 15,25 0-15,-24 0 16,24-1-16,0 1 16,0 0 343,24-25-234,1 0-109</inkml:trace>
  <inkml:trace contextRef="#ctx0" brushRef="#br1" timeOffset="82622.4614">13866 9599 0,'-25'0'31,"50"0"0,0 0-31,-1 0 16,1 0-16,0-24 15,0 24-15,0-25 16,24 0-16,26 0 16,-1 0-16,0 1 15,26-1-15,-1 0 16,0 25-16,-24-25 15,24 0-15,-25 25 16,1-24-16,24-1 16,25 0-16,-25 0 15,0 0-15,25 1 16,25-1-16,0 0 16,0 0-1,-25 0-15,-25 25 16,-25 0-16,1 0 15,-1 0-15,-24 0 16,0 0-16,24 0 16,-24 0-16,24 0 15,25 0-15,-24 0 16,24-24-16,0 24 16,0 0-16,-24 0 15,-26 0-15,26-25 16,-1 25-16,-24 0 15,24 0-15,1 0 16,-1-25-16,25 25 16,25 0-16,-25 0 15,25-25-15,-24 25 16,24-25-16,-25 25 16,0-25-16,0 25 15,1 0-15,-1 0 16,0 0-16,-25 0 15,1 0-15,-1 0 16,1 0-16,-26 0 16,26 0-16,-26 0 15,1 0 1,24 0-16,1 0 16,-1 0-16,1 0 15,-26 0-15,1 0 16,24 0-16,-24 0 15,24 0-15,1 0 16,-1 0-16,0 0 16,1 0-16,-1 0 15,1 0-15,-26 0 16,1 0-16,-1 0 16,-24 0-16,0 0 15,0 0-15,0 0 16,0 0-1,-1 0 1,1 0-16,0 0 16</inkml:trace>
</inkml:ink>
</file>

<file path=ppt/ink/ink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22.90828" units="1/cm"/>
          <inkml:channelProperty channel="Y" name="resolution" value="22.85714" units="1/cm"/>
          <inkml:channelProperty channel="T" name="resolution" value="1" units="1/dev"/>
        </inkml:channelProperties>
      </inkml:inkSource>
      <inkml:timestamp xml:id="ts0" timeString="2017-09-10T16:03:30.670"/>
    </inkml:context>
    <inkml:brush xml:id="br0">
      <inkml:brushProperty name="width" value="0.05292" units="cm"/>
      <inkml:brushProperty name="height" value="0.05292" units="cm"/>
      <inkml:brushProperty name="color" value="#FFFF00"/>
    </inkml:brush>
  </inkml:definitions>
  <inkml:trace contextRef="#ctx0" brushRef="#br0">2158 6871 0,'25'0'78,"0"0"-63,-1 0-15,1 0 16,0 0 0,0 0-1,0 0-15,-1 0 16,1 0-16,0 0 16,25 0-16,-1 0 15,26 0 1,-1 0-16,1 0 15,-26 0-15,1 0 16,-1 0-16,1 0 16,0 0-16,-1 0 15,1 0-15,-1 0 16,1 0-16,-25 0 16,0 0-16,24 0 15,1 0-15,-1 0 16,26 0-16,-26 0 15,26 0-15,-1 0 16,1 0-16,-1-25 16,1 25-16,-26 0 15,1 0-15,-25 0 16,-1 0 0,1 0-1,0-25-15,0 25 16,0 0-16,24 0 15,1 0-15,-25 0 16,-1 0-16,1 0 16,0 0-16,0 0 15,0 0 1,-1 0-16,26 0 16,24 0-16,1 0 15,-1 0-15,1 0 16,-1 25-16,1-25 15,-26 0-15,1 25 16,-1-25-16,1 0 16,24 0-16,1 0 15,24 0-15,-25 0 16,26 0-16,-26 0 16,-24 0-16,-1 0 15,1 0-15,-1 0 16,-24 0-16,0 0 15,0 0-15,25 0 16,-1 0-16,1 0 16,-1 0-16,1 0 15,0 0-15,-26 0 16,26 0-16,-25 0 16,0 0-16,24-25 15,1 25-15,-25 0 16,24 0-16,1 0 15,-25 0-15,24 0 16,1 0 0,-1 0-16,26 0 15,-1 0-15,-24 0 16,0 0-16,-26 0 16,1 0-16,0 0 15,0 0-15,0 0 16,24 0-16,26 0 15,24 0-15,0 0 16,0 0-16,0 0 16,1 0-16,-51 0 15,1 0-15,-1 0 16,-24 0-16,0 0 16,25 0-16,-26 0 15,26 0-15,0 0 16,24 0-16,1 0 15,-1 0-15,-24 0 16,-1 0-16,1 0 16,-25 0-16,-1 0 15,1 0-15,0 0 16,0 0-16,0 0 16,-1 0-1,26 0-15,-25 0 0,0 0 16,-1 0-1,1 0-15,25 0 16,-1 0-16,26 0 16,-1 0-16,1 0 15,-1 0-15,1 0 16,-1 0-16,25 0 16,0 0-16,1 0 15,-1 0-15,0 0 16,0 0-16,0 0 15,1 0-15,-1 0 16,0 0-16,-24 0 16,-26 0-16,1 0 15,-25 0-15,-1 0 16,1 0-16,25 0 16,-1 0-16,1 0 15,24 0-15,-24 25 16,0-25-16,-1 0 15,1 0-15,-25 25 16,-1-25-16,1 0 16,25 0-16,-1 25 15,26-25-15,24 24 16,0-24 0,25 25-16,-24-25 15,-26 0-15,-24 0 16,-1 0-16,-24 0 15,0 0-15,0 0 16,24 0-16,-24 0 16,25 0-16,-1 0 15,1 0-15,-1 0 16,26 0-16,-25 0 16,-1 0-16,-24 0 15,0 0-15,24 0 16,1 0-16,24 0 15,26 25-15,24-25 16,0 0-16,-25 0 16,0 0-16,-25 0 15,-24 0-15,-25 0 16</inkml:trace>
  <inkml:trace contextRef="#ctx0" brushRef="#br0" timeOffset="1416.992">15205 5457 0,'0'-25'47,"-25"25"-32,1 25 1,24 0-16,-25-25 15,0 25-15,0-1 16,0 26-16,-24 0 16,24-26-16,0 1 15,0 0-15,1 0 16,-1 0-16,0-1 16,0 1-1,0 0-15,1 0 16,-26 0-16,25 0 15,-24 24-15,-1-24 16,0 25-16,26-26 16,-1 26-16,-25-25 15,25 0-15,1-1 16,-1 1-16,0 0 62,25 0-46,-25 0 0,25-1-16</inkml:trace>
  <inkml:trace contextRef="#ctx0" brushRef="#br0" timeOffset="2617.1223">14362 6052 0,'0'25'125,"0"0"-109,0 0-16,0 0 15,0-1 1,0 1 109,0 0-94,0 0 32,0 0-48,0-1-15,0 1 16,0 0-16,0 0 15,0 0-15,0-1 16,25-24 156,0 0-156,-1 0-16,1 0 15,25-24-15,-25-1 16,-1 25-16,1-25 31,0 25 0</inkml:trace>
  <inkml:trace contextRef="#ctx0" brushRef="#br0" timeOffset="7432.7094">3522 7689 0,'25'0'47,"0"0"-31,0 0-1,-1 0-15,26 0 16,0 0-16,-1 0 16,26 0-16,24 0 15,0 0 1,25 0-16,0 0 16,50 0-16,-1 0 15,26 0-15,-1 0 16,26 0-16,-1 0 15,0 0-15,-24 0 16,-51 0-16,-48 0 16,-26 0-16,-24 0 15,-26 0 17,1 0-17,0 0-15,49 0 16,1-24-16,24 24 15,0 0-15,25-25 16,-24 25-16,-1 0 16,0 0-16,-25 0 15,1 0-15,-1 0 16,1 0-16,-26 0 16,1-25-16,-1 25 15,-24 0-15,0 0 31,0 0-15,24 0 0,51 0-16,24 0 15,25 0-15,24 0 16,1 0-16,-25 0 16,-1 0-16,-48 0 15,-26 0-15,0 0 16,-24 0-16,-25 0 15,0 0-15,0 25 16,24-25-16,-24 25 16,0-25-16,0 0 15,24 0-15,1 0 16,-1 0-16,1 0 16,0 0-16,-26 0 15,1 0-15,0 0 16,0 0-16,0 0 15,-1 0-15,1 0 16,0 0-16,0 0 16,0 0-1,-1 0-15,1 0 16,25 0-16,-1 0 16,1 0-16,0 0 15,-1 0 1,1 0-16,-25 0 15,0-25 1,-1 25 15,1-25 79,-25 0-110,0 0 15,0 1-15,0-1 16,0 0 0,0 0-16,-25 0 15,25 1-15,-24 24 16,24-25-16,-25 0 15,25 0-15,-25 0 16,0 25 0,0-24-16,0 24 15,1-25 1,-1 25 0,0 0-1,0 0 1,0-25-1,1 25-15,-1 0 16,0 0-16,0-25 16,-24 25-16,-1 0 15,0-25-15,1 25 16,-1-24-16,1 24 16,-26 0-16,26 0 15,-26 0-15,26 0 16,-1-25-16,0 25 15,26 0-15,-1 0 16,0 0 31,0-25-31,0 25-1,0 0-15,1 0 16,-26 0-16,0-25 15,1 25-15,-1 0 16,-24-25 0,24 25-16,-24 0 15,24-24-15,-24 24 16,-1 0-16,26 0 16,-26 0-16,-24 0 15,0 0-15,0 0 16,-1-25-16,1 25 15,0-25-15,25 25 16,-1 0-16,1 0 16,24 0-16,1-25 15,-1 25-15,0 0 16,1 0-16,-1 0 16,1 0-16,-1 0 15,0 0-15,1 0 16,-1 0-16,0 0 15,1 0-15,-1-25 16,1 25-16,-1 0 16,0 0-16,1 0 15,-1-24-15,1 24 16,-1 0-16,0 0 16,1 0-1,-1 0-15,1 0 16,-1-25-16,25 25 15,-24 0-15,-1 0 16,0 0-16,1 0 16,-26 0-16,26-25 15,-1 25-15,0 0 16,26 0-16,-26 0 16,25 0-16,0 0 15,1 0-15,-1 0 16,0 0-16,-25 0 15,26 0-15,-1 0 16,0 0-16,0 0 16,0 0-16,1 0 15,-26 0-15,25 0 16,-24 0-16,-1 0 16,-24 0-16,24 0 15,-24 0-15,24 0 16,0 0-16,1 25 15,-1-25-15,0 0 16,1 0-16,-26 25 16,26-25-16,-26 0 15,26 0-15,-1 0 16,1 24 0,-1-24-16,25 0 15,0 0-15,-24 25 16,-26-25-16,1 25 15,0-25-15,-1 25 16,26-25-16,-1 25 16,25-25-16,0 0 78,0 0-63,1 24 32,-1 1-31,0 0 15,0 0-31,25 0 16,-25-1-1,25 1-15,0 0 16,-24 0 0,24 0-16,0-1 15,-25 1-15,25 0 16,0 0 46,0 0-46,0-1 0,0 1-1,0 0 17,0 0-1,25-25 0,-25 25-31,24-1 16,1 1-1,0 0-15,0 0 16,0 0-16,-1-25 16,1 24 62,0-24-63,0 25 126</inkml:trace>
  <inkml:trace contextRef="#ctx0" brushRef="#br0" timeOffset="23583.8275">5606 8483 0,'25'0'156,"-1"0"-125,1 0-15,0 0 15,0 0 16,0 0-32,-1 0-15,1 0 16,0 0-16,0 0 16,25 0-16,-26 0 15,26 0-15,-25 0 16,0 0-16,-1 0 16,1 0-1,0 0 1,0 0-16,0 0 15,-1 0 1,1 0 0,0 0 15,0 0-31,0 0 16,-1 0-16,26 0 15,-25 0-15,0 0 16,-1 0-16,1-25 15,0 25 1,0 0 0,0 0 15,-1 0-15,1 0-16,0 0 15,0 0 1,0 0-16,-1 0 15,1 0-15,0 0 16,0 0 0,0 0-1,-1 0-15,1 0 16,0 0-16,0 0 16,25 0-16,-1 0 15,1 0-15,-1 0 16,26 0-16,-26 0 15,1 0-15,-25 0 16,0 0-16,-1 0 16,1 0 15,0 0-15,0 0 15,0 0-16,-1 0 1,1 0 0,0 0-1,0 0-15,0 0 16,-1 0-16,1 0 16,0 0-1,0 0 16,0 0-15,-1 0-16,1 0 172,0 0-94,0 0-62,0 0-1,-1 0 1,1 0 0,0 0-1,0 0-15,0 0 16,24 0-16,-24 0 15,25 0-15,-1 0 16,-24 0-16,0 0 16,0 0-16,0 0 15,-1 0-15,1 0 16,0 0-16,0 25 16,0-25-16,-1 0 15,1 0-15,0 0 16,0 0-16,0 0 15,-1 0 1,1 0-16,0 0 16,0 0-16,0 0 31,-1 0-31,1 0 16,0 0-16,0 0 15,24 25-15,1-25 16,0 0-16,-1 0 15,1 25-15,-25-25 16,-1 0 31,1 0-31,0 0-1,0 0-15,0 0 16,0 0-16,-1 0 15,1 0 1,0 0 0,0 0-1,0 0 1,-1 0-16,1 0 16,0 0-1,0 0-15,0 0 0,-1 0 16,26 0-1,-25 0-15,0 0 16,-1 0-16,26 0 16,-25 25-16,0-25 15,24 0-15,-24 0 16,0 0-16,24 0 16,1 0-16,-25 0 15,0 0-15,-1 24 16,1-24-16,25 0 15,-25 0-15,-1 0 16,26 0-16,0 0 16,-25 0-16,-1 0 15,1 0-15,0 0 16,0 0-16,0 0 16,24 0-16,-24 0 15,0 0-15,24 0 16,1 0-16,24 0 15,-24 0-15,0 0 16,-1 0-16,-24 0 16,0 0-16,0 0 15,-1 0 1,1 0 0,0 0-1,0 0-15,0-24 16,-1 24-16,26 0 15,0 0-15,-26 0 16,26 0-16,0-25 16,-1 25-16,1 0 15,0 0-15,-1 0 16,26 0-16,-26 0 16,26 0-16,-26 0 15,26 0-15,-26 0 16,1 0-16,-1 0 15,1 0-15,0 0 16,-26 0-16,1 0 16,0 0-1,0 0 1,0 0-16,-1 0 16,26 0-16,0 0 15,-1 0-15,-24 0 16,25 0-16,-25 0 15,-1 0 1,1 0 0,0 0-16,0 0 15,0 0-15,-1 0 16,1 0-16,0 0 16,25 0-16,-26 0 15,1 0-15,0 0 16,25 0-16,-26 0 15,26 0-15,0 25 16,-1-25-16,1 0 16,-1 0-16,-24 0 15,0 0-15,0 0 16,0 0-16,-1 0 16,1 0-16,0 0 15,0 0 1,0 0-16,-1 0 15,1 0-15,0 0 32,0 0-1,0 0-15,0 0-1,-1 0 1,1 0-16,0 0 15,0 0-15,0 0 16,-1 0 0,1 0-1,0 0 1,0 0-16,0 0 16,-1 0-16,26 24 15,0-24-15,-1 0 16,1 0-16,-1 0 15,1 0-15,-25 0 16,0 0-16,-1 25 31,1-25 79,0 0-79,0 0-31,0 0 16,-1 0-16,26 0 15,0 0-15,-1 0 16,-24 0-16,0 0 15,0 0-15,-1 0 32,1 0-32,0 0 15,0 0 1,25 0-16,-1 0 16,-24 0-16,25 0 15,-26 0-15,26 0 16,-25 0-16,0 0 15,-1 0-15,26 0 16,-25 0-16,0 25 16,24-25-16,1 0 15,-1 0-15,26 0 16,-1 0-16,1 0 16,-1 0-16,0-25 15,-24 25-15,0-25 16,-25 25 31,-1 0-32,1 0 1,0 0 0,0 0-16,0 0 15,-1 0-15,26 0 16,-25 0-16,24 0 15,-24 0-15,25 0 16,-1 0-16,-24 0 16,25 0-16,-1 0 15,1 0-15,0 0 16,-1 0-16,1 0 16,-1 0-16,1 0 15,0 0-15,-26 0 16,1 0-1,0 0 32,0-24-31,0 24-16,0-25 16,24 0-16,-24 0 15,0 0 1,0 1-16,-1-1 15,-24 0-15,0 0 32,0 0-17,0 1 17,0-1-1,0 0 0,0 0-31,-24 25 16,-1-25-16,0 1 15,0-1-15,-24 0 16,24 0-16,0 25 16,-25-25-16,25 1 15,-24-1-15,-1-25 16,1 0-16,-1 26 15,0-1-15,1 0 16,-1-25-16,-24 26 16,24-1-16,-24 0 15,24 0 1,-24 0-16,24 1 16,-24-1-16,-1 25 15,26-25-15,-1 25 16,0 0-16,1 0 15,-1-25-15,1 25 16,-1 0-16,0 0 16,26 0-16,-1 0 15,0 0-15,0 0 16,-24 0-16,-1 0 16,25 0-16,-24 0 15,-1 0-15,0 0 16,-24 0-16,0-25 15,-1 25-15,1-24 16,-26-1-16,1 25 16,-50-25-16,1 25 15,-1-25-15,-25 25 16,25 0-16,25 0 16,0 0-16,25 0 15,25 0-15,24 0 16,0 0-16,26 0 15,-1 0 1,0 0-16,-25 0 16,1 25-16,-1-25 15,1 25-15,-1-25 16,0 0-16,1 0 16,-1 0-16,25 25 15,1-25 1,-1 0 15,0 24 0,0-24-31,0 25 16,1 0-16,-1-25 16,0 25-16,0 0 31,0-25 0,25 24-15,0 1 46,0 0-46,-25 0-16,25 0 15,0-1-15,0 1 16,0 25-16,0-25 16,0-1-16,0 1 15,0 0 1,0 0-16,0 0 16,0 0-16,0-1 15,0 1-15,0 0 16,0 0-16,0 0 15,0-1-15,25 26 16,-25 0-16,25-1 16,-25 1-16,25 24 15,0 1-15,24-1 16,-24 0-16,0 1 16,0-1-16,0-24 15,-1-1-15,1-24 16</inkml:trace>
  <inkml:trace contextRef="#ctx0" brushRef="#br0" timeOffset="31664.5496">2853 9575 0,'24'0'16,"1"-25"46,0 25-46,0 0 0,0 0-16,-1 0 15,1 0 1,0 0-1,0 0 1,0 0-16,-1 0 16,26 0-16,0 0 15,-1 0-15,1 0 16,-1 0-16,1 0 16,0 0-16,24 0 15,0 0-15,1 0 16,-1 0-16,1 0 15,-1 0-15,1 0 16,-26 0-16,1 25 16,-25-25-16,-1 0 15,1 0-15,0 0 16,0 24-16,0-24 16,-1 0-16,1 0 15,0 0-15,0 25 16,0-25-1,-1 0-15,1 0 16,25 0-16,24 0 16,1 0-16,24 0 15,-25 0-15,1 0 16,-1 0-16,-24 0 16,24 0-1,-24 0-15,24 0 16,1 0-16,-1 0 15,25-25-15,-24 25 16,-1 0-16,-24-24 16,-1 24-16,-24 0 15,0 0 1,0 0-16,-1-25 16,1 25-16,0 0 15,25 0-15,-1 0 16,1-25-16,0 25 15,-1-25-15,1 25 16,-1 0-16,1-25 16,0 25-16,-1 0 15,1 0-15,-25 0 16,-1 0-16,1 0 16,0 0-16,0 0 15,0 0-15,24 0 16,1 0-16,-1 0 15,26 0-15,-1 0 16,-24 0-16,0 0 16,-1 0-16,1 0 15,-1 0-15,1 0 16,0 0 0,-26 0-16,26 0 15,0 0-15,24 0 16,0 0-16,-24 0 15,0 0-15,-1 0 16,1 0-16,-1 0 16,-24-24-16,0 24 15,0 0 1,0 0 0,24-25-16,1 25 15,-1 0-15,1-25 16,0 0-16,-1 0 15,1 25-15,0 0 16,-1-24-16,-24 24 16,25 0-16,-26 0 15,26 0-15,-25 0 16,0 0-16,-1 0 16,1 0-1,0 0 1,25 0-16,-1 0 15,1 0-15,-1 0 16,-24 0 0,0 0-16,0 0 15,0 0-15,-1 0 16,1 0-16,25 0 16,-25 0-16,-1 0 15,1 0-15,0 0 16,0 0-16,0 0 15,0 0 1,-1 0-16,26-25 16,-25 25-16,24 0 15,1 0-15,0 0 16,-26 0-16,1 0 16,25 0-16,-25 0 15,-1 0-15,1 0 16,0 0-1,0 0-15,0 0 16,-1 0 0,1-25-16,0 25 15,0 0-15,0 0 16,-1 0 15,1 0 0,0 0 1,0 0-17,0 0 1,-1 0 15</inkml:trace>
  <inkml:trace contextRef="#ctx0" brushRef="#br0" timeOffset="54504.4847">3845 11187 0,'25'0'94,"-1"0"-78,1 0-16,0 0 15,0 0-15,0 0 16,24 0-16,1 0 16,-1 0-16,-24 0 15,0 0-15,25 0 16,-26 0-16,1 0 16,0 0-16,0 0 15,0 0-15,-1 0 16,1 0-16,0 0 15,0 0-15,0 0 16,-1 0 0,1 0-16,0 0 15,0 0-15,24 0 16,-24 0-16,25 0 16,-1 0-16,-24 0 15,25 0-15,-25 0 16,0 0-16,-1 0 15,1 0-15,0 0 16,0 0-16,0 0 16,-1 0-1,1 0 1,0 0-16,0 0 31,0 0-15,-1 0-1,1 0 48,0 0-47,0 0-16,0 0 15,-1 0 16,1 0 1,0 0-32,0 0 15,0 0-15,-1 0 16,1 0-16,0 0 16,0 0-16,0 0 15,-1 0-15,1 0 47</inkml:trace>
  <inkml:trace contextRef="#ctx0" brushRef="#br0" timeOffset="55887.9553">3101 10666 0,'-25'0'15,"0"0"48,0 0-63,0 25 15,1-25-15,-26 0 16,25 0-16,-24 0 16,-1 0-16,0 0 15,1 0-15,-26-25 16,26 0-16,-1 25 16,0-25-16,26 25 15,-1-24-15,0 24 16,0-25-16,0 0 15,1 0-15,-1 0 16,0 1-16,0-1 16,0 0-16,1-25 15,-1 1-15,0 24 16,0-25-16,0 1 16,1-1-1,-1 25-15,0-24 16,0-1-16,25 0 15,-25 1-15,1-1 16,-1 1-16,0-1 16,25 0-16,-25 26 15,25-1-15,0 0 16,0 0-16,-25 0 16,25 1-16,0-1 15,0 0-15,0 0 16,0 0 31,0 1-47,0-1 15,0-25-15,0 1 16,0-1-16,0 0 16,0 26-16,25-26 15,0 0-15,-25 26 16,25-26-16,0 0 15,-1 1-15,1 24 16,0 0-16,0-25 16,0 1-16,-1 24 15,1 0 1,0 0-16,-25 1 16,25-1-16,0 0 15,-1 0-15,1 0 16,0 1-16,0-1 15,0 0-15,-1 0 16,1 0-16,25 1 16,-25-1-16,24 0 15,1 0-15,-25 0 16,-1 1-16,1-1 16,25 0-16,-25 0 15,0 0-15,-1 25 47</inkml:trace>
  <inkml:trace contextRef="#ctx0" brushRef="#br0" timeOffset="56647.568">2257 8111 0,'-25'0'110,"75"0"-95,0 0-15,-1 0 16,26 25-16,-1-25 16,-24 0-16,-1 0 15,-24 25-15,-25 0 172,0-1-156,0 1-16,0 0 15,0 0-15,0 0 16,-25-1 0,25 1-16,-25-25 15,25 25-15,-24 0 16,24 0 31</inkml:trace>
  <inkml:trace contextRef="#ctx0" brushRef="#br0" timeOffset="58032.1163">7541 11336 0,'24'0'16,"1"0"-1,0 0-15,0 0 16,0 0-16,24 0 16,26 0-16,24 0 15,25 0-15,-25 0 16,-24 0-16,-1 0 15,0 0-15,1 0 16,-1 0-16,1 0 16,-1 0-16,25-25 15,0 25-15,1 0 16,-1 0 0,0 0-16,0 0 15,1 0-15,-1 0 16,-25 0-16,1 0 15,-1 0-15,0 0 16,-24 0-16,0 0 16,-26 0-16,26 0 15,-25 0-15,24 0 16,1 0-16,0 0 16,24 0-16,-24 0 15,-1 0-15,26 0 16,-26 0-16,1 0 15,0 0-15,-1 0 16,1 0-16,-1 0 16,1 0-16,0 0 15,24 0-15,0 0 16,1 0-16,-1 0 16,1 0-16,-1 0 15,1 0-15,-1 0 16,-24 0-16,-1 0 15,-24 0-15,0 0 47</inkml:trace>
  <inkml:trace contextRef="#ctx0" brushRef="#br0" timeOffset="61800.0173">2356 11931 0,'25'0'31,"0"0"32,0 0-63,0 0 15,-1 0-15,1 0 16,0 0-16,25 0 16,-1 25-16,1 0 15,24-25-15,1 0 16,-26 24-16,1-24 15,24 0-15,1 0 16,-1 0-16,25 0 16,1 0-16,-26 0 15,25 0-15,0 0 16,-24 0-16,24 0 16,0 0-16,1 0 15,-1 0-15,-25 0 16,1 0-16,-1 0 15,-24 0-15,-1 25 16,1-25-16,-1 25 16,26-25-16,-1 25 15,-24-25-15,-1 0 16,1 0-16,0 0 16,-1 0-1,-24 0-15,25 0 16,-25 25-16,24-25 15,26 0-15,-1 0 16,0 0-16,1 0 16,24 0-16,-25 0 15,1 0-15,-26 0 16,1 0-16,0 0 16,24 0-16,1-25 15,-1 25-15,0 0 16,1 0-16,24 0 15,-25 0-15,1 0 16,-1 0-16,1 0 16,-1 0-16,-24 0 15,-1 0-15,1 0 16,-1 0-16,1 25 16,0-25-16,-25 0 15,-1 24-15,1-24 16,25 25-16,24-25 15,1 0-15,24 0 16,25 0-16,0 0 16,0 0-16,-25 0 15,0-25 1,-24 25-16,-26-24 16,1 24-16,-25 0 15,0 0-15,-1-25 16,1 25-1,0 0 1</inkml:trace>
  <inkml:trace contextRef="#ctx0" brushRef="#br0" timeOffset="65695.5144">5159 13122 0,'0'-25'47,"25"25"-16,0 0-31,0 0 16,0 0-16,-1 0 15,26 0-15,0 0 16,-1 0-16,26 0 16,-1 0-16,0 0 15,-24 0-15,24 0 16,-24 0-16,0 0 15,-1 0-15,-24 0 16,0 0-16,0 0 16,0 0-16,24 0 15,1 0 1,-1 0-16,1 0 16,0 0-16,24 0 15,0 0-15,1 0 16,-1 0-16,-24 0 15,24 0-15,1 0 16,24 0-16,-25 0 16,26 0-16,-1 0 15,0 0-15,-25 0 16,1 0-16,-26 0 16,1 0-16,0 0 15,-26 0-15,26 0 16,0 0-16,24 0 15,0 0-15,1 0 16,24 0-16,-24 0 16,-1 0-16,0 0 15,-24 0-15,0 0 16,-1 0-16,-24 0 16,25 0-16,-1 0 15,26 0-15,-1 0 16,0-25-16,26 25 15,-26 0-15,0-25 16,-24 25 0,0 0-16,-25 0 15,-1 0-15,1 0 16,0 0-16,25 0 16,-1 0-16,26-25 15,-1 25-15,0 0 16,26 0-16,-26 0 15,0 0-15,1 0 16,-1 0-16,1 0 16,-1 0-16,-24 0 15,24-24-15,-24 24 16,24 0-16,-24 0 16,-1 0-16,26-25 15,-1 25-15,1 0 16,-1 0-16,0 0 15,1-25-15,-1 25 16,-24 0-16,-1 0 16,1 0-16,0 0 15,-1 0-15,1 0 16,0 0-16,-1 0 16,1 0-1,-1 0-15,1 0 16,-25 0-16,0 0 15,-1 0-15,1 0 16,0 0 0,0 0-1</inkml:trace>
  <inkml:trace contextRef="#ctx0" brushRef="#br0" timeOffset="68360.9766">12601 13122 0,'25'0'63,"-1"0"-63,1 0 15,25 0-15,-1 0 16,26 0-16,49 0 16,0 24-16,25 1 15,0-25-15,24 25 16,1-25-16,-25 25 15,24-25-15,-24 0 16,-25 0-16,0 0 16,-25 0-16,1 0 15,-26 0-15,0 0 16,1 0-16,-1 0 16,25 0-1,1 0-15,-1 0 0,0 0 16,0 0-1,-24-25-15,-1 25 16,-24 0-16,24 0 16,1 0-16,-1 0 15,0 0-15,1 0 16,-1 0-16,-24 0 16,-1 0-16,1 0 15,-25-25 1,0 25-1,-1 0 1,1 0-16,25 0 16,-25 0-16,0-25 15,24 1-15,-24 24 16,0-25-16,0 0 16,-1 0-16,1 0 15,0 1-15,-25-1 31,0 0-15,0 0-16,0 0 16,0 1-16,0-1 15,0 0 1,0 0-16,0-24 16,0 24-16,-25-25 15,0 1-15,-24-1 16,24 0-16,-25-24 15,1 24-15,-1 1 16,0-1-16,1 25 16,-1 1-16,1-1 15,-1 0-15,25 0 16,-49 0-16,24 0 16,-24 1-16,-25 24 15,-1 0-15,-24 0 16,-24-25-16,-26 25 15,0 0-15,1 0 16,-1 0-16,-24 0 16,24 0-16,0 0 15,1 25-15,24-25 16,0 0-16,0 24 16,0-24-16,1 0 15,-26 0-15,0 25 16,25 0-16,1 0 15,-1 0 1,25-25-16,0 25 16,24-1-16,1-24 15,50 0-15,-1 0 16,25 25 62,25 0-47,-25 0-31,25 0 16,0-1 0,0 1-1,0 0-15,0 0 16,0 0-16,0-1 15,0 1-15,25 0 16,0 25-16,0-1 16,0 1-16,-1-1 15,1 1-15,25-25 16,-1 24-16,26 1 16,-1-25-1,26 0-15,-1-1 16,0 1-16,0 0 15,-24-25-15,-26 0 16,1 0-16</inkml:trace>
  <inkml:trace contextRef="#ctx0" brushRef="#br0" timeOffset="78368.3621">5110 15230 0,'25'0'125,"-1"0"-109,26 0-16,-25 0 16,24 0-16,1 0 15,0 0-15,-1 0 16,1-25-16,24 25 15,-24 0-15,24 0 16,1 0-16,-26 0 16,26 0-1,-26 0-15,26 0 16,-1 0-16,1 0 16,-1 0-16,0 0 15,1 0-15,-1 0 16,25 0-16,-24 0 15,-1 0-15,1 0 16,-26 0-16,1 0 16,24 0-16,-24 0 15,24 0-15,1 0 16,-26 0-16,26 0 16,-26 0-16,1 0 15,0 0-15,-26 0 16,1 0-16,25 0 15,-25 0-15,24 0 16,1 0-16,-1 0 16,1 0-16,0 0 15,24 0-15,-24 0 16,24 0-16,1 0 16,-1 0-16,25 0 15,-24 0-15,24 0 16,-25 0-16,1 0 15,-1 0-15,-24 0 16,-26 0 0,1 0-16,0 0 15,0 0-15,0 0 16,-1 0-16,1 0 16,25 0-16,-1 0 15,1 0-15,0 0 16,-1 0-16,1 0 15,0 0-15,-26 0 16,1 0-16,0 0 16,25 0-16,-26 0 15,26 0-15,0 0 16,-1 0-16,1 0 16,-1 0-16,1 0 15,0 0-15,-1 0 16,-24 0-16,25 0 15,-1 0-15,26 25 16,-1-25-16,-24 0 16,-1 0-16,1 0 15,0 0-15,-26 0 16,1 0-16,0 0 16,25 0-16,-1 0 15,1 0 1,-25 0-16,24 0 15,-24 0-15,25 0 16,-26 0-16,1 0 16,0 0-16,25 25 15,-26-25-15,26 0 16,0 0-16,-1 0 16,1 0-16,-1 0 15,1 0-15,0 0 16,-1 0-16,-24 0 15,25 0-15,-1 0 16,1 0-16,0 0 16,-1 0-16,1 0 15,24 0-15,-24 0 16,24 0-16,-24 0 16,24 0-16,-24 0 15,-1 0-15,1 0 16,-25 0-16,24 0 15,-24 0-15,0 0 16,25 25-16,-1-25 16,-24 0-16,25 0 15,-1 0-15,-24 0 16,25 0 0,-1 0-16,1 0 15,-25 0-15,0 0 16,-1 0-16,1 0 15,0 0-15,0 0 16,24 0-16,1 24 16,0-24-16,24 0 15,0 0-15,1 0 16,24 0-16,-25 0 16,1 0-16,24 0 15,-24 0-15,-26 0 16,26 0-16,-26 0 15,26 0-15,-26 0 16,1 0-16,-1 25 16,1-25-16,0 0 15,-1 25-15,1-25 16,-1 0-16,1 25 16,0-25-16,24 0 15,-24 25-15,-1-25 16,1 0-16,0 0 15,-1 0 1,1 0-16,-1 0 16,-24 0-16,0 0 15,25 0-15,-26 0 16,1 0-16,25 0 16,-1 0-16,1 0 15,24 25-15,1-25 16,-1 0-16,25 0 15,25 0-15,1 0 16,-1 0-16,0 0 16,0 0-16,0 0 15,24 0-15,-24 0 16,0 0-16,1 0 16,-26 0-16,0 0 15,-49 0-15,-1 0 16,-24 0 31,0 0 0</inkml:trace>
  <inkml:trace contextRef="#ctx0" brushRef="#br0" timeOffset="83023.6177">3423 16346 0,'25'0'32,"0"0"14,-1 0-46,1 0 16,0 0 0,0 0-16,0 0 15,24 0 1,1 0-16,0 25 16,24 0-16,0 0 15,26 0-15,48-1 16,1 1-16,0 0 15,0 0-15,24 0 16,1-1-16,0 1 16,24 25-16,-24-1 15,-1-24-15,-24 0 16,0 0-16,0 0 16,0-1-16,0-24 15,-25 0-15,-25 0 16,-25 0-16,-24 0 15,-1 0-15,-24 0 16,0 0 0,0 0-16,0 0 15,0 0-15,-1 0 16,26 0-16,24-24 16,1-1-16,-1 25 15,25-25-15,-24 25 16,-1 0-16,1 0 15,-26 0-15,26 0 16,-26 0 0,1 0-16,24 0 15,-24 0-15,-1-25 16,1 25-16,0 0 16,-1 0-16,-24 0 15,0 0-15,0 0 16,0 0-16,-1 0 15,26 0-15,-25-25 16,24 25-16,1 0 16,0-24-16,-1 24 15,26-25-15,-1 0 16,-24 25-16,-1 0 16,1-25-16,-1 25 15,-24-25-15,0 25 16,0 0-16,0-24 15,24 24-15,1 0 16,0-25-16,24 25 16,0-25-16,1 25 15,-26 0-15,1 0 16,0 0-16,-1 0 16,-24 0-1,0 0 16,0 0-15,-1 0-16,26 0 16,0 0-16,24 0 15,0 25-15,26 0 16,-1-25-16,0 24 16,-24 1-16,-1-25 15,0 0-15,-24 0 16,0 0-16,-26 0 15,1 0-15,0 0 16,0 0-16,0 0 16,-1 0-1,1 0-15,0 0 16,0 0-16,0 0 16,-1 0-16,1 0 15,0 0-15,25 0 16,-26 0-16,26 0 15,0 0-15,-1 0 16,1 0-16,-1 0 16,-24 0-16,25 0 15,-25 0 1,24 0-16,-24 0 16,0 0-16,0 0 15,0-25-15,-1 25 16,1 0-16,0 0 15,0 0-15,0 0 16,24-24-16,1 24 16,-25 0-16,24 0 15,1 0-15,-1 0 16,1 0-16,0 0 16,-26 0-16,26 0 15,-25 0-15,0 0 16,-1 0-16,1 0 15,0 0 1,0 0 0,0 0 62,-1 0-16,1 0-30,0 0-32,0 0 15,25 0-15,24-25 16,0 25-16,26-25 15,-1 25-15,0-25 16,0 25-16,-24 0 16,-1 0-16,0 0 15,1 0-15,-1 0 16,1 0-16,-1 0 16,1 0-16,-1 0 15,-24 0-15,-1 0 16,1 25-16,-1-25 15,-24 0-15,0 0 16,0 0 0,0 0-1,-1 0 1,1 0-16,0 0 47,0 0-32,0 0 1,-1 0 0,1 0-1,0 0-15,0 0 16,24 0-16,1 0 16,0 0-16,-1 0 15,26 0-15,-1 0 16,1 0-16,-1 25 15,0-25-15,1 0 16,-1 25-16,1-1 16,-26-24-16,1 0 15,24 0-15,-24 25 16,24-25-16,-24 0 16,-25 0-16,-1 0 15,1 0 1,0 0 15,0 0 16,0 0 47,-1 0-94,1 0 15,0 0-15,0 25 16,25-25-16,-1 0 16,26 0-16,-1 0 15,0 25-15,1-25 16,24 25-16,0-25 15,0 0-15,-24 0 16,-1 0-16,-24 0 16,24 0-16,-24 0 15,0 0-15,-1 0 16,1 0-16,-1 0 16,-24 0-16</inkml:trace>
</inkml:ink>
</file>

<file path=ppt/ink/ink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22.90828" units="1/cm"/>
          <inkml:channelProperty channel="Y" name="resolution" value="22.85714" units="1/cm"/>
          <inkml:channelProperty channel="T" name="resolution" value="1" units="1/dev"/>
        </inkml:channelProperties>
      </inkml:inkSource>
      <inkml:timestamp xml:id="ts0" timeString="2017-09-10T16:05:08.496"/>
    </inkml:context>
    <inkml:brush xml:id="br0">
      <inkml:brushProperty name="width" value="0.05292" units="cm"/>
      <inkml:brushProperty name="height" value="0.05292" units="cm"/>
      <inkml:brushProperty name="color" value="#FFFF00"/>
    </inkml:brush>
  </inkml:definitions>
  <inkml:trace contextRef="#ctx0" brushRef="#br0">2853 7045 0,'0'24'47,"24"-24"-16,1 0-31,0 0 16,0 0-16,24 0 15,26-24-15,-1 24 16,1 0-16,24-25 15,-25 25-15,-24-25 16,-1 25-16,1 0 16,-25 0-16,0 0 15,-1 0-15,26-25 16,0 25-16,-1 0 16,1 0-16,24-25 15,26 25-15,-26-24 16,0 24-16,1 0 15,-26 0-15,26-25 16,-1 25-16,1 0 16,-1-25-16,0 25 15,1 0-15,-1 0 16,1 0 0,-26 0-16,1 0 15,0-25-15,-26 25 16,26 0-16,0 0 15,-1 0-15,-24 0 16,25 0-16,-1-25 16,-24 25-16,0 0 15,0 0-15,24 0 16,-24 0-16,25 0 16,-1 0-16,1 0 15,24 0-15,-24 0 16,24 0-16,-24 0 15,0 0-15,-1 0 16,1 0-16,-1 0 16,1 0-16,0 0 15,-1 0-15,1 0 16,-25 0-16,24 0 16,-24 0-16,0 0 15,0 0-15,-1 25 16,1-25-16,0 0 15,0 0-15,0 0 16,24 0 0,1 0-16,-1 25 15,1-25-15,0 0 16,-1 0-16,-24 0 16,0 0-16,25 25 15,-26-25-15,1 0 16,0 0-16,25 0 15,-1 0-15,1 0 16,-25 25-16,24-25 16,-24 0-16,25 24 15,-1-24-15,1 0 16,-1 0-16,1 25 16,0-25-16,-1 25 15,1-25-15,-1 0 16,1 25-16,0-25 15,-1 0-15,1 0 16,-1 0-16,1 25 16,0-25-16,-1 0 15,1 0-15,0 0 16,-1 0-16,1 24 16,-25-24-1,24 0-15,-24 0 16,25 0-16,-1 0 15,-24 0-15,25 0 16,-26 0-16,1 0 16,0 0-16,0 0 15,0 0 1,-1 0 0,1 0-16,0 25 15,25-25-15,-1 0 16,1 25-16,-1-25 15,26 25-15,-25-25 16,-1 0-16,1 0 16,-1 0-16,-24 0 15,0 0-15,0 0 16,0 0-16,-1 0 16,1 25-16,0-25 15,0 0-15,24 0 16,-24 0-16,25 0 15,-25 0-15,24 0 16,-24 0-16,0 0 16,24 0-16,-24 0 15,0 0 1,0 0 0,0 0-16,-1 0 15,1 0-15,0 0 16,0 0-16,0 0 15,-1 0-15,1 0 16,0 0 0,0-25-1,0 25-15,0 0 16,-1 0-16,1 0 16,25 0-16,-1-25 15,1 25-15,0 0 16,-1 0-16,1 0 15,-1 0-15,1 0 16,-25 0-16,24 0 16,1 0-16,0-25 15,-1 25-15,26 0 16,-1 0-16,-24-25 16,-1 25-16,1 0 15,-1 0-15,26-24 16,-25 24-16,-1 0 15,26 0 1,-1 0-16,0 0 16,1-25-16,-26 25 15,1 0-15,0 0 16,-26 0-16,26 0 16,-25 0-16,0 0 15,-1 0-15,26 0 16,0-25-16,-1 25 15,1 0-15,24 0 16,1-25-16,-26 25 16,1 0-16,0 0 15,-26 0-15,1 0 16,25 0-16,-25 0 16,24 0-16,1 0 15,-25 0-15,24 0 16,-24 0-16,0 0 15,24 0-15,-24 0 16,0-25-16,0 25 16,0 0-16,-1 0 15,1 0-15,25 0 16,-25 0-16,24 0 16,1 0-1,-1 0-15,1 0 0,-25 0 16,0 0-1,0 0-15,24 0 16,-24 0-16,0 0 16,0 0-16,-1 0 15,1 0-15,0 0 16,0 0-16,0 0 16,-1 0-16,1 0 15,0 0 1,0 0-16,0 0 15,-1 0-15,26 0 16,0 0-16,-26 0 16,26 0-16,0 0 15,-1 0-15,-24 0 16,25 0-16,-1 0 16,1 0-16,-1 0 15,1 0-15,0 0 16,-1 0-16,1 0 15,0 0-15,-1 0 16,1 0-16,-1 0 16,1 0-16,0 0 15,-1 0-15,26 0 16,-1 0 0,-24 0-16,-1 0 15,1 0-15,-1 0 16,-24 0-16,0 0 15,25 0-15,-26 0 16,26 0-16,0 0 16,-1 0-16,1 0 15,0 0-15,-1 0 16,1 0-16,-1 0 16,-24 0-16,0 0 15,0 0-15,0 0 16,24 0-16,-24 0 15,25 0-15,-1 0 16,1 0-16,-1 0 16,1 25-16,0-25 15,-1 0-15,1 0 16,-1 0-16,1 0 16,0 0-16,-1 0 15,-24 25-15,25-25 16,-1 0-16,-24 0 15,25 0 1,-1 0-16,26 0 16,-1 0-16,1 0 15,-1 0-15,-24 0 16,-1-25-16,1 25 16,-1 0-16,1 0 15,0 0-15,-1 0 16,1 0-16,-1 0 15,1 0-15,0 0 16,-26 0-16,1 0 16,0 0-16,0 0 15,0 0-15,24 0 16,1 0-16,0 0 16,24 0-16,-24 0 15,24 0-15,0 0 16,-24 0-16,24 0 15,-24 0-15,0 0 16,-1 0-16,1 0 16,-1-25-16,26 25 15,-1 0-15,1 0 16,-1-24-16,1 24 16,-26 0-1,1 0-15,-1 0 16,1 0-16,-25 0 15,24-25-15,1 25 16,-25 0-16,24 0 16,1 0-16,0 0 15,-1 0-15,-24 0 16,25 0-16,-1 0 16,-24 0-16,25 0 15,-26 0-15,1 0 16,0 0-16,0 0 15,0 0-15,0 0 16,-1 0 0,1 0-16,0 0 15,0 0-15,0 0 16,-1 0-16,1 0 16,0 0-1,0-25 1,0 25 15,-1 0 0,1 0-15</inkml:trace>
  <inkml:trace contextRef="#ctx0" brushRef="#br0" timeOffset="2374.4085">2604 8111 0,'25'-25'63,"0"25"-63,0 0 15,0 0 1,0 0-16,24 0 15,1 0 1,24 0-16,25 0 16,25 0-16,25 0 15,0 0-15,0 0 16,0 0-16,0 0 16,-1 0-16,-24 0 15,-24 0-15,-1 0 16,0 0-16,-25 0 15,1 0-15,-1 0 16,1 0-16,-1 0 16,25 0-16,1 0 15,-1 0-15,0 0 16,0 0-16,-24 0 16,24 0-16,-25 0 15,1 0-15,-1 0 16,-24 0-16,-1 0 15,26 0-15,-1-24 16,-24 24-16,-1 0 16,1-25-16,0 25 15,-1 0-15,-24 0 16,0 0-16,0 0 16,-1 0-1,1 0-15,0 0 16,0-25-16,24 25 15,1 0-15,0 0 16,-1-25-16,1 25 16,-1 0-16,-24 0 15,0 0-15,0 0 16,0 0-16,-1 0 16,1 0-1,0 0 1,0 0-1,0-25-15,0 25 16,-1 0 47</inkml:trace>
  <inkml:trace contextRef="#ctx0" brushRef="#br0" timeOffset="6053.826">5705 9054 0,'25'0'63,"0"0"-47,-1 0-1,1 0-15,0 0 16,0 0-16,0 0 15,0 0-15,-1 0 16,1 0-16,25 0 16,-1 0-16,1 0 15,24 0-15,1 0 16,-1 0-16,1 0 16,24 0-16,0 0 15,-25 0 1,26 0-16,-1 0 15,0 0-15,0 0 16,-24 0-16,-1 0 16,1 0-16,24-25 15,-25 25-15,1 0 16,-1 0-16,0 0 16,-24 0-16,-25 0 15,24 0-15,-24 0 16,25 0-16,-1 0 15,1 0-15,25 0 16,-1 0-16,0 0 16,1 0-16,24 0 15,-25 0-15,1 0 16,-1 0-16,1 0 16,-1 0-16,0 0 15,1 0-15,-1 0 16,1 0-16,-1 0 15,1 0-15,-1 0 16,-24 0-16,-1 0 16,1 0-16,-1 0 15,1 0 1,0 0-16,24 0 16,0-25-16,1 25 15,24 0-15,-25 0 16,1 0-16,-1 0 15,-24 0-15,0 0 16,-1 0-16,1 0 16,-1 0-16,1 0 15,-25 0-15,0 0 16,24 0-16,-24 0 16,25 0-16,-26 0 15,1 0-15,25 0 16,-25-25-16,-1 25 15,1 0-15,0 0 16,0 0 0,0 0-1,-1 0 1,1 0-16,0 0 16,0 0-16,0 0 15,-1 0-15,1 0 16,0 0-16,0 0 15,0 0-15,-1 0 32,1 0-32,0 0 15,0 0-15,0 0 16,0 0-16,-1 0 16,26 0-16,0 0 15,-1 0-15,-24 0 16,25 0-16,-26 0 15,1 0-15,0 0 16,0 0-16,0 0 16,-1 0-16,1 0 15,0 0-15,0 0 16,0 0-16,-1 0 16,26 0-16,-25 0 15,24 0-15,-24 0 16,25 0-16,-25 0 15,-1 0-15,1 0 16,25 0-16,-25 0 16,24 0-16,1 0 15,0 0-15,-1 0 16,26 0-16,-26 0 16,26 0-16,-26 0 15,1 0 1,-1 0-16,1 0 15,0 0-15,-1 0 16,1 0-16,-1 0 16,1 0-16,0 0 15,-1 0-15,1-25 16,-1 25-16,1 0 16,0 0-16,-1 0 15,1 0-15,0 0 16,-1 0-16,1 0 15,-1 0-15,1 0 16,24 0-16,-24 0 16,0 0-16,-1 0 15,-24 0-15,0 0 16,0 0-16,24 0 16,1 0-16,-25 0 15,24 0-15,-24 0 16,25 0-16,-26-24 15,1 24-15,0 0 16,0 0-16,0 0 16,-1 0-16,1 0 15,0 0 1,0 0-16,25-25 16,-26 25-16,1 0 15,0 0-15,0 0 16,0 0-16,24 0 15,-24 0-15,25 0 16,-26 0-16,26 0 16,0 0-16,-1 0 15,1 0-15,-1 0 16,-24 0-16,25 0 16,-25 0-16,-1 0 15,1 0-15,0 0 16,0 0-16,24 0 15,1 0-15,-25 0 16,24 0-16,1 0 16,0 0-16,-1 0 15,-24 0-15,25 0 16,-25 0-16,-1 0 16,1 0-16,0 0 15,25 0-15,-26 0 16,26 0-16,-25 0 15,0 0-15,-1 0 16,26 0 0,-25 0-16,24 0 15,-24 0-15,0 0 16,0 0-16,24 0 16,-24 0-16,25 0 15,-1 0-15,1 0 16,-25 0-16,24 0 15,-24 0-15,0 0 16,25 0-16,-25 0 16,-1 0-16,1 0 15,0 0-15,0 0 16,24 0-16,-24 0 16,0 0-16,0 0 15,0 0-15,-1 0 16,26 0-16,-25 0 15,24 0-15,-24 0 16,0 0-16,25-25 16,-26 25-16,1 0 15,0 0-15,25 0 16,-26 0-16,1 0 16,0 0-16,0-25 15,0 25 1,-1 0-16,1 0 15,0 0-15,0 0 16,0 0-16,-1 0 16,1 0-16,25 0 15,-25 0-15,-1 0 16,1 0-16,0 0 16,0 0-16,0 0 31</inkml:trace>
  <inkml:trace contextRef="#ctx0" brushRef="#br0" timeOffset="13318.1768">13543 10021 0,'25'0'93,"0"0"-93,0 0 16,0 0-16,-1 0 16,1 0-16,0 0 15,25-25-15,-1 25 16,1-25-16,24 25 15,-24 0-15,24-24 16,1 24-16,-26 0 16,26 0-16,-1 0 15,1 0-15,24 0 16,-25 0-16,25 0 16,1 0-16,-26 0 15,0 0-15,1 0 16,-26 0-16,1 0 15,0 0 1,-1 0-16,1 0 16,-25 0-16,24 0 15,1 0-15,-25 0 16,24 0-16,-24 0 16,0 0-16,0 0 15,24 0-15,1-25 16,-25 25-16,24 0 15,1 0-15,-25 0 16,24 0-16,-24 0 16,0 0-16,0 0 15,0 0-15,24-25 16,1 25-16,-1 0 16,26 0-16,-26 0 15,26 0-15,-26 0 16,1-25-16,0 25 15,-25 0-15,-1 0 16,1 0-16,0 0 16,0 0-16,0 0 15,-1 0-15,26 0 16,0 0-16,-1 0 16,1 0-16,-1 0 15,1 0 1,0 0-16,-1 0 15,-24 0-15,0 0 16,0 0-16,-1 0 16,1 0-16,0 0 15,25 0-15,-1 0 16,-24 0-16,25 0 16,-1 0-16,-24 0 15,0 0-15,0 0 16,-1 0-1,1 0 1,0 0 0,0 0-16,0 0 15,0 0-15,-1 0 16,1 0-16,0 0 16,0 0-16,0 0 15,-1 0-15,1 0 16,0 0-16,25 0 15,-26 0-15,26 0 16,-25 0-16,0 0 16,24 0-16,-24 0 15,0 0 1,0 0-16,-1 0 16,26 0-16,-25 0 15,0 0-15,-1 0 16,1 0-16,0 0 15,0 25-15,0-25 16,-1 0-16,1 0 16,0 0-16,25 0 15,-1 25-15,1-25 16,0 0-16,-1 25 16,1-25-16,-1 0 15,26 0-15,-26 24 16,1-24-16,0 0 15,-1 0-15,-24 0 16,0 0-16,24 25 16,-24-25-16,25 0 15,-25 25-15,24-25 16,1 0-16,-1 0 16,1 0-16,-25 0 15,24 0-15,1 0 16,-25 0-16,0 0 15,0 0-15,-1 0 16,1 0 0,0 0-16,0 0 15,0 0-15,-1 0 16,26 0-16,0 0 16,-26 0-16,26 0 15,-25 0-15,24 0 16,-24 0-16,0 0 15,25-25-15,-26 25 16,1 0-16,0 0 16,0 0-16,0 0 15,-1-25-15,1 25 16,25 0-16,-1 0 16,1 0-16,-25 0 15,0 0-15,-1 0 16,26 0-16,-25 0 15,0 0-15,-1 0 16,26 0-16,0 0 16,-1 0-16,-24 0 15,25 0-15,-25 0 16,24 0-16,-24 0 16,0 0-16,0 0 15,24 0 1,-24 0-16,0 0 15,0 0 17,-1 0-1,1 0-15,0 0 15,0 0-16,0 0 1,-1 0 0,1 0-16,0-24 15,25 24-15,-26-25 16,26 25-16,0 0 16,-1 0-16,1 0 15,-1 0-15,1-25 16,0 25-16,-1 0 15,26 0-15,-26 0 16,26 0-16,-1 0 16,1 0-16,-1-25 15,25 25-15,-24-25 16,-1 25 0,-24-24-16,-1 24 15,-24 0-15,0 0 16,0 0-16,24 0 15,-24 0-15,25 0 16,-1 0-16,1 0 16,0 0-16,-1 0 15,1 0-15,-1 0 16,-24 0-16,0 0 47,0 0 31,0 0 0</inkml:trace>
  <inkml:trace contextRef="#ctx0" brushRef="#br0" timeOffset="15982.1816">3671 10840 0,'0'-25'93,"25"25"-77,0 0 0,0 0-16,-1 0 15,26 0 1,24 0-16,26 0 16,24-25-16,0 25 15,24-25-15,-24 0 16,0 1-16,0-1 15,-24 25-15,-51 0 16,1 0-16,-25-25 16,24 25-16,1 0 15,0 0-15,24 0 16,0 0-16,1 0 16,-1 25-16,25-25 15,1 25-15,-1-25 16,0 24-16,0-24 15,1 0-15,24 0 16,-25 0-16,-25 0 16,1 0-16,-26 0 15,1 0-15,-25 0 16,-1 0-16,1 0 16,0 0-16,25 0 15,-1 0-15,1 0 16,-1 0-16,1 0 15,-25 0 1,0 0-16,0 0 16,24 0-16,-24 0 15,25 0-15,-1-24 16,1 24-16,24 0 16,-24 0-16,24 0 15,1 0-15,-1 0 16,0 0-16,1 0 15,-1 0-15,-24 0 16,-1 0-16,1 0 16,0 0-16,-1 0 15,1 0-15,0 0 16,-1 0-16,-24 0 16,0 0-16,0 0 15,-1 0 16</inkml:trace>
  <inkml:trace contextRef="#ctx0" brushRef="#br0" timeOffset="23935.5219">2406 10815 0,'-25'0'110,"0"0"-95,1 0 48,-1 0-48,0 0-15,0 25 32,0-25-1,25 24-15,-24 1-16,-1-25 31,25 25 63,0 0-32,0 0-46,0-1-1,0 1-15,0 0 16,0 0-16,0 0 16,0-1-16,0 1 15,0 0-15,0 0 16,25 0-16,-25 0 15,0-1-15,24 1 16,-24 0 0,0 0-16,0 0 15,0-1-15,0 1 16,0 0 0,0 0-16,0 0 15,25-1-15,-25 26 16,0-25-16,0 24 15,0-24-15,0 0 16,0 0-16,0 24 16,0-24-16,0 0 15,0 25-15,0-26 16,0 1-16,0 0 16,0 0-16,0 0 15,0-1 1,0 1-1,0 0-15,0 0 16,0 0 0,-25-1-1,1 1 79,-1 0-78,0-25-1,0 0-15,0 25 16,25 0 250,25-25-251,-25 25 1,25-1-16,0 1 15,-25 0 17,25 0-32,-1 0 15,-24-1-15,0 1 16,25 0-16,-25 0 16,0 0-1,0-1-15,25 1 16,-25 0-16,0 0 15,0 0-15,0-1 16,0 1-16,0 0 16,0 0-16,0 24 15,0-24-15,0 0 16,0 25-16,0-1 16,0-24-16,0 25 15,0-1-15,0 1 16,0-25-16,0 24 15,0 1 1,0 0-16,0-1 16,0 1-16,0-1 15,0 1-15,0 0 16,0-1-16,0 1 16,0-1-16,0 1 15,0 0-15,0-1 16,0 1-16,0-25 15,0 24-15,0 1 16,0-1-16,0 26 16,0-1-16,0 1 15,0-26-15,0 26 16,0-26-16,0 26 16,0-1-16,0-24 15,0 24-15,0 1 16,0-26-16,0 26 15,0-1-15,0-24 16,0-1-16,0 26 16,0-26-16,-25 1 15,25-1-15,0 26 16,0-25-16,-25 24 16,25-24-1,0-1-15,0 1 16,0-1-16,0 1 15,0-25-15,0 0 16,0-1-16,0 1 16,0 0-16,0 0 15,0 0-15,0-1 16,0 1 0,0 0-16,0 0 15,0 0 1,0-1-16,0 1 15,0 0-15,0 0 16,0 0 0,25-1-1,0 1 17,-25 0-17,25 0 48,0 0-32,-1-1-15,1-24 171,-25-24-187,0-1 16</inkml:trace>
  <inkml:trace contextRef="#ctx0" brushRef="#br0" timeOffset="25784.4375">4936 12229 0,'25'0'16,"0"0"30,0 0-14,-1 0-17,1 0-15,0 0 16,0 0-16,24 0 16,1 0-16,24 0 15,1 0-15,-1 0 16,-24 25-16,24-25 15,-24 0-15,-1 0 16,26 0-16,-26 0 16,26 0-16,-25 0 15,-1 0-15,1 0 16,24 0-16,1 0 16,-26 0-16,26 0 15,-26 0-15,-24 0 16,25 0-16,-26 0 15,26 0-15,0 0 16,-1 0 0,1 0-16,24 24 15,1-24-15,-1 25 16,1-25-16,-1 0 16,0 25-16,-24-25 15,0 0-15,-1 25 16,1-25-16,-25 0 15,24 0-15,-24 0 16,25 25-16,-26-25 16,26 0-16,-25 0 15,0 0-15,24 0 16,-24 0-16,0 0 16,0 0-16,-1 0 15,1-25 1,0 25 15,0-25-15,0 25-16,-1 0 15,1 0 1,0-25-16,0 25 16,0 0-16,-1 0 15,26 0-15,-25 0 16,0 0-1,0-25 48,-1 25 31,1-24-63,0 24-15,0 0-16,0 0 125,-1-25-110,1 25 16</inkml:trace>
  <inkml:trace contextRef="#ctx0" brushRef="#br0" timeOffset="29990.2503">10120 12129 0,'25'0'63,"0"0"-32,0 0-31,0 0 16,-1 0-16,1 0 15,25 0-15,24 0 16,1 0-16,24-24 16,0 24-16,25 0 15,0-25-15,-25 25 16,0 0-16,-24 0 16,-25 0-16,-1 0 15,-24 0-15,0 0 16,24-25-16,1 25 15,0 0-15,24 0 16,25 0-16,0 0 16,1 0-16,-1 0 15,-25 0-15,1 0 16,-1 0-16,1 0 16,-1 25-16,0-25 15,1 0-15,-26 25 16,26-25-16,-1 0 15,-24 0-15,24 0 16,-24 24-16,-1-24 16,1 0-16,24 25 15,1-25 1,-26 0-16,26 25 16,-25-25-16,24 0 15,-24 0-15,-1 0 16,-24 0-16,0 0 15,24 0-15,1 0 16,-25 0-16,24 0 16,-24 0-16,0 0 15,0 0-15,24 0 16,-24 0-16,0 0 16,25 0-16,-26 0 15,26 0-15,-25 0 16,0 0-16,24 0 15,1-25-15,-1 25 16,1 0-16,0 0 16,-1-25-16,1 25 15,0 0-15,-1 0 16,1 0-16,-25 0 16,24 0-16,1 0 15,-1 0-15,1-24 16,24 24-16,1 0 15,-1 0 1,25-25-16,1 25 16,-1 0-16,-25 0 15,1-25-15,-26 25 16,1 0-16,0 0 16,-1 0-16,1 0 15,-25 0-15,24 0 16,1 0-16,-1 0 15,1 0-15,0 0 16,24-25-16,0 25 16,-24-25-16,0 25 15,-1 0-15,1 0 16,-1 0-16,-24 0 16,25 0-16,-25 0 15,24 0-15,1 0 16,-25 0-16,24 0 15,1-24-15,24 24 16,-24 0-16,24-25 16,1 25-16,-26 0 15,1 0-15,-25 0 16,0 0-16,-1 0 16,1 0-16,0 0 15,0 0 1,0 0-16,-1 0 15,26 0-15,-25 0 16,0 0-16,24 0 16,-24 0-16,0 0 15,0-25-15,24 25 16,-24 0-16,0 0 16,25 0-16,-1 0 15,1 0-15,-1 0 16,-24 0-16,25 0 15,-1 0-15,1 0 16,0 0-16,-1 0 16,-24 0-16,25 0 15,-26 0-15,26 0 16,0 0-16,-1 0 16,1 0-16,-25 0 15,-1 0-15,1 0 16,0 0-16,0 0 15,0 0-15,-1 0 16,1 0 0,0 0-16,0 0 15,0 0 1,0 0-16,-1 0 16,1 0-16,0 0 15,0 0 1,0 0-16,-1 0 15,1 0-15,0 0 16,0 0-16,0 0 16,-1 0-16,1 0 15,0 0-15,0 0 16,0 0-16,-1 0 16,1 0-16,0 0 15,0 0 1,0 0-16,-1 0 15,1 0-15,0 0 16,25 0-16,-1 0 16,1 0-16,-1 0 15,-24 0-15,0 0 16,25 0-16,-26 0 16,1 0-16,0 0 15,0 0 1,0 0-16,0 25 15,-1-25 1,1 0-16,25 0 16,-25 0-16,-1 0 15,26 0-15,-25 0 16,0 0-16,-1 0 16,1 0-16,25 0 15,-25 0-15,24 0 16,-24 0-16,25 25 15,-26-25-15,26 0 16,0 0-16,-1 0 16,26 0-16,-26 0 15,1 0-15,-1 0 16,1 0-16,0 0 16,-26 0-16,1 0 15,0 0-15,0 0 16,0 0-16,24 0 15,-24 0-15,25 0 16,-1 0-16,-24 0 16,25 0-16,-25 0 15,-1 0-15,1 0 16,0 0-16,0 0 16,0 0-16,-1 0 15,1 0 1,25 0-16,-1 0 15,1 0-15,0 24 16,-1-24-16,1 0 16,-1 25-16,1-25 15,0 0-15,-26 0 16,1 0-16,0 0 31,0 0-31,0 0 16,0 0-16,-1 0 15,1 0-15,25 0 16,-1 0-16,-24 0 16,0 0-16,0 0 15,24 0-15,-24 0 16,0 0-16,25 0 16,-1 0-16,1 0 15,24 0-15,1 0 16,24 0-16,0 0 15,0 0-15,-24 0 16,24-25-16,-49 25 16,-1 0-16,1 0 15,-1 0-15,-24 0 16,0 0 0,0 0-16,0 0 15,-1 0-15,1 0 16,25 0-16,-1 0 15,1 0-15,0 0 16,-1 0-16,-24 0 16,0 0 31,0 0-16</inkml:trace>
  <inkml:trace contextRef="#ctx0" brushRef="#br0" timeOffset="31742.1514">17338 12254 0,'0'-25'62,"25"25"-46,0 0 0,0 0-16,0 0 15,24 0-15,1 0 16,0 0-16,24 0 16,0 0-16,26 0 15,-1 0-15,0 0 16,25 0-16,0 0 15,-25 0-15,25 0 16,-24 0-16,24 0 16,0 0-16,0 0 15,0 0-15,0 0 16,0 0-16,-25 0 16,25-25-16,-25 25 15,-24 0-15,-1 0 16,0-25-16,-24 25 15,-25 0 1,0 0-16,-1 0 16,1 0-1,0-25-15,0 25 16,24 0-16,-24 0 16,25 0-16,-1 0 15,26 0-15,-1 0 16,1 0-16,24 0 15,0 0-15,25 0 16,-25 0-16,1 0 16,-1 0-16,-25 0 15,1 0-15,-1 0 16,0 0-16,-24 0 16,0 0-16,-1 0 15,1 0-15,24 0 16,-24 0-16,0 0 15,-1 0-15,26 0 16,-1 0-16,-24 0 16,24 0-16,0 0 15,1 25-15,-1 0 16,25-25-16,-24 25 16,-1-25-1,1 25-15,-1-25 16,1 0-16,-26 0 15,26 24-15,-26-24 16,1 0-16,-25 0 16,-1 0-16,1 0 31,0 0-15,0 0 15,0 0-16,-1 0 1,1 0 31</inkml:trace>
  <inkml:trace contextRef="#ctx0" brushRef="#br0" timeOffset="35086.4436">5209 13841 0,'25'0'16,"0"0"-16,-1 0 15,1 0-15,0 0 16,0 0-16,0 0 16,-1 0-16,1 0 31,0 0-16,0 0 1,0 0 0,-1 0-16,26 0 15,0 0-15,-1 0 16,26 0-16,24 0 16,0 0-16,0 0 15,25 0-15,-24 0 16,-1 0-16,-25 0 15,1-25-15,-1 25 16,-24 0-16,24 0 16,0 0-16,1 0 15,-1 0-15,26 0 16,-1 0 0,0 0-16,0 0 15,0 0-15,1 0 16,-51 0-16,1 0 15,-25 0-15,-1 0 16,1 0 0,0 0-16,0 0 15,24 0-15,26 0 16,-1 0-16,26 0 16,24 0-16,-25 0 15,0 0-15,0 0 16,0 25-16,-24-25 15,24 0-15,0 0 16,-24 0-16,-1 25 16,25-25-16,1 0 15,-1 0-15,0 0 16,0 0-16,25 0 16,-25 0-16,1 0 15,-1 0-15,-25-25 16,1 25-16,-26 0 15,-24 0 1,0 0 15,0 0-15,0 0-16,-1-25 16,1 25-16,25 0 15,-1 0-15,1 0 16,0 0-16,-1 0 15,1 0-15,-1 0 16,1 0-16,-25 0 16,0 0-16,-1 0 15,1 0-15,0 0 63</inkml:trace>
  <inkml:trace contextRef="#ctx0" brushRef="#br0" timeOffset="39798.3628">5110 14635 0,'25'0'234,"-1"0"-234,1 0 16,0 0-16,0 0 15,0 0-15,-1 0 16,1 0-16,0 0 16,25 0-16,-1 0 15,1 0-15,-1 0 16,-24 0-16,25 0 16,-25 0-16,24 0 15,-24 0-15,0 0 16,0 0-16,-1 0 15,1 0-15,0 0 16,0 0-16,0 0 16,0 0-16,24 0 15,-24 0-15,25 0 16,-1 0-16,-24 0 16,25 0-1,-26 0-15,26 0 0,-25 0 16,24 0-1,1 0-15,0 0 16,24 0-16,-24 0 16,-1 0-16,26 0 15,-26 0-15,1 0 16,-1 0-16,1 0 16,0 0-16,-1 0 15,-24 0-15,0 0 16,0 0-1,0 0 1,-1 0 0,1 0-1,0 0-15,0 0 16,0 0-16,-1 0 16,26 0-16,0 0 15,-1 0-15,1 0 16,-1 0-16,1 0 15,0 0-15,-1 0 16,-24 0-16,0 0 16,24 0-16,-24 0 15,0 0 1,0 0-16,0 0 16,-1 0-16,1 0 15,0-25-15,0 25 16,24 0-16,1 0 15,0 0-15,-1-25 16,1 25-16,0 0 16,-26 0-16,1-25 31,0 25-15,0 0-1,0 0 1,-1 0-16,1 0 15,0 0-15,0 0 16,0 0-16,-1 0 16,1 0-16,0 0 15,0 0 1,0-24-16,-1 24 16,26 0-16,-25 0 15,24 0-15,-24 0 16,25 0-16,-25 0 15,24 0 1,-24 0-16,0 0 16,24 0-16,-24 0 15,0 0-15,0 0 16,0 0-16,24 0 16,1 0-16,-25 0 15,24 0-15,-24 0 16,25 0-16,-1 0 15,1 0-15,0 0 16,-1 0-16,1 0 16,-1 0-16,-24 0 15,25 0-15,-1 0 16,-24 0-16,25 0 16,-1 0-16,1 0 15,24 0-15,-24 0 16,0 0-16,-1 0 15,1 0-15,-25 0 16,0 0-16,-1 0 16,1 0-16,0 0 15,0 0-15,24 0 16,-24 0-16,25 24 16,-1-24-1,1 0-15,0 0 16,-1 0-16,1 0 15,-1 0-15,1 0 16,0 0-16,-1 0 16,1 25-16,-25-25 15,24 0-15,-24 0 16,0 0-16,0 0 16,-1 0-16,1 0 15,0 0-15,0 0 16,0 0-16,0 0 15,-1 0-15,1 0 16,0 0-16,0 0 16,0 0-1,-1 0 1,1 0 0,0 0 15,0 0-16,0 0 1,-1 0-16,1 0 16,0 0-16,0 0 31,0 0-15,-1 0-1,1 0 1,0 0-1,0 0 1,0 0 15,-1 0 1,1 0 46,0 0-47,0 0 0,0 0-15,-1 0 359,1 0-375,0 0 15,25 0-15,-1 0 16,1 0-16,24 0 16,1 0-16,24 0 15,0 0-15,0 0 16,1 0-16,24 0 16,-25 0-16,0 0 15,0 0-15,-24 0 16,-26 0-16,1 0 15,-25 0 251</inkml:trace>
  <inkml:trace contextRef="#ctx0" brushRef="#br0" timeOffset="48014.4932">15156 14684 0,'24'0'47,"1"0"-31,0 0-16,0 0 15,0 0-15,24 0 16,1 0-16,0 0 15,-1 0-15,1 0 16,-25 0-16,24 0 16,1 0-16,-1 0 15,1 0-15,0 0 16,-1 0-16,-24 0 16,25 0-16,-26 0 15,26 0-15,0 0 16,-1 0-16,1 0 15,-1 0-15,1 0 16,0 0-16,-1 0 16,1 0-16,24 0 15,-24 0 1,0 0-16,-1 0 16,1 0-16,-1 0 15,1 0-15,0 0 16,-1-24-16,-24 24 15,0-25 48,0 0-1,-1 0 32,1 0-47,-25 1-31,0-1-1,0 0-15,0 0 16,0 0-16,0 1 16,0-26-16,0 0 15,0 1-15,0-1 16,0 0-16,0 1 15,0 24-15,0 0 16,-25 0-16,25 1 16,0-1-16,0 0 15,-24 0-15,24 0 16,-25 1 0,0-1-16,0 0 15,0 0-15,1-24 16,-1 24-16,-25-25 15,25 25-15,1 1 16,-1-1-16,-25 0 16,1 0-16,24 0 15,-25 1-15,1-1 16,-26 25-16,25-25 16,-24 0-1,0 25-15,-1 0 16,-24 0-16,25 0 15,-1 0-15,1 0 16,-1 0-16,1 0 16,-25 25-16,24-25 15,-24 0-15,25 0 16,-1 25-16,-24 0 16,25-25-16,-1 24 15,26 1-15,-1-25 16,0 25-16,26 0 15,-26 0-15,25-1 16,0 1-16,1 0 16,-1 0-16,0 0 15,0-25-15,25 24 16,0 1-16,0 0 16,-25 0-16,25 0 15,0-1-15,-24 1 16,24 0-1,0 0 1,0 0 0,0-1-1,0 1 1,0 0 0,0 0 15,0 0-31,24-1 15,1 1-15,0 0 16,0 0-16,0 24 16,-1-24-16,1 25 15,0-25-15,0 0 16,0 24-16,-1-24 16,1 0-16,0 0 15,0-1-15,0 1 16,-1 0-16,26 0 15,-25 0-15,0-1 16,-1 1-16,1 0 16</inkml:trace>
  <inkml:trace contextRef="#ctx0" brushRef="#br0" timeOffset="49903.6939">21034 14784 0,'-24'0'47,"48"0"-32,1 0 1,0 24-16,0-24 15,0 0-15,24 0 16,1 0-16,-1 0 16,1 0-16,24 0 15,1 0-15,-26 0 16,26 0-16,-1 0 16,1 0-16,-26 0 15,1 0-15,0 25 16,-26-25-16,-73 0 156,-26 0-156,1 0 16,-25 0-16,-1 0 15,1 0-15,0-25 16,0 25-16,-25-24 16,0 24-16,-25 0 15,25-25-15,0 0 16,0 25-16,25-25 15,-1 25-15,1 0 16,0 0-16,25 0 16,24 0-16,25-25 15,50 25 251,25 0-266,49 0 16,25-24-16,25-1 15,-1 0-15,1 0 16,-49 0-16,-1 1 15,-25 24-15,-24 0 16,-1 0-16,1 0 16,0 0-16,-1 0 15,-49 24 142,-25-24-142,1 25 1,-26-25-16,-49 0 15</inkml:trace>
  <inkml:trace contextRef="#ctx0" brushRef="#br0" timeOffset="51702.1801">4936 15577 0,'25'0'47,"0"0"-32,0 0-15,-1 0 16,1 0-16,0 0 16,25 0-16,-1 0 15,26 0-15,-1 0 16,25 25-16,0 0 16,1-25-16,-1 0 15,0 0-15,0 25 16,1-25-16,24 25 15,-25-25-15,0 24 16,25-24-16,-50 25 16,1-25-16,-1 0 15,-24 0-15,-1 25 16,1-25-16,0 0 16,-1 0-16,1 0 15,24 0-15,1 0 16,-26 0-16,26 0 15,-1 0 1,1 0-16,-1 0 16,25 0-16,0 0 15,1 25-15,-1-25 16,0 0-16,0 0 16,1 0-16,-1 0 15,0 0-15,0 0 16,0 0-16,-24 0 15,-1 0-15,1 0 16,-1 0-16,0 0 16,1 0-16,24 0 15,0 0-15,1 0 16,-1 0-16,0 0 16,0 0-16,0 0 15,-24-25-15,-1 25 16,-24 0-16,24 0 15,-24 0-15,24 0 16,1 0-16,24 0 16,25 0-16,50 0 15,-1-25-15,-24 25 16,0 0-16,-25 0 16,-25 0-1,-24 0-15,-26 0 16,1 0-16,-25 0 15,-1 0-15,1 0 16,0 0-16,0 0 16,0 0-16,-1 0 15,1 0-15,0 0 16,0 0-16</inkml:trace>
</inkml:ink>
</file>

<file path=ppt/ink/ink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22.90828" units="1/cm"/>
          <inkml:channelProperty channel="Y" name="resolution" value="22.85714" units="1/cm"/>
          <inkml:channelProperty channel="T" name="resolution" value="1" units="1/dev"/>
        </inkml:channelProperties>
      </inkml:inkSource>
      <inkml:timestamp xml:id="ts0" timeString="2017-09-10T16:06:58.311"/>
    </inkml:context>
    <inkml:brush xml:id="br0">
      <inkml:brushProperty name="width" value="0.05292" units="cm"/>
      <inkml:brushProperty name="height" value="0.05292" units="cm"/>
      <inkml:brushProperty name="color" value="#FFFF00"/>
    </inkml:brush>
  </inkml:definitions>
  <inkml:trace contextRef="#ctx0" brushRef="#br0">15875 2729 0,'25'24'172,"0"1"-172,-1 0 15,-24 0-15,25 0 16,-25-1-16,0 1 16,25 0-16,-25 0 15,25-25-15,-25 25 16,0-1-16,25 1 16,-25 0-16,0 0 31,0 0-31,24-1 15,-24 1 17,0 0-17,0 0 1,0 0 0,0-1-16,0 1 15,0 0 1,0 0-16,0 0 15,0-1-15,0 1 16,0 0-16,0 0 16,0 24-16,-24 1 15,24-25-15,-25 24 16,0 1-16,0 0 16,25-25-16,-25 24 15,1 1-15,-1-1 16,0 1-16,25-25 15,-25 0-15,25 24 16,-25-24-16,1 25 16,-1-26-16,0 26 15,0-25 1,0 24-16,25-24 16,-24 0-16,-1 25 15,0-26-15,0 26 16,0-25-16,25 0 15,-24-1-15,24 1 16,-25 0 0,0 25-16,0-1 15,0 26-15,-24-26 16,24 1-16,0-25 16,25 0-1,-25-1-15,25 1 16,-25 0-16,25 0 15,-24 0-15,24-1 16,-25 1-16,0 0 16,25 0-16,-25 0 15,0-1 1,25 1 0,-24 0-16,-1 0 15,25 0-15,-25-1 16,0 1-16,25 0 15,-25 0-15,1 0 16,24-1 0,-25 1-16,0 0 15,0 0 1,25 0 0,-25-1-1,25 1-15,-24-25 16,24 25-16,-25 0 15,25 0 1,-25-25-16,25 24 16,-25 1-16,0 0 15,25 0 1,-24 0-16,-1-1 16,25 1-1,-25 0-15,25 0 16,-25 0-16,0 0 15,1-1-15,-1 1 16,0 0-16,25 0 16,-25 0-16,25-1 15,-25 1-15,1 0 16,24 0-16,-25 0 16,25-1-1,-25 1 1,0 0-1,25 0-15,-25 0 16,25-1-16,-24 1 16,-1 0-1,25 0-15,0 0 16,-25-1-16,25 1 16,-25 0-16,0 0 31,25 0-16,-25-1-15,25 1 16,-24 0-16,24 0 16,-25 0-1,25-1 1,-25 1 0</inkml:trace>
  <inkml:trace contextRef="#ctx0" brushRef="#br0" timeOffset="1921.1622">12948 7069 0,'0'-24'125,"25"24"-110,0 0-15,-1 0 16,1 0-16,0 0 16,0 0-16,24 0 15,26 0-15,-1 0 16,-24 0-16,0 24 15,24-24-15,0 25 16,-24-25-16,24 0 16,1 0-16,-26 0 15,26 25-15,-26-25 16,1 0-16,0 0 16,-26 0-16,1 0 15,0 25-15,0-25 16,24 0-16,1 25 15,0-25-15,-1 0 16,1 24-16,24-24 16,-24 0-16,0 0 15,-1 0 1,-24 0-16,0 0 31,0-24-15,-1-1-16,1 0 15,0 0-15,0-24 16,24-26-16,-24 1 16,0 24-16,0-24 15,0-1-15,-1 1 16,1-1-16,-25-24 16,25 25-16,-25-25 15,0-1-15,0 1 16,0 0-16,0 0 15,0-1-15,-25 1 16,0 25-16,1-1 16,-1 26-16,25-1 15,-25 25-15,0-24 16,0 24-16,25 0 16,-24 0-16,-1 1 15,0-1-15,0 0 16,0 0-16,-24-24 15,-1 24 1,1 0-16,-1 0 16,0 0-16,1 1 15,-1 24-15,-24-25 16,24 25-16,0 0 16,-24-25-16,0 25 15,-1 0-15,1 0 16,-25-25-16,-25 25 15,0 0-15,24 0 16,1 0-16,0 0 16,24 0-16,26 0 15,-1 0-15,25 0 16,1 25-16,-1 0 16,0 0-1,0-25-15,0 24 16,1 1-16,-1 0 15,0-25-15,25 25 16,-25 0-16,0-1 16,1 26-16,-1 0 15,25-1-15,-25 1 16,0 24-16,25 1 16,-25-1-1,25 0-15,-24 1 16,24-1-16,0-24 15,0 24-15,0-24 16,0 0-16,0-1 16,0 1-16,0-1 15,0 1-15,24 0 16,-24-1-16,25 1 16,-25-1-16,0-24 15,25 25-15,0-1 16,0 1-16,-1 0 15,1 24-15,25-24 16,-1 24-16,-24-24 16,25-1-16,-1 1 15,1 0-15,-25-26 16,0 1-16,-1-25 16,1 0-1,0 0 1,0 0-1,0 0 1,0 0 0,-1-25-16,-24 1 15,25-1-15,-25 0 16,25 0 0,-25 0-16</inkml:trace>
  <inkml:trace contextRef="#ctx0" brushRef="#br0" timeOffset="11520.6554">13122 7367 0,'0'50'0,"-25"-1"16,25 1-16,0-1 15,-25-24 1,25 0 0,0 0-16,-25 24 15,0 1-15,1 0 16,-1 24-16,0 0 16,-25 26-1,1-26-15,-1 25 16,-24-24-16,24 24 15,-24-25-15,-1 26 16,1-1-16,0-25 16,-26 25-16,1-24 15,25-1-15,-26 26 16,26-26-16,-25 0 16,0 1-16,-1-26 15,1 26-15,0-26 16,0 1-16,0 0 15,-26-1-15,26-24 16,0 25-16,0-26 16,0 26-16,-25-25 15,24 0-15,1-1 16,25 1-16,-25 0 16,-1 0-16,26 0 15,-1-1-15,-24 1 16,0 0-16,0 0 15,0 25-15,-1-1 16,1 1-16,0-25 16,25-1-16,24 26 15,0-25 1,1 0-16,-1-1 16,25 1-16,-24 0 15,-1 25-15,0-26 16,1 26-16,-1 0 15,-24-1-15,24 1 16,1-1-16,-26 1 16,26 0-16,-1-1 15,25-24-15,0 25 16,1-26-16,-26 26 16,0 0-16,26-1 15,-1-24-15,-25 25 16,25-1-16,1 1 15,-26 0-15,25-1 16,-25 26-16,26-1 16,-26 0-16,0 1 15,1-1-15,-1 1 16,1-1-16,-1 0 16,-24 26-16,24-1 15,0-25-15,1 26 16,-1-1-16,1 0 15,-1 0 1,0-24-16,1 24 16,24-25-16,0 1 15,-24-1-15,24-24 16,0-1-16,0 1 16,0 0-16,1-1 15,24-24-15,-25 25 16,25-1-16,-25 1 15,0-1-15,0 1 16,25 0-16,-25-1 16,25-24-16,-24 0 15,-1 0 95,0-50-95</inkml:trace>
  <inkml:trace contextRef="#ctx0" brushRef="#br0" timeOffset="12295.998">6499 13196 0,'25'25'47,"-1"0"-31,-24 24-16,0-24 16,25 25-16,-25-25 15,0-1-15,25 1 16,0 0-16,-25 0 15,0 0-15,25-1 16,-25 1-16,0 0 16,24 0-16,1 0 62,0-1 1,0-24-48,0 0 1,-1 0-16,1 0 16,0 0-16,0 0 15,49-24-15,1-26 16,-1 25-16,25-24 15,1-1-15,-1 0 16,-25 1-16,1 24 16,-26 0-16</inkml:trace>
  <inkml:trace contextRef="#ctx0" brushRef="#br0" timeOffset="15353.8415">2530 16421 0,'0'-25'78,"0"0"-78,0 0 15,0 0-15,0 1 16,0-1-16,0-25 16,0-24-16,0-25 15,0-1-15,0-24 16,0 0-16,0 0 16,25 0-16,0-25 15,24 1-15,-24-1 16,25-25-16,-1 25 15,1 1-15,0 24 16,-1-1-16,26 26 16,-26 0-16,1 0 15,24 0-15,-24 24 16,24 1-16,25 24 16,1 1-16,24-1 15,0 0 1,0 1-16,49-1 15,-24 1-15,0-1 16,0 25-16,24 0 16,1 25-16,74 25 15,0 0-15,-25 0 16,1 24-16,-26 1 16,-24 0-16,-25-1 15,-50 1-15,-25-1 16,-24-24-16,-1 0 15,-24 0 1,0 0-16,0 24 16,24 26-16,1 24 15,24 25-15,-24 0 16,0-25-16,-1 25 16,-24-25-16,0 1 15,0-1-15,0 0 16,-1 25-16,-24 0 15,25 0-15,-25 0 16,0-25-16,25 1 16,-25-1-16,0-25 15,0 1 1,0-1-16,-25 0 16,0 26-16,-24-1 15,-1 0-15,1-25 16,-1 26-16,0-26 15,1 1-15,-1-26 16,0-24-16,1 0 16,-1 0-16,1-1 15,-1 1-15,0 0 16,1 0-16,-1 0 16,1-1-16,-51-24 15,1 25-15,-25-25 16,0 0-16,0 0 15,0 0-15,25 0 16,24 0-16,1 0 16,24 0-16,1-25 15,24 25-15,0 0 16,0 0-16,1-24 16,-1 24-1,0-25 95,25 0-79,0 0-16,25-24-15,24-26 16</inkml:trace>
  <inkml:trace contextRef="#ctx0" brushRef="#br0" timeOffset="17887.7041">15999 3522 0,'50'25'0,"-26"0"15,1 0-15,0-1 16,0 1-16,0 0 16,-1 0-16,1 0 15,0 24-15,0 1 16,0 0-16,-1 24 15,1 0-15,0-24 16,0 0-16,-25-26 16,0 26-16,0-25 15,0 24-15,0 1 16,0 0-16,0-1 16,0 26-16,-25 24 15,25-25 1,-25 1-16,0-1 15,-24 25-15,24-24 16,-25-1-16,-24 25 16,24 1-16,-24-1 15,24-25-15,1 1 16,-26-1-16,26-24 16,-26-1-16,1 1 15,-25-1-15,-25 26 16,-25-1-16,-25 26 15,1-1-15,49 0 16,0 0-16,24-24 16,26-26-16,0-24 15,49-25 79,25-25-94,25 0 16,49-24-1,25-1-15</inkml:trace>
  <inkml:trace contextRef="#ctx0" brushRef="#br0" timeOffset="18503.1924">17041 5011 0,'-25'0'32,"0"24"-17,0 1-15,25 0 16,-24 25-16,-26-1 15,0 1-15,26-1 16,-26 26-16,25-26 16,0 1-16,25-25 15,0 0 95</inkml:trace>
  <inkml:trace contextRef="#ctx0" brushRef="#br0" timeOffset="19392.2928">17239 5035 0,'0'-24'31,"-25"24"-31,1 24 15,24 1 1,-25 0-16,25 0 16,0 0-1,0-1 1,0 1-16,0 0 16,0 0-16,0 0 15,0-1-15,25 1 16,-1 0-1,1-25 1,0 25 0,0-25-16,0 0 15,-1 25-15,26-1 16,-25-24 0,0 0 15,-1 0-31,1-24 15,0-1-15,0 0 16,0 0-16,-25 0 16,0 1-16,0-1 15,0 0-15,0 0 16,0 0-16,0 1 16,0-1-16,-25 0 15,0 0 1,0 25-16,0 0 15,1 0 1,-1 0 0,0 0-16,0 0 15,-24 0-15,24 0 16,0 0-16,0 0 16,0 0-16,1 0 15,-1 0-15,0 25 16</inkml:trace>
  <inkml:trace contextRef="#ctx0" brushRef="#br0" timeOffset="24408.702">10071 4093 0,'25'0'78,"-1"0"-78,1 0 16,0 0-16,25 0 15,24-25 1,0 25-16,26-25 16,24 25-16,0-25 15,-25 25-15,0 0 16,0 0-16,-24 0 15,24 0-15,-25 0 16,1 0-16,-26 0 16,1 0-16,0 0 15,-1 0-15,1 0 16,-1 0-16,1 0 16,24 0-16,1 0 15,-1 0-15,25 25 16,1-25-16,-26 0 15,1 0-15,-1 0 16,-24 0-16,-1 0 16,1 0-16,-25 0 15,24 0-15,-24 0 16,25 25-16,-26-25 16,26 0-16,-25 0 15,0 0-15,24 25 16,-24-25-16,0 0 15,0 0 1,-1 0-16,-48 25 172</inkml:trace>
  <inkml:trace contextRef="#ctx0" brushRef="#br0" timeOffset="25326.6815">12502 3820 0,'24'0'78,"1"0"-78,0 0 16,25 25-16,24 0 15,-24-1-15,-26 1 16,1-25-16,0 25 16,0 0 30,0-25-46,-1 25 16,1-1-16,0-24 16,0 25-1,-25 0 173,-25-25-173,0 25-15,0 0 16,-24-1-16,-1 1 16,1 0-16,24 0 15,0-25-15,0 25 16,0-25-16,1 0 16,-1 24-16,0-24 15,0 0-15,0 0 16,1 25-16,-26 0 15,0 0 1,1-25-16,-1 25 16,1-1-16,-1 1 15,25-25-15</inkml:trace>
  <inkml:trace contextRef="#ctx0" brushRef="#br0" timeOffset="26328.5874">10939 3125 0,'25'-24'78,"24"24"-63,1 0 1,-1 0-16,26 0 16,-1 0-16,1 0 15,-1 0-15,1 0 16,-26 0-16,26-25 15,-1 25-15,25 0 16,0-25-16,1 25 16,-1-25-16,0 25 15,-24-25-15,-1 25 16,-24 0-16,-1-24 16,1 24-16,-1-25 15,1 25-15,-25 0 16,24 0-16,-24-25 15,0 25-15,25 0 16,-1 0-16,1 0 16,24 0-16,1 0 15,-1 0-15,0 0 16,-24 0-16,0 0 16</inkml:trace>
  <inkml:trace contextRef="#ctx0" brushRef="#br0" timeOffset="26992.3276">12626 2555 0,'24'0'94,"1"0"-94,25 25 16,24-25-16,1 24 15,24 1-15,0 0 16,0 0-16,-24 0 16,-26 0-16,1-1 15,-25 1 16,0 0-15,-1 0 0,1 0 62,-50-1-63,1-24 1,-26 25-16,-24 25 16,-26-25-16,-24 24 15,0 1 1,25-25-16,25-1 16,24 1-16,0-25 15,26 0 1,-1-25-1,0 1-15,25-1 16,0 0-16,0-25 16</inkml:trace>
  <inkml:trace contextRef="#ctx0" brushRef="#br0" timeOffset="27903.6519">12080 1389 0,'0'-25'78,"25"25"-78,-1 0 16,1 0-16,25 0 16,0 25-16,24-25 15,0 0-15,26 25 16,-1-25-16,0 25 15,25-1-15,-25-24 16,25 25-16,25-25 16,-25 25-16,0-25 15,-25 0-15,1 25 16,-1-25-16,0 25 16,-25-25-1,-24 0-15,0 0 16,-1 0-16,-24 0 15,25 0-15,24 0 16,0 0-16,1 0 16,-1 0-16,26 0 15,-1 0-15,0 0 16,-25 0-16,1 0 16,-26 0-16,1 0 15,-25 0-15,0 0 16,-1 0-1,1 0-15,0 0 32,0-25 108,-75 0-124</inkml:trace>
  <inkml:trace contextRef="#ctx0" brushRef="#br0" timeOffset="28462.778">14784 1265 0,'0'-25'62,"49"50"-46,1 0-1,-1 24-15,1 1 16,0 0-16,24-1 16,-24-24-16,24 0 15,-24 0-15,-1-1 16,1 1-16,-25 0 15,0 0 79,-25 0-63,-25 0-15,0-1-16,-25 26 16,1-25-16,-1 24 15,-24 1-15,-1 0 16,1-26-16,24 1 16</inkml:trace>
</inkml:ink>
</file>

<file path=ppt/ink/ink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22.90828" units="1/cm"/>
          <inkml:channelProperty channel="Y" name="resolution" value="22.85714" units="1/cm"/>
          <inkml:channelProperty channel="T" name="resolution" value="1" units="1/dev"/>
        </inkml:channelProperties>
      </inkml:inkSource>
      <inkml:timestamp xml:id="ts0" timeString="2017-09-10T16:09:04.624"/>
    </inkml:context>
    <inkml:brush xml:id="br0">
      <inkml:brushProperty name="width" value="0.05292" units="cm"/>
      <inkml:brushProperty name="height" value="0.05292" units="cm"/>
      <inkml:brushProperty name="color" value="#FFFF00"/>
    </inkml:brush>
  </inkml:definitions>
  <inkml:trace contextRef="#ctx0" brushRef="#br0">2753 8607 0,'-24'25'62,"24"0"-46,0 0 15,0-1-31,0 1 16,0 0-16,0 0 15,24 24-15,-24 1 16,25 0-16,-25-1 16,25 1-16,-25 0 15,0-1-15,25-24 16,0 0 125,-1-25-126,1-25 1,0-25-16,0 1 15,0-1-15,-1 0 16,1 26-16,-25-1 16,25 0-1,-25 0-15,25 0 16,-25 1 0,0-1-16,25 0 15,-25 0-15,24 0 16,-24 1-16,25-26 15,0 0-15,0 1 16,0-1-16,-1 25 16,1 1-16,-25-1 15,25 0-15,-25 0 16,25 0-16,0 1 16,-25-1-16,24-25 15,1 25-15,-25 1 16,25-1-1,-25 0-15,0 0 16</inkml:trace>
  <inkml:trace contextRef="#ctx0" brushRef="#br0" timeOffset="2310.2661">3497 9227 0,'25'0'47,"0"0"-31,0-24-16,0 24 15,-1 0-15,1-25 16,0 25-16,0 0 16,0 0-16,0-25 15,-1 25 1,1-25-16,25 25 16,-1-25-16,1 25 15,0 0-15,-1 0 16,1-24-16,24 24 15,1-25-15,24 25 16,25 0-16,-25 0 16,0 0-16,0-25 15,-24 25 1,-1 0-16,1 0 16,-1 0-16,1 0 15,-26 0-15,26 0 16,-1 0-16,25 0 15,0 0-15,25 0 16,-24 0-16,-26 0 16,25 0-16,-24 0 15,-1 0-15,1 0 16,-26 0-16,1 0 16,-1 25-16,1-25 15,24 0-15,1 0 16,49 0-16,25 0 15,24 0-15,-24 0 16,25 0-16,-1 0 16,1 0-16,-25-25 15,24 25-15,1-25 16,-50 25-16,0-25 16,-25 25-16,1 0 15,-26 0-15,-24 0 16,24 0-1,25 0-15,0-25 16,26 25-16,-1 0 16,49-24-16,-24-1 15,-25 25-15,0-25 16,0 25-16,-25-25 16,1 0-16,48 25 15,1-24-15,0 24 16,-25 0-16,0 0 15,0-25-15,25 25 16,-25 0-16,-25 0 16,0 0-16,-24 0 15,-26 0-15,1 0 16,0 0-16,-26 0 16,26 0-16,-25 0 15,0 0-15,24 0 16,1 0-16,-25 0 15,-1 0-15,26 0 16,-25 0-16,0 0 16,-1 0-16,1 0 15,0 0-15</inkml:trace>
  <inkml:trace contextRef="#ctx0" brushRef="#br0" timeOffset="3318.8115">4068 9847 0,'25'0'78,"24"25"-78,26 0 16,49 25-16,0-1 15,0 1-15,25-25 16,-25 0-16,25-1 16,-25-24-16,24 0 15,1 0-15,0 0 16,0 0-16,-25 0 15,0 0-15,-25 0 16</inkml:trace>
  <inkml:trace contextRef="#ctx0" brushRef="#br0" timeOffset="3966.611">4341 10765 0,'49'0'0,"1"0"16,-25 0-16,24 0 15,1 0-15,24 0 16,1-25-16,24 25 16,0 0-16,1 0 15,-26 0-15,-24 0 16,-1 0-16,1 0 16,-1 0-16,26 25 15,-1 0-15,1-25 16,-1 0-16,-24 0 15,-1 0 1</inkml:trace>
  <inkml:trace contextRef="#ctx0" brushRef="#br0" timeOffset="4766.5689">3994 11584 0,'24'25'63,"26"-25"-63,49 24 15,25 1-15,50 0 16,-25 0-16,-1 0 15,-23-1-15,-1 1 16,0-25-16,0 0 16,24 0-1,-48 0-15,-1 0 16,-50 0-16,1 0 16</inkml:trace>
  <inkml:trace contextRef="#ctx0" brushRef="#br0" timeOffset="6463.9316">3175 12328 0,'25'25'78,"0"0"-62,-25-1-16,24-24 16,-24 25-16,25 0 15,-25 0-15,25 0 16,0-1 46,0-24 48,-1 0-95,1 0-15,25-24 16,-1-1-16,-24 0 16,25 0-16,-1 0 15,-24 1-15,0-1 16,0 0 0,0 0-16,0 0 15,-1 1 1</inkml:trace>
  <inkml:trace contextRef="#ctx0" brushRef="#br0" timeOffset="7878.8086">4366 12700 0,'24'25'47,"1"-25"-32,0 0-15,25 25 16,-1-25-16,1 24 16,-1 1-16,26 0 15,-1 0-15,50-25 16,25 0-16,0 0 15,25 0-15,-26 0 16,-24 0-16,-24 0 16,-51 0 46,1 0-62,-25 0 16,0 0-16,-1 0 15,26 0-15,0 0 16,-1 0-16,1 0 16,-1 0-16,26 0 15,-1 0-15,1 0 16,24 0-16,-25-25 16,1 25-1,24 0-15,-25 0 16,-24 0-16,0 0 15,-1 0-15,1-25 16,-1 25-16,-24 0 16,25 0-16,-25 0 15,-1 0-15,1 0 16,0 0-16,25 0 16,-1 0-16,1 0 15,24 0-15,25 0 16,1 0-16,-1 0 15,25 0-15,-25 0 16,0 0-16,1 0 16,24 0-16,0 0 15,0 0-15,-25 0 16,0 0-16,0 0 16,-24 0-16,-1 0 15,-24 0-15,-1 25 16,1-25-16,0 0 15,-26 0-15,1 0 47,0 0-31,0 0-16,0 0 16,24 0-16,-24 0 15,0 0-15,24 25 16,-24-25-16,0 0 15,0 0-15,0 0 16,-1 0-16,1 0 16,0 0-16,25 0 15,-1 0-15,26 0 16,-26 0-16,1 0 16,-25 0-16</inkml:trace>
  <inkml:trace contextRef="#ctx0" brushRef="#br0" timeOffset="9903.7777">3969 13742 0,'49'0'16,"1"0"-16,24 25 15,-24-25-15,0 0 16,-1 0-16,1 0 16,-1 0-16,26 24 15,-1-24-15,1 0 16,24 0-16,0 0 16,0 0-16,1 25 15,-1-25-15,25 0 16,-25 25-16,25-25 15,-25 25-15,0-25 16,1 0-16,-26 25 16,25-25-16,-24 0 15,-1 0-15,1 0 16,24 0-16,0 0 16,-25 0-1,26 0-15,-1 0 16,25 0-16,-25 0 15,0 0-15,25 0 16,-24 0-16,-1-25 16,0 25-16,-25 0 15,26 0-15,-26 0 16,0 0-16,-24 0 16,0-25-16,24 25 15,-24-25-15,-1 25 16,1-25-16,24 25 15,-24 0-15,0 0 16,-1-24-16,1 24 16,-1 0-16,26 0 15,-1-25-15,1 25 16,-1-25-16,0 25 16,-24 0-16,0-25 15,-1 25-15,1 0 16,-1-25-16,1 25 15,0 0-15,-1 0 16,-24 0-16,25 0 16,-1 0-1,1 0-15,0 0 16,-1 0-16,26 0 16,-1 0-16,-24 0 15,24 0-15,0 25 16,1-25-16,-1 0 15,1 0-15,-26 0 16,1 0-16,-25 0 16,0 25-16,-1-25 31</inkml:trace>
  <inkml:trace contextRef="#ctx0" brushRef="#br0" timeOffset="14631.2986">12601 14139 0,'0'24'47,"25"1"-47,-25 0 15,24 0 1,-24 0-16,0-1 16,25 1-16,-25 0 15,25-25-15,-25 25 16,0 0-16,25-25 16,0 25 15,-1-25-16,1 24 1,0-24-16,-25 25 16,25-25 124,0 0-77,-1 0-63,-24-25 15,25 1-15,25-1 16,-1-25-16,1 0 16,-25 26-16,0-26 15,-1 25-15,1 0 16,0 1-16,0 24 16,-25-25-16,25 0 15,0 0-15,24-24 16,1 24-16,-1-25 15,1 1-15,0-1 16,-1 25-16,-24 0 16,25-24-16,-26 24 15,26 0-15,-25 0 16,0 1-16,-1-1 16,1 0-16,0 0 15</inkml:trace>
  <inkml:trace contextRef="#ctx0" brushRef="#br0" timeOffset="28054.7877">4911 15701 0,'0'-24'94,"25"-1"-94,0 25 15,0 0-15,0 0 16,24 0-16,1 0 16,-1 0-16,1 0 15,-25 0-15,0 0 16,-1 0-16,1 0 15,0 0-15,0 0 16,0 0-16,-1 0 16,1 0-16,0 0 15,25 0-15,-1 0 16,1 0-16,-1 0 16,1 0-16,0 0 15,-26 0-15,26 0 16,0 0-16,-1 0 15,1 0-15,0 0 16,-1 0-16,1 0 16,-1 0-16,1 0 15,24 0-15,-24 0 16,24 0-16,-24 25 16,0-25-1,-26 0-15,1 0 16,0 0-16,0 0 15,0 0-15,-1 0 16,1 0-16,0 0 16,0 0-16,0 0 15,-1 0-15,1 24 16,0-24-16,0 0 16,0 0-16,0 0 15,24 0-15,-24 0 16,25 25-16,-1-25 15,-24 0-15,25 0 16,-1 0-16,1 0 16,-1 0-16,1 0 15,-25 0-15,0 0 16,-1 0-16,1 0 16,0 0-16,0 0 15,0 0-15,-1 0 16,1 0-16,0 0 15,0 0-15,0 0 16,-1 0-16,1 0 16,0 0-1,25 0-15,-1 0 16,26 0-16,-1 0 16,1 0-16,-1 25 15,0-25-15,1 0 16,-1 0-16,-24 25 15,-25-25-15,-1 0 16,1 0-16,0 0 31,0 0 16</inkml:trace>
  <inkml:trace contextRef="#ctx0" brushRef="#br0" timeOffset="29567.113">10170 15677 0,'25'0'46,"0"0"-14,-1 0-17,1 0 1,25 24-16,-1-24 16,26 0-16,-1 0 15,25 25-15,-24-25 16,24 0-16,-25 0 15,26 0 1,-1 0-16,0 0 16,0 0-16,1 0 15,-1 0-15,0 0 16,-25 0-16,-24 0 16,0 0-16,-1 0 15,-24 0-15,0 0 16,0 0-16,-1 0 15,1 0-15,0 0 16,25 0-16,-1 0 16,1 0-16,-1 0 15,1-25-15,0 25 16,-1 0-16,26 0 16,-1 0-16,-24 0 15,-1-24-15,1 24 16,0 0-16,-26 0 15,1 0-15,25 0 16,-1 0-16,1 0 16,24 0-16,1 0 15,24 0-15,-25 0 16,1 0-16,-1 0 16,-24 0-1,0 0-15,-26 0 16,1 0-1,0 0 189,0 0-204,0 0 15,-1 0-15,26 24 16,0-24-16,-1 25 15,1-25-15,-1 0 16,1 0-16,0 25 16,-1-25-1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654232-D12D-44AB-B07C-342EA9025F63}" type="datetimeFigureOut">
              <a:rPr lang="zh-TW" altLang="en-US" smtClean="0"/>
              <a:pPr/>
              <a:t>2020/7/28</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25C668-16FA-43B3-A4E9-3571E75159E8}" type="slidenum">
              <a:rPr lang="zh-TW" altLang="en-US" smtClean="0"/>
              <a:pPr/>
              <a:t>‹#›</a:t>
            </a:fld>
            <a:endParaRPr lang="zh-TW" altLang="en-US"/>
          </a:p>
        </p:txBody>
      </p:sp>
    </p:spTree>
    <p:extLst>
      <p:ext uri="{BB962C8B-B14F-4D97-AF65-F5344CB8AC3E}">
        <p14:creationId xmlns:p14="http://schemas.microsoft.com/office/powerpoint/2010/main" val="901589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8825C668-16FA-43B3-A4E9-3571E75159E8}" type="slidenum">
              <a:rPr lang="zh-TW" altLang="en-US" smtClean="0"/>
              <a:pPr/>
              <a:t>4</a:t>
            </a:fld>
            <a:endParaRPr lang="zh-TW" altLang="en-US"/>
          </a:p>
        </p:txBody>
      </p:sp>
    </p:spTree>
    <p:extLst>
      <p:ext uri="{BB962C8B-B14F-4D97-AF65-F5344CB8AC3E}">
        <p14:creationId xmlns:p14="http://schemas.microsoft.com/office/powerpoint/2010/main" val="2519105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投影片圖像版面配置區 1"/>
          <p:cNvSpPr>
            <a:spLocks noGrp="1" noRot="1" noChangeAspect="1" noTextEdit="1"/>
          </p:cNvSpPr>
          <p:nvPr>
            <p:ph type="sldImg"/>
          </p:nvPr>
        </p:nvSpPr>
        <p:spPr>
          <a:ln/>
        </p:spPr>
      </p:sp>
      <p:sp>
        <p:nvSpPr>
          <p:cNvPr id="38915" name="備忘稿版面配置區 2"/>
          <p:cNvSpPr>
            <a:spLocks noGrp="1"/>
          </p:cNvSpPr>
          <p:nvPr>
            <p:ph type="body" idx="1"/>
          </p:nvPr>
        </p:nvSpPr>
        <p:spPr>
          <a:noFill/>
          <a:ln/>
        </p:spPr>
        <p:txBody>
          <a:bodyPr/>
          <a:lstStyle/>
          <a:p>
            <a:pPr eaLnBrk="1" hangingPunct="1"/>
            <a:endParaRPr lang="zh-TW" altLang="en-US" smtClean="0">
              <a:latin typeface="Arial" pitchFamily="34" charset="0"/>
            </a:endParaRPr>
          </a:p>
        </p:txBody>
      </p:sp>
      <p:sp>
        <p:nvSpPr>
          <p:cNvPr id="38916" name="投影片編號版面配置區 3"/>
          <p:cNvSpPr>
            <a:spLocks noGrp="1"/>
          </p:cNvSpPr>
          <p:nvPr>
            <p:ph type="sldNum" sz="quarter" idx="5"/>
          </p:nvPr>
        </p:nvSpPr>
        <p:spPr>
          <a:noFill/>
        </p:spPr>
        <p:txBody>
          <a:bodyPr/>
          <a:lstStyle/>
          <a:p>
            <a:fld id="{837BE0B3-03B8-4F8D-99DC-2D4B0314D975}" type="slidenum">
              <a:rPr lang="zh-CN" altLang="en-US"/>
              <a:pPr/>
              <a:t>186</a:t>
            </a:fld>
            <a:endParaRPr lang="en-US" altLang="zh-CN"/>
          </a:p>
        </p:txBody>
      </p:sp>
    </p:spTree>
    <p:extLst>
      <p:ext uri="{BB962C8B-B14F-4D97-AF65-F5344CB8AC3E}">
        <p14:creationId xmlns:p14="http://schemas.microsoft.com/office/powerpoint/2010/main" val="10918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EEEA69A4-C2F5-4A89-A1C3-0C247A88472B}" type="slidenum">
              <a:rPr lang="en-US" altLang="zh-TW"/>
              <a:pPr eaLnBrk="1" hangingPunct="1"/>
              <a:t>207</a:t>
            </a:fld>
            <a:endParaRPr lang="en-US" altLang="zh-TW"/>
          </a:p>
        </p:txBody>
      </p:sp>
      <p:sp>
        <p:nvSpPr>
          <p:cNvPr id="88067" name="Rectangle 2"/>
          <p:cNvSpPr>
            <a:spLocks noGrp="1" noChangeArrowheads="1"/>
          </p:cNvSpPr>
          <p:nvPr>
            <p:ph type="body" idx="1"/>
          </p:nvPr>
        </p:nvSpPr>
        <p:spPr>
          <a:xfrm>
            <a:off x="914400" y="4346575"/>
            <a:ext cx="5029200" cy="3852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p>
            <a:pPr eaLnBrk="1" hangingPunct="1"/>
            <a:endParaRPr lang="zh-TW" altLang="zh-TW" smtClean="0">
              <a:latin typeface="Arial" panose="020B0604020202020204" pitchFamily="34" charset="0"/>
              <a:ea typeface="新細明體" panose="02020500000000000000" pitchFamily="18" charset="-120"/>
            </a:endParaRPr>
          </a:p>
        </p:txBody>
      </p:sp>
      <p:sp>
        <p:nvSpPr>
          <p:cNvPr id="88068" name="Rectangle 3"/>
          <p:cNvSpPr>
            <a:spLocks noGrp="1" noRot="1" noChangeAspect="1" noChangeArrowheads="1" noTextEdit="1"/>
          </p:cNvSpPr>
          <p:nvPr>
            <p:ph type="sldImg"/>
          </p:nvPr>
        </p:nvSpPr>
        <p:spPr>
          <a:xfrm>
            <a:off x="1296988" y="800100"/>
            <a:ext cx="4265612" cy="3198813"/>
          </a:xfrm>
          <a:ln w="12700" cap="flat">
            <a:solidFill>
              <a:schemeClr val="tx1"/>
            </a:solidFill>
          </a:ln>
        </p:spPr>
      </p:sp>
    </p:spTree>
    <p:extLst>
      <p:ext uri="{BB962C8B-B14F-4D97-AF65-F5344CB8AC3E}">
        <p14:creationId xmlns:p14="http://schemas.microsoft.com/office/powerpoint/2010/main" val="718284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069A54FD-DD0A-42B4-A79A-41A7013FF395}" type="slidenum">
              <a:rPr lang="en-US" altLang="zh-TW"/>
              <a:pPr eaLnBrk="1" hangingPunct="1"/>
              <a:t>218</a:t>
            </a:fld>
            <a:endParaRPr lang="en-US" altLang="zh-TW"/>
          </a:p>
        </p:txBody>
      </p:sp>
      <p:sp>
        <p:nvSpPr>
          <p:cNvPr id="89091" name="Rectangle 2"/>
          <p:cNvSpPr>
            <a:spLocks noGrp="1" noChangeArrowheads="1"/>
          </p:cNvSpPr>
          <p:nvPr>
            <p:ph type="body" idx="1"/>
          </p:nvPr>
        </p:nvSpPr>
        <p:spPr>
          <a:xfrm>
            <a:off x="914400" y="4346575"/>
            <a:ext cx="5029200" cy="3852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p>
            <a:pPr eaLnBrk="1" hangingPunct="1"/>
            <a:endParaRPr lang="zh-TW" altLang="zh-TW" smtClean="0">
              <a:latin typeface="Arial" panose="020B0604020202020204" pitchFamily="34" charset="0"/>
              <a:ea typeface="新細明體" panose="02020500000000000000" pitchFamily="18" charset="-120"/>
            </a:endParaRPr>
          </a:p>
        </p:txBody>
      </p:sp>
      <p:sp>
        <p:nvSpPr>
          <p:cNvPr id="89092" name="Rectangle 3"/>
          <p:cNvSpPr>
            <a:spLocks noGrp="1" noRot="1" noChangeAspect="1" noChangeArrowheads="1" noTextEdit="1"/>
          </p:cNvSpPr>
          <p:nvPr>
            <p:ph type="sldImg"/>
          </p:nvPr>
        </p:nvSpPr>
        <p:spPr>
          <a:xfrm>
            <a:off x="1296988" y="800100"/>
            <a:ext cx="4265612" cy="3198813"/>
          </a:xfrm>
          <a:ln w="12700" cap="flat">
            <a:solidFill>
              <a:schemeClr val="tx1"/>
            </a:solidFill>
          </a:ln>
        </p:spPr>
      </p:sp>
    </p:spTree>
    <p:extLst>
      <p:ext uri="{BB962C8B-B14F-4D97-AF65-F5344CB8AC3E}">
        <p14:creationId xmlns:p14="http://schemas.microsoft.com/office/powerpoint/2010/main" val="2758938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F38ADBF7-AE35-4081-955A-CC3F9B036C5A}" type="slidenum">
              <a:rPr lang="en-US" altLang="zh-TW"/>
              <a:pPr eaLnBrk="1" hangingPunct="1"/>
              <a:t>220</a:t>
            </a:fld>
            <a:endParaRPr lang="en-US" altLang="zh-TW"/>
          </a:p>
        </p:txBody>
      </p:sp>
      <p:sp>
        <p:nvSpPr>
          <p:cNvPr id="90115" name="Rectangle 2"/>
          <p:cNvSpPr>
            <a:spLocks noGrp="1" noChangeArrowheads="1"/>
          </p:cNvSpPr>
          <p:nvPr>
            <p:ph type="body" idx="1"/>
          </p:nvPr>
        </p:nvSpPr>
        <p:spPr>
          <a:xfrm>
            <a:off x="914400" y="4346575"/>
            <a:ext cx="5029200" cy="3852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p>
            <a:pPr eaLnBrk="1" hangingPunct="1"/>
            <a:endParaRPr lang="zh-TW" altLang="zh-TW" smtClean="0">
              <a:latin typeface="Arial" panose="020B0604020202020204" pitchFamily="34" charset="0"/>
              <a:ea typeface="新細明體" panose="02020500000000000000" pitchFamily="18" charset="-120"/>
            </a:endParaRPr>
          </a:p>
        </p:txBody>
      </p:sp>
      <p:sp>
        <p:nvSpPr>
          <p:cNvPr id="90116" name="Rectangle 3"/>
          <p:cNvSpPr>
            <a:spLocks noGrp="1" noRot="1" noChangeAspect="1" noChangeArrowheads="1" noTextEdit="1"/>
          </p:cNvSpPr>
          <p:nvPr>
            <p:ph type="sldImg"/>
          </p:nvPr>
        </p:nvSpPr>
        <p:spPr>
          <a:xfrm>
            <a:off x="1296988" y="800100"/>
            <a:ext cx="4265612" cy="3198813"/>
          </a:xfrm>
          <a:ln w="12700" cap="flat">
            <a:solidFill>
              <a:schemeClr val="tx1"/>
            </a:solidFill>
          </a:ln>
        </p:spPr>
      </p:sp>
    </p:spTree>
    <p:extLst>
      <p:ext uri="{BB962C8B-B14F-4D97-AF65-F5344CB8AC3E}">
        <p14:creationId xmlns:p14="http://schemas.microsoft.com/office/powerpoint/2010/main" val="168632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07D57483-B6E4-4073-A9E7-F7312F1F198F}" type="slidenum">
              <a:rPr lang="en-US" altLang="zh-TW"/>
              <a:pPr eaLnBrk="1" hangingPunct="1"/>
              <a:t>221</a:t>
            </a:fld>
            <a:endParaRPr lang="en-US" altLang="zh-TW"/>
          </a:p>
        </p:txBody>
      </p:sp>
      <p:sp>
        <p:nvSpPr>
          <p:cNvPr id="91139" name="Rectangle 2"/>
          <p:cNvSpPr>
            <a:spLocks noGrp="1" noChangeArrowheads="1"/>
          </p:cNvSpPr>
          <p:nvPr>
            <p:ph type="body" idx="1"/>
          </p:nvPr>
        </p:nvSpPr>
        <p:spPr>
          <a:xfrm>
            <a:off x="914400" y="4346575"/>
            <a:ext cx="5029200" cy="38528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7" tIns="44450" rIns="90487" bIns="44450"/>
          <a:lstStyle/>
          <a:p>
            <a:pPr eaLnBrk="1" hangingPunct="1"/>
            <a:endParaRPr lang="zh-TW" altLang="zh-TW" smtClean="0">
              <a:latin typeface="Arial" panose="020B0604020202020204" pitchFamily="34" charset="0"/>
              <a:ea typeface="新細明體" panose="02020500000000000000" pitchFamily="18" charset="-120"/>
            </a:endParaRPr>
          </a:p>
        </p:txBody>
      </p:sp>
      <p:sp>
        <p:nvSpPr>
          <p:cNvPr id="91140" name="Rectangle 3"/>
          <p:cNvSpPr>
            <a:spLocks noGrp="1" noRot="1" noChangeAspect="1" noChangeArrowheads="1" noTextEdit="1"/>
          </p:cNvSpPr>
          <p:nvPr>
            <p:ph type="sldImg"/>
          </p:nvPr>
        </p:nvSpPr>
        <p:spPr>
          <a:xfrm>
            <a:off x="1296988" y="800100"/>
            <a:ext cx="4265612" cy="3198813"/>
          </a:xfrm>
          <a:ln w="12700" cap="flat">
            <a:solidFill>
              <a:schemeClr val="tx1"/>
            </a:solidFill>
          </a:ln>
        </p:spPr>
      </p:sp>
    </p:spTree>
    <p:extLst>
      <p:ext uri="{BB962C8B-B14F-4D97-AF65-F5344CB8AC3E}">
        <p14:creationId xmlns:p14="http://schemas.microsoft.com/office/powerpoint/2010/main" val="586618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8825C668-16FA-43B3-A4E9-3571E75159E8}" type="slidenum">
              <a:rPr lang="zh-TW" altLang="en-US" smtClean="0"/>
              <a:pPr/>
              <a:t>5</a:t>
            </a:fld>
            <a:endParaRPr lang="zh-TW" altLang="en-US"/>
          </a:p>
        </p:txBody>
      </p:sp>
    </p:spTree>
    <p:extLst>
      <p:ext uri="{BB962C8B-B14F-4D97-AF65-F5344CB8AC3E}">
        <p14:creationId xmlns:p14="http://schemas.microsoft.com/office/powerpoint/2010/main" val="2935125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8825C668-16FA-43B3-A4E9-3571E75159E8}" type="slidenum">
              <a:rPr lang="zh-TW" altLang="en-US" smtClean="0"/>
              <a:pPr/>
              <a:t>9</a:t>
            </a:fld>
            <a:endParaRPr lang="zh-TW" altLang="en-US"/>
          </a:p>
        </p:txBody>
      </p:sp>
    </p:spTree>
    <p:extLst>
      <p:ext uri="{BB962C8B-B14F-4D97-AF65-F5344CB8AC3E}">
        <p14:creationId xmlns:p14="http://schemas.microsoft.com/office/powerpoint/2010/main" val="4034119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8825C668-16FA-43B3-A4E9-3571E75159E8}" type="slidenum">
              <a:rPr lang="zh-TW" altLang="en-US" smtClean="0"/>
              <a:pPr/>
              <a:t>12</a:t>
            </a:fld>
            <a:endParaRPr lang="zh-TW" altLang="en-US"/>
          </a:p>
        </p:txBody>
      </p:sp>
    </p:spTree>
    <p:extLst>
      <p:ext uri="{BB962C8B-B14F-4D97-AF65-F5344CB8AC3E}">
        <p14:creationId xmlns:p14="http://schemas.microsoft.com/office/powerpoint/2010/main" val="2616565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8825C668-16FA-43B3-A4E9-3571E75159E8}" type="slidenum">
              <a:rPr lang="zh-TW" altLang="en-US" smtClean="0"/>
              <a:pPr/>
              <a:t>14</a:t>
            </a:fld>
            <a:endParaRPr lang="zh-TW" altLang="en-US"/>
          </a:p>
        </p:txBody>
      </p:sp>
    </p:spTree>
    <p:extLst>
      <p:ext uri="{BB962C8B-B14F-4D97-AF65-F5344CB8AC3E}">
        <p14:creationId xmlns:p14="http://schemas.microsoft.com/office/powerpoint/2010/main" val="3134384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8825C668-16FA-43B3-A4E9-3571E75159E8}" type="slidenum">
              <a:rPr lang="zh-TW" altLang="en-US" smtClean="0"/>
              <a:pPr/>
              <a:t>16</a:t>
            </a:fld>
            <a:endParaRPr lang="zh-TW" altLang="en-US"/>
          </a:p>
        </p:txBody>
      </p:sp>
    </p:spTree>
    <p:extLst>
      <p:ext uri="{BB962C8B-B14F-4D97-AF65-F5344CB8AC3E}">
        <p14:creationId xmlns:p14="http://schemas.microsoft.com/office/powerpoint/2010/main" val="2884074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825C668-16FA-43B3-A4E9-3571E75159E8}" type="slidenum">
              <a:rPr lang="zh-TW" altLang="en-US" smtClean="0"/>
              <a:pPr/>
              <a:t>42</a:t>
            </a:fld>
            <a:endParaRPr lang="zh-TW" altLang="en-US"/>
          </a:p>
        </p:txBody>
      </p:sp>
    </p:spTree>
    <p:extLst>
      <p:ext uri="{BB962C8B-B14F-4D97-AF65-F5344CB8AC3E}">
        <p14:creationId xmlns:p14="http://schemas.microsoft.com/office/powerpoint/2010/main" val="2746184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825C668-16FA-43B3-A4E9-3571E75159E8}" type="slidenum">
              <a:rPr lang="zh-TW" altLang="en-US" smtClean="0"/>
              <a:pPr/>
              <a:t>76</a:t>
            </a:fld>
            <a:endParaRPr lang="zh-TW" altLang="en-US"/>
          </a:p>
        </p:txBody>
      </p:sp>
    </p:spTree>
    <p:extLst>
      <p:ext uri="{BB962C8B-B14F-4D97-AF65-F5344CB8AC3E}">
        <p14:creationId xmlns:p14="http://schemas.microsoft.com/office/powerpoint/2010/main" val="3776049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投影片圖像版面配置區 1"/>
          <p:cNvSpPr>
            <a:spLocks noGrp="1" noRot="1" noChangeAspect="1" noTextEdit="1"/>
          </p:cNvSpPr>
          <p:nvPr>
            <p:ph type="sldImg"/>
          </p:nvPr>
        </p:nvSpPr>
        <p:spPr>
          <a:ln/>
        </p:spPr>
      </p:sp>
      <p:sp>
        <p:nvSpPr>
          <p:cNvPr id="49155" name="備忘稿版面配置區 2"/>
          <p:cNvSpPr>
            <a:spLocks noGrp="1"/>
          </p:cNvSpPr>
          <p:nvPr>
            <p:ph type="body" idx="1"/>
          </p:nvPr>
        </p:nvSpPr>
        <p:spPr>
          <a:noFill/>
          <a:ln/>
        </p:spPr>
        <p:txBody>
          <a:bodyPr/>
          <a:lstStyle/>
          <a:p>
            <a:pPr eaLnBrk="1" hangingPunct="1"/>
            <a:endParaRPr lang="zh-TW" altLang="en-US" smtClean="0">
              <a:latin typeface="Arial" pitchFamily="34" charset="0"/>
            </a:endParaRPr>
          </a:p>
        </p:txBody>
      </p:sp>
      <p:sp>
        <p:nvSpPr>
          <p:cNvPr id="49156" name="投影片編號版面配置區 3"/>
          <p:cNvSpPr>
            <a:spLocks noGrp="1"/>
          </p:cNvSpPr>
          <p:nvPr>
            <p:ph type="sldNum" sz="quarter" idx="5"/>
          </p:nvPr>
        </p:nvSpPr>
        <p:spPr>
          <a:noFill/>
        </p:spPr>
        <p:txBody>
          <a:bodyPr/>
          <a:lstStyle/>
          <a:p>
            <a:fld id="{205D4380-0B08-4078-B0D1-92D35857C80A}" type="slidenum">
              <a:rPr lang="zh-CN" altLang="en-US"/>
              <a:pPr/>
              <a:t>185</a:t>
            </a:fld>
            <a:endParaRPr lang="en-US" altLang="zh-CN"/>
          </a:p>
        </p:txBody>
      </p:sp>
    </p:spTree>
    <p:extLst>
      <p:ext uri="{BB962C8B-B14F-4D97-AF65-F5344CB8AC3E}">
        <p14:creationId xmlns:p14="http://schemas.microsoft.com/office/powerpoint/2010/main" val="2186623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EB67902A-5333-40E9-A977-3AE905307500}" type="datetime1">
              <a:rPr lang="zh-TW" altLang="en-US" smtClean="0"/>
              <a:pPr/>
              <a:t>2020/7/28</a:t>
            </a:fld>
            <a:endParaRPr lang="zh-TW" altLang="en-US"/>
          </a:p>
        </p:txBody>
      </p:sp>
      <p:sp>
        <p:nvSpPr>
          <p:cNvPr id="5" name="Footer Placeholder 4"/>
          <p:cNvSpPr>
            <a:spLocks noGrp="1"/>
          </p:cNvSpPr>
          <p:nvPr>
            <p:ph type="ftr" sz="quarter" idx="11"/>
          </p:nvPr>
        </p:nvSpPr>
        <p:spPr>
          <a:xfrm>
            <a:off x="914400" y="4323846"/>
            <a:ext cx="4880610" cy="365125"/>
          </a:xfrm>
        </p:spPr>
        <p:txBody>
          <a:bodyPr/>
          <a:lstStyle/>
          <a:p>
            <a:r>
              <a:rPr lang="zh-TW" altLang="en-US" smtClean="0"/>
              <a:t>教育部資訊人才培育計畫</a:t>
            </a:r>
            <a:endParaRPr lang="zh-TW" altLang="en-US"/>
          </a:p>
        </p:txBody>
      </p:sp>
      <p:sp>
        <p:nvSpPr>
          <p:cNvPr id="6" name="Slide Number Placeholder 5"/>
          <p:cNvSpPr>
            <a:spLocks noGrp="1"/>
          </p:cNvSpPr>
          <p:nvPr>
            <p:ph type="sldNum" sz="quarter" idx="12"/>
          </p:nvPr>
        </p:nvSpPr>
        <p:spPr>
          <a:xfrm>
            <a:off x="6057900" y="1430867"/>
            <a:ext cx="2171700" cy="365125"/>
          </a:xfrm>
        </p:spPr>
        <p:txBody>
          <a:body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28309787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3401AD0C-4376-484A-82A7-B2B012DE65AD}" type="datetime1">
              <a:rPr lang="zh-TW" altLang="en-US" smtClean="0"/>
              <a:pPr/>
              <a:t>2020/7/28</a:t>
            </a:fld>
            <a:endParaRPr lang="zh-TW" altLang="en-US" dirty="0"/>
          </a:p>
        </p:txBody>
      </p:sp>
      <p:sp>
        <p:nvSpPr>
          <p:cNvPr id="6" name="Footer Placeholder 5"/>
          <p:cNvSpPr>
            <a:spLocks noGrp="1"/>
          </p:cNvSpPr>
          <p:nvPr>
            <p:ph type="ftr" sz="quarter" idx="11"/>
          </p:nvPr>
        </p:nvSpPr>
        <p:spPr/>
        <p:txBody>
          <a:bodyPr/>
          <a:lstStyle/>
          <a:p>
            <a:r>
              <a:rPr lang="zh-TW" altLang="en-US" smtClean="0"/>
              <a:t>教育部資訊人才培育計畫</a:t>
            </a:r>
            <a:endParaRPr lang="zh-TW" altLang="en-US" dirty="0"/>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15422337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標題與說明文字">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3401AD0C-4376-484A-82A7-B2B012DE65AD}" type="datetime1">
              <a:rPr lang="zh-TW" altLang="en-US" smtClean="0"/>
              <a:pPr/>
              <a:t>2020/7/28</a:t>
            </a:fld>
            <a:endParaRPr lang="zh-TW" altLang="en-US" dirty="0"/>
          </a:p>
        </p:txBody>
      </p:sp>
      <p:sp>
        <p:nvSpPr>
          <p:cNvPr id="6" name="Footer Placeholder 5"/>
          <p:cNvSpPr>
            <a:spLocks noGrp="1"/>
          </p:cNvSpPr>
          <p:nvPr>
            <p:ph type="ftr" sz="quarter" idx="11"/>
          </p:nvPr>
        </p:nvSpPr>
        <p:spPr>
          <a:xfrm>
            <a:off x="594360" y="381001"/>
            <a:ext cx="4830656" cy="365125"/>
          </a:xfrm>
        </p:spPr>
        <p:txBody>
          <a:bodyPr/>
          <a:lstStyle/>
          <a:p>
            <a:r>
              <a:rPr lang="zh-TW" altLang="en-US" smtClean="0"/>
              <a:t>教育部資訊人才培育計畫</a:t>
            </a:r>
            <a:endParaRPr lang="zh-TW" altLang="en-US" dirty="0"/>
          </a:p>
        </p:txBody>
      </p:sp>
      <p:sp>
        <p:nvSpPr>
          <p:cNvPr id="7" name="Slide Number Placeholder 6"/>
          <p:cNvSpPr>
            <a:spLocks noGrp="1"/>
          </p:cNvSpPr>
          <p:nvPr>
            <p:ph type="sldNum" sz="quarter" idx="12"/>
          </p:nvPr>
        </p:nvSpPr>
        <p:spPr>
          <a:xfrm>
            <a:off x="7882466" y="381001"/>
            <a:ext cx="667174" cy="365125"/>
          </a:xfrm>
        </p:spPr>
        <p:txBody>
          <a:body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266229580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引述 (含標題)">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zh-TW" altLang="en-US" smtClean="0"/>
              <a:t>按一下以編輯母片標題樣式</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3401AD0C-4376-484A-82A7-B2B012DE65AD}" type="datetime1">
              <a:rPr lang="zh-TW" altLang="en-US" smtClean="0"/>
              <a:pPr/>
              <a:t>2020/7/28</a:t>
            </a:fld>
            <a:endParaRPr lang="zh-TW" altLang="en-US" dirty="0"/>
          </a:p>
        </p:txBody>
      </p:sp>
      <p:sp>
        <p:nvSpPr>
          <p:cNvPr id="6" name="Footer Placeholder 5"/>
          <p:cNvSpPr>
            <a:spLocks noGrp="1"/>
          </p:cNvSpPr>
          <p:nvPr>
            <p:ph type="ftr" sz="quarter" idx="11"/>
          </p:nvPr>
        </p:nvSpPr>
        <p:spPr>
          <a:xfrm>
            <a:off x="594360" y="379438"/>
            <a:ext cx="4830656" cy="365125"/>
          </a:xfrm>
        </p:spPr>
        <p:txBody>
          <a:bodyPr/>
          <a:lstStyle/>
          <a:p>
            <a:r>
              <a:rPr lang="zh-TW" altLang="en-US" smtClean="0"/>
              <a:t>教育部資訊人才培育計畫</a:t>
            </a:r>
            <a:endParaRPr lang="zh-TW" altLang="en-US" dirty="0"/>
          </a:p>
        </p:txBody>
      </p:sp>
      <p:sp>
        <p:nvSpPr>
          <p:cNvPr id="7" name="Slide Number Placeholder 6"/>
          <p:cNvSpPr>
            <a:spLocks noGrp="1"/>
          </p:cNvSpPr>
          <p:nvPr>
            <p:ph type="sldNum" sz="quarter" idx="12"/>
          </p:nvPr>
        </p:nvSpPr>
        <p:spPr>
          <a:xfrm>
            <a:off x="7882466" y="381001"/>
            <a:ext cx="667174" cy="365125"/>
          </a:xfrm>
        </p:spPr>
        <p:txBody>
          <a:bodyPr/>
          <a:lstStyle/>
          <a:p>
            <a:fld id="{73DA0BB7-265A-403C-9275-D587AB510EDC}" type="slidenum">
              <a:rPr lang="zh-TW" altLang="en-US" smtClean="0"/>
              <a:pPr/>
              <a:t>‹#›</a:t>
            </a:fld>
            <a:endParaRPr lang="zh-TW" altLang="en-US" dirty="0"/>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8120739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3401AD0C-4376-484A-82A7-B2B012DE65AD}" type="datetime1">
              <a:rPr lang="zh-TW" altLang="en-US" smtClean="0"/>
              <a:pPr/>
              <a:t>2020/7/28</a:t>
            </a:fld>
            <a:endParaRPr lang="zh-TW" altLang="en-US" dirty="0"/>
          </a:p>
        </p:txBody>
      </p:sp>
      <p:sp>
        <p:nvSpPr>
          <p:cNvPr id="6" name="Footer Placeholder 5"/>
          <p:cNvSpPr>
            <a:spLocks noGrp="1"/>
          </p:cNvSpPr>
          <p:nvPr>
            <p:ph type="ftr" sz="quarter" idx="11"/>
          </p:nvPr>
        </p:nvSpPr>
        <p:spPr>
          <a:xfrm>
            <a:off x="594360" y="378884"/>
            <a:ext cx="4830656" cy="365125"/>
          </a:xfrm>
        </p:spPr>
        <p:txBody>
          <a:bodyPr/>
          <a:lstStyle/>
          <a:p>
            <a:r>
              <a:rPr lang="zh-TW" altLang="en-US" smtClean="0"/>
              <a:t>教育部資訊人才培育計畫</a:t>
            </a:r>
            <a:endParaRPr lang="zh-TW" altLang="en-US" dirty="0"/>
          </a:p>
        </p:txBody>
      </p:sp>
      <p:sp>
        <p:nvSpPr>
          <p:cNvPr id="7" name="Slide Number Placeholder 6"/>
          <p:cNvSpPr>
            <a:spLocks noGrp="1"/>
          </p:cNvSpPr>
          <p:nvPr>
            <p:ph type="sldNum" sz="quarter" idx="12"/>
          </p:nvPr>
        </p:nvSpPr>
        <p:spPr>
          <a:xfrm>
            <a:off x="7882466" y="381001"/>
            <a:ext cx="667174" cy="365125"/>
          </a:xfrm>
        </p:spPr>
        <p:txBody>
          <a:body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374460262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zh-TW" altLang="en-US" smtClean="0"/>
              <a:t>按一下以編輯母片標題樣式</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3" name="Date Placeholder 2"/>
          <p:cNvSpPr>
            <a:spLocks noGrp="1"/>
          </p:cNvSpPr>
          <p:nvPr>
            <p:ph type="dt" sz="half" idx="10"/>
          </p:nvPr>
        </p:nvSpPr>
        <p:spPr/>
        <p:txBody>
          <a:bodyPr/>
          <a:lstStyle/>
          <a:p>
            <a:fld id="{3401AD0C-4376-484A-82A7-B2B012DE65AD}" type="datetime1">
              <a:rPr lang="zh-TW" altLang="en-US" smtClean="0"/>
              <a:pPr/>
              <a:t>2020/7/28</a:t>
            </a:fld>
            <a:endParaRPr lang="zh-TW" altLang="en-US" dirty="0"/>
          </a:p>
        </p:txBody>
      </p:sp>
      <p:sp>
        <p:nvSpPr>
          <p:cNvPr id="4" name="Footer Placeholder 3"/>
          <p:cNvSpPr>
            <a:spLocks noGrp="1"/>
          </p:cNvSpPr>
          <p:nvPr>
            <p:ph type="ftr" sz="quarter" idx="11"/>
          </p:nvPr>
        </p:nvSpPr>
        <p:spPr/>
        <p:txBody>
          <a:bodyPr/>
          <a:lstStyle/>
          <a:p>
            <a:r>
              <a:rPr lang="zh-TW" altLang="en-US" smtClean="0"/>
              <a:t>教育部資訊人才培育計畫</a:t>
            </a:r>
            <a:endParaRPr lang="zh-TW" altLang="en-US" dirty="0"/>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383652045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zh-TW" altLang="en-US" smtClean="0"/>
              <a:t>按一下以編輯母片標題樣式</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3" name="Date Placeholder 2"/>
          <p:cNvSpPr>
            <a:spLocks noGrp="1"/>
          </p:cNvSpPr>
          <p:nvPr>
            <p:ph type="dt" sz="half" idx="10"/>
          </p:nvPr>
        </p:nvSpPr>
        <p:spPr/>
        <p:txBody>
          <a:bodyPr/>
          <a:lstStyle/>
          <a:p>
            <a:fld id="{3401AD0C-4376-484A-82A7-B2B012DE65AD}" type="datetime1">
              <a:rPr lang="zh-TW" altLang="en-US" smtClean="0"/>
              <a:pPr/>
              <a:t>2020/7/28</a:t>
            </a:fld>
            <a:endParaRPr lang="zh-TW" altLang="en-US" dirty="0"/>
          </a:p>
        </p:txBody>
      </p:sp>
      <p:sp>
        <p:nvSpPr>
          <p:cNvPr id="4" name="Footer Placeholder 3"/>
          <p:cNvSpPr>
            <a:spLocks noGrp="1"/>
          </p:cNvSpPr>
          <p:nvPr>
            <p:ph type="ftr" sz="quarter" idx="11"/>
          </p:nvPr>
        </p:nvSpPr>
        <p:spPr/>
        <p:txBody>
          <a:bodyPr/>
          <a:lstStyle/>
          <a:p>
            <a:r>
              <a:rPr lang="zh-TW" altLang="en-US" smtClean="0"/>
              <a:t>教育部資訊人才培育計畫</a:t>
            </a:r>
            <a:endParaRPr lang="zh-TW" altLang="en-US" dirty="0"/>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pPr/>
              <a:t>‹#›</a:t>
            </a:fld>
            <a:endParaRPr lang="zh-TW" altLang="en-US" dirty="0"/>
          </a:p>
        </p:txBody>
      </p:sp>
    </p:spTree>
    <p:extLst>
      <p:ext uri="{BB962C8B-B14F-4D97-AF65-F5344CB8AC3E}">
        <p14:creationId xmlns:p14="http://schemas.microsoft.com/office/powerpoint/2010/main" val="349479273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AF349A5-A7D8-4EBA-ABE6-F30F1848DA05}" type="datetime1">
              <a:rPr lang="zh-TW" altLang="en-US" smtClean="0"/>
              <a:pPr/>
              <a:t>2020/7/28</a:t>
            </a:fld>
            <a:endParaRPr lang="zh-TW" altLang="en-US"/>
          </a:p>
        </p:txBody>
      </p:sp>
      <p:sp>
        <p:nvSpPr>
          <p:cNvPr id="5" name="Footer Placeholder 4"/>
          <p:cNvSpPr>
            <a:spLocks noGrp="1"/>
          </p:cNvSpPr>
          <p:nvPr>
            <p:ph type="ftr" sz="quarter" idx="11"/>
          </p:nvPr>
        </p:nvSpPr>
        <p:spPr/>
        <p:txBody>
          <a:bodyPr/>
          <a:lstStyle/>
          <a:p>
            <a:r>
              <a:rPr lang="zh-TW" altLang="en-US" smtClean="0"/>
              <a:t>教育部資訊人才培育計畫</a:t>
            </a:r>
            <a:endParaRPr lang="zh-TW" altLang="en-US"/>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183097379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3705068A-FC18-42F5-8597-C47454430040}" type="datetime1">
              <a:rPr lang="zh-TW" altLang="en-US" smtClean="0"/>
              <a:pPr/>
              <a:t>2020/7/28</a:t>
            </a:fld>
            <a:endParaRPr lang="zh-TW" altLang="en-US"/>
          </a:p>
        </p:txBody>
      </p:sp>
      <p:sp>
        <p:nvSpPr>
          <p:cNvPr id="5" name="Footer Placeholder 4"/>
          <p:cNvSpPr>
            <a:spLocks noGrp="1"/>
          </p:cNvSpPr>
          <p:nvPr>
            <p:ph type="ftr" sz="quarter" idx="11"/>
          </p:nvPr>
        </p:nvSpPr>
        <p:spPr>
          <a:xfrm>
            <a:off x="594360" y="381001"/>
            <a:ext cx="4830656" cy="365125"/>
          </a:xfrm>
        </p:spPr>
        <p:txBody>
          <a:bodyPr/>
          <a:lstStyle/>
          <a:p>
            <a:r>
              <a:rPr lang="zh-TW" altLang="en-US" smtClean="0"/>
              <a:t>教育部資訊人才培育計畫</a:t>
            </a:r>
            <a:endParaRPr lang="zh-TW" altLang="en-US"/>
          </a:p>
        </p:txBody>
      </p:sp>
      <p:sp>
        <p:nvSpPr>
          <p:cNvPr id="6" name="Slide Number Placeholder 5"/>
          <p:cNvSpPr>
            <a:spLocks noGrp="1"/>
          </p:cNvSpPr>
          <p:nvPr>
            <p:ph type="sldNum" sz="quarter" idx="12"/>
          </p:nvPr>
        </p:nvSpPr>
        <p:spPr>
          <a:xfrm>
            <a:off x="7882466" y="381001"/>
            <a:ext cx="667174" cy="365125"/>
          </a:xfrm>
        </p:spPr>
        <p:txBody>
          <a:body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28358286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E81CF570-A0BC-4A35-9867-6F4BE36B1DD4}" type="datetime1">
              <a:rPr lang="zh-TW" altLang="en-US" smtClean="0"/>
              <a:pPr/>
              <a:t>2020/7/28</a:t>
            </a:fld>
            <a:endParaRPr lang="zh-TW" altLang="en-US"/>
          </a:p>
        </p:txBody>
      </p:sp>
      <p:sp>
        <p:nvSpPr>
          <p:cNvPr id="5" name="Footer Placeholder 4"/>
          <p:cNvSpPr>
            <a:spLocks noGrp="1"/>
          </p:cNvSpPr>
          <p:nvPr>
            <p:ph type="ftr" sz="quarter" idx="11"/>
          </p:nvPr>
        </p:nvSpPr>
        <p:spPr/>
        <p:txBody>
          <a:bodyPr/>
          <a:lstStyle/>
          <a:p>
            <a:r>
              <a:rPr lang="zh-TW" altLang="en-US" smtClean="0"/>
              <a:t>教育部資訊人才培育計畫</a:t>
            </a:r>
            <a:endParaRPr lang="zh-TW" altLang="en-US"/>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187346542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3401AD0C-4376-484A-82A7-B2B012DE65AD}" type="datetime1">
              <a:rPr lang="zh-TW" altLang="en-US" smtClean="0"/>
              <a:pPr/>
              <a:t>2020/7/28</a:t>
            </a:fld>
            <a:endParaRPr lang="zh-TW" altLang="en-US"/>
          </a:p>
        </p:txBody>
      </p:sp>
      <p:sp>
        <p:nvSpPr>
          <p:cNvPr id="5" name="Footer Placeholder 4"/>
          <p:cNvSpPr>
            <a:spLocks noGrp="1"/>
          </p:cNvSpPr>
          <p:nvPr>
            <p:ph type="ftr" sz="quarter" idx="11"/>
          </p:nvPr>
        </p:nvSpPr>
        <p:spPr>
          <a:xfrm>
            <a:off x="594360" y="381001"/>
            <a:ext cx="4830656" cy="365125"/>
          </a:xfrm>
        </p:spPr>
        <p:txBody>
          <a:bodyPr/>
          <a:lstStyle/>
          <a:p>
            <a:r>
              <a:rPr lang="zh-TW" altLang="en-US" smtClean="0"/>
              <a:t>教育部資訊人才培育計畫</a:t>
            </a:r>
            <a:endParaRPr lang="zh-TW" altLang="en-US"/>
          </a:p>
        </p:txBody>
      </p:sp>
      <p:sp>
        <p:nvSpPr>
          <p:cNvPr id="6" name="Slide Number Placeholder 5"/>
          <p:cNvSpPr>
            <a:spLocks noGrp="1"/>
          </p:cNvSpPr>
          <p:nvPr>
            <p:ph type="sldNum" sz="quarter" idx="12"/>
          </p:nvPr>
        </p:nvSpPr>
        <p:spPr>
          <a:xfrm>
            <a:off x="7882466" y="381001"/>
            <a:ext cx="667173" cy="365125"/>
          </a:xfrm>
        </p:spPr>
        <p:txBody>
          <a:body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162044505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7450AE09-0CBA-4D49-BABD-DD6840021E6B}" type="datetime1">
              <a:rPr lang="zh-TW" altLang="en-US" smtClean="0"/>
              <a:pPr/>
              <a:t>2020/7/28</a:t>
            </a:fld>
            <a:endParaRPr lang="zh-TW" altLang="en-US"/>
          </a:p>
        </p:txBody>
      </p:sp>
      <p:sp>
        <p:nvSpPr>
          <p:cNvPr id="6" name="Footer Placeholder 5"/>
          <p:cNvSpPr>
            <a:spLocks noGrp="1"/>
          </p:cNvSpPr>
          <p:nvPr>
            <p:ph type="ftr" sz="quarter" idx="11"/>
          </p:nvPr>
        </p:nvSpPr>
        <p:spPr/>
        <p:txBody>
          <a:bodyPr/>
          <a:lstStyle/>
          <a:p>
            <a:r>
              <a:rPr lang="zh-TW" altLang="en-US" smtClean="0"/>
              <a:t>教育部資訊人才培育計畫</a:t>
            </a:r>
            <a:endParaRPr lang="zh-TW" altLang="en-US"/>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66366318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594359" y="3132667"/>
            <a:ext cx="3910579" cy="313097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42098" y="3132667"/>
            <a:ext cx="3907541" cy="313097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B7F27042-EC4E-43A8-AD7F-2517E111E73C}" type="datetime1">
              <a:rPr lang="zh-TW" altLang="en-US" smtClean="0"/>
              <a:pPr/>
              <a:t>2020/7/28</a:t>
            </a:fld>
            <a:endParaRPr lang="zh-TW" altLang="en-US"/>
          </a:p>
        </p:txBody>
      </p:sp>
      <p:sp>
        <p:nvSpPr>
          <p:cNvPr id="8" name="Footer Placeholder 7"/>
          <p:cNvSpPr>
            <a:spLocks noGrp="1"/>
          </p:cNvSpPr>
          <p:nvPr>
            <p:ph type="ftr" sz="quarter" idx="11"/>
          </p:nvPr>
        </p:nvSpPr>
        <p:spPr/>
        <p:txBody>
          <a:bodyPr/>
          <a:lstStyle/>
          <a:p>
            <a:r>
              <a:rPr lang="zh-TW" altLang="en-US" smtClean="0"/>
              <a:t>教育部資訊人才培育計畫</a:t>
            </a:r>
            <a:endParaRPr lang="zh-TW" altLang="en-US"/>
          </a:p>
        </p:txBody>
      </p:sp>
      <p:sp>
        <p:nvSpPr>
          <p:cNvPr id="9" name="Slide Number Placeholder 8"/>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330119962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D87A801F-7CAD-4036-81DD-415DEA14281E}" type="datetime1">
              <a:rPr lang="zh-TW" altLang="en-US" smtClean="0"/>
              <a:pPr/>
              <a:t>2020/7/28</a:t>
            </a:fld>
            <a:endParaRPr lang="zh-TW" altLang="en-US"/>
          </a:p>
        </p:txBody>
      </p:sp>
      <p:sp>
        <p:nvSpPr>
          <p:cNvPr id="4" name="Footer Placeholder 3"/>
          <p:cNvSpPr>
            <a:spLocks noGrp="1"/>
          </p:cNvSpPr>
          <p:nvPr>
            <p:ph type="ftr" sz="quarter" idx="11"/>
          </p:nvPr>
        </p:nvSpPr>
        <p:spPr/>
        <p:txBody>
          <a:bodyPr/>
          <a:lstStyle/>
          <a:p>
            <a:r>
              <a:rPr lang="zh-TW" altLang="en-US" smtClean="0"/>
              <a:t>教育部資訊人才培育計畫</a:t>
            </a:r>
            <a:endParaRPr lang="zh-TW" altLang="en-US"/>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345443158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877E36-F7AA-43F6-9AF4-7908AB754051}" type="datetime1">
              <a:rPr lang="zh-TW" altLang="en-US" smtClean="0"/>
              <a:pPr/>
              <a:t>2020/7/28</a:t>
            </a:fld>
            <a:endParaRPr lang="zh-TW" altLang="en-US"/>
          </a:p>
        </p:txBody>
      </p:sp>
      <p:sp>
        <p:nvSpPr>
          <p:cNvPr id="3" name="Footer Placeholder 2"/>
          <p:cNvSpPr>
            <a:spLocks noGrp="1"/>
          </p:cNvSpPr>
          <p:nvPr>
            <p:ph type="ftr" sz="quarter" idx="11"/>
          </p:nvPr>
        </p:nvSpPr>
        <p:spPr/>
        <p:txBody>
          <a:bodyPr/>
          <a:lstStyle/>
          <a:p>
            <a:r>
              <a:rPr lang="zh-TW" altLang="en-US" smtClean="0"/>
              <a:t>教育部資訊人才培育計畫</a:t>
            </a:r>
            <a:endParaRPr lang="zh-TW" altLang="en-US"/>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228055525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B857F74F-9AE1-49D0-B99E-230B5D2275B3}" type="datetime1">
              <a:rPr lang="zh-TW" altLang="en-US" smtClean="0"/>
              <a:pPr/>
              <a:t>2020/7/28</a:t>
            </a:fld>
            <a:endParaRPr lang="zh-TW" altLang="en-US"/>
          </a:p>
        </p:txBody>
      </p:sp>
      <p:sp>
        <p:nvSpPr>
          <p:cNvPr id="6" name="Footer Placeholder 5"/>
          <p:cNvSpPr>
            <a:spLocks noGrp="1"/>
          </p:cNvSpPr>
          <p:nvPr>
            <p:ph type="ftr" sz="quarter" idx="11"/>
          </p:nvPr>
        </p:nvSpPr>
        <p:spPr/>
        <p:txBody>
          <a:bodyPr/>
          <a:lstStyle/>
          <a:p>
            <a:r>
              <a:rPr lang="zh-TW" altLang="en-US" smtClean="0"/>
              <a:t>教育部資訊人才培育計畫</a:t>
            </a:r>
            <a:endParaRPr lang="zh-TW" altLang="en-US"/>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197656891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3D5EE0B4-8034-4C54-B236-BD9F11D10131}" type="datetime1">
              <a:rPr lang="zh-TW" altLang="en-US" smtClean="0"/>
              <a:pPr/>
              <a:t>2020/7/28</a:t>
            </a:fld>
            <a:endParaRPr lang="zh-TW" altLang="en-US"/>
          </a:p>
        </p:txBody>
      </p:sp>
      <p:sp>
        <p:nvSpPr>
          <p:cNvPr id="6" name="Footer Placeholder 5"/>
          <p:cNvSpPr>
            <a:spLocks noGrp="1"/>
          </p:cNvSpPr>
          <p:nvPr>
            <p:ph type="ftr" sz="quarter" idx="11"/>
          </p:nvPr>
        </p:nvSpPr>
        <p:spPr/>
        <p:txBody>
          <a:bodyPr/>
          <a:lstStyle/>
          <a:p>
            <a:r>
              <a:rPr lang="zh-TW" altLang="en-US" smtClean="0"/>
              <a:t>教育部資訊人才培育計畫</a:t>
            </a:r>
            <a:endParaRPr lang="zh-TW" altLang="en-US"/>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extLst>
      <p:ext uri="{BB962C8B-B14F-4D97-AF65-F5344CB8AC3E}">
        <p14:creationId xmlns:p14="http://schemas.microsoft.com/office/powerpoint/2010/main" val="36806459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401AD0C-4376-484A-82A7-B2B012DE65AD}" type="datetime1">
              <a:rPr lang="zh-TW" altLang="en-US" smtClean="0"/>
              <a:pPr/>
              <a:t>2020/7/28</a:t>
            </a:fld>
            <a:endParaRPr lang="zh-TW" altLang="en-US" dirty="0"/>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zh-TW" altLang="en-US" smtClean="0"/>
              <a:t>教育部資訊人才培育計畫</a:t>
            </a:r>
            <a:endParaRPr lang="zh-TW" altLang="en-US" dirty="0"/>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3DA0BB7-265A-403C-9275-D587AB510EDC}" type="slidenum">
              <a:rPr lang="zh-TW" altLang="en-US" smtClean="0"/>
              <a:pPr/>
              <a:t>‹#›</a:t>
            </a:fld>
            <a:endParaRPr lang="zh-TW" altLang="en-US" dirty="0"/>
          </a:p>
        </p:txBody>
      </p:sp>
      <p:pic>
        <p:nvPicPr>
          <p:cNvPr id="8" name="Picture 2" descr="http://www.itsa.org.tw/file/edu.png"/>
          <p:cNvPicPr>
            <a:picLocks noChangeAspect="1" noChangeArrowheads="1"/>
          </p:cNvPicPr>
          <p:nvPr userDrawn="1"/>
        </p:nvPicPr>
        <p:blipFill>
          <a:blip r:embed="rId20" cstate="print"/>
          <a:srcRect/>
          <a:stretch>
            <a:fillRect/>
          </a:stretch>
        </p:blipFill>
        <p:spPr bwMode="auto">
          <a:xfrm>
            <a:off x="899592" y="6247950"/>
            <a:ext cx="1244352" cy="445422"/>
          </a:xfrm>
          <a:prstGeom prst="rect">
            <a:avLst/>
          </a:prstGeom>
          <a:noFill/>
        </p:spPr>
      </p:pic>
      <p:pic>
        <p:nvPicPr>
          <p:cNvPr id="9" name="Picture 2" descr="http://www.ncu.edu.tw/i/index/Images/NCU_logo.jpg"/>
          <p:cNvPicPr>
            <a:picLocks noChangeAspect="1" noChangeArrowheads="1"/>
          </p:cNvPicPr>
          <p:nvPr userDrawn="1"/>
        </p:nvPicPr>
        <p:blipFill>
          <a:blip r:embed="rId21" cstate="print"/>
          <a:srcRect/>
          <a:stretch>
            <a:fillRect/>
          </a:stretch>
        </p:blipFill>
        <p:spPr bwMode="auto">
          <a:xfrm>
            <a:off x="2339752" y="6237312"/>
            <a:ext cx="553618" cy="465039"/>
          </a:xfrm>
          <a:prstGeom prst="rect">
            <a:avLst/>
          </a:prstGeom>
          <a:noFill/>
        </p:spPr>
      </p:pic>
    </p:spTree>
    <p:extLst>
      <p:ext uri="{BB962C8B-B14F-4D97-AF65-F5344CB8AC3E}">
        <p14:creationId xmlns:p14="http://schemas.microsoft.com/office/powerpoint/2010/main" val="1196511025"/>
      </p:ext>
    </p:extLst>
  </p:cSld>
  <p:clrMap bg1="dk1" tx1="lt1" bg2="dk2" tx2="lt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hf hd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hyperlink" Target="http://www.wsd1.org/LTCActivities/Downloads%20Artful%20Prestidigitation/Symmetry/Faces%20Symmetry/monkey%20full%20face.JPG" TargetMode="External"/><Relationship Id="rId1" Type="http://schemas.openxmlformats.org/officeDocument/2006/relationships/slideLayout" Target="../slideLayouts/slideLayout7.xml"/><Relationship Id="rId4" Type="http://schemas.openxmlformats.org/officeDocument/2006/relationships/image" Target="../media/image97.jpe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4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20.tmp"/><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21.tmp"/><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22.tmp"/><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23.tmp"/><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24.tmp"/><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xml"/><Relationship Id="rId4" Type="http://schemas.openxmlformats.org/officeDocument/2006/relationships/image" Target="../media/image139.png"/></Relationships>
</file>

<file path=ppt/slides/_rels/slide19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customXml" Target="../ink/ink1.xml"/></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www.gnu.org/s/gdb/"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msdn.microsoft.com/zh-tw/library/windows/desktop/bb318664(v=vs.85).aspx" TargetMode="External"/><Relationship Id="rId2" Type="http://schemas.openxmlformats.org/officeDocument/2006/relationships/hyperlink" Target="https://msdn.microsoft.com/en-us/library/d5zhxt22.aspx#BKMK_Open_a_dump_file" TargetMode="External"/><Relationship Id="rId1" Type="http://schemas.openxmlformats.org/officeDocument/2006/relationships/slideLayout" Target="../slideLayouts/slideLayout2.xml"/><Relationship Id="rId5" Type="http://schemas.openxmlformats.org/officeDocument/2006/relationships/hyperlink" Target="http://stackoverflow.com/a/30226902" TargetMode="External"/><Relationship Id="rId4" Type="http://schemas.openxmlformats.org/officeDocument/2006/relationships/hyperlink" Target="http://stackoverflow.com/questions/855756/difference-between-native-and-managed-code"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en.wikipedia.org/wiki/Fault_(technology)" TargetMode="External"/><Relationship Id="rId2" Type="http://schemas.openxmlformats.org/officeDocument/2006/relationships/hyperlink" Target="http://en.wikipedia.org/wiki/Failure" TargetMode="External"/><Relationship Id="rId1" Type="http://schemas.openxmlformats.org/officeDocument/2006/relationships/slideLayout" Target="../slideLayouts/slideLayout2.xml"/><Relationship Id="rId4" Type="http://schemas.openxmlformats.org/officeDocument/2006/relationships/hyperlink" Target="http://en.wikipedia.org/wiki/Software_system"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customXml" Target="../ink/ink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5.emf"/></Relationships>
</file>

<file path=ppt/slides/_rels/slide9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304800"/>
            <a:ext cx="7772400" cy="1470025"/>
          </a:xfrm>
        </p:spPr>
        <p:txBody>
          <a:bodyPr>
            <a:noAutofit/>
          </a:bodyPr>
          <a:lstStyle/>
          <a:p>
            <a:r>
              <a:rPr lang="en-US" sz="4000" dirty="0" smtClean="0"/>
              <a:t>Practical Software debugging and testing</a:t>
            </a:r>
            <a:endParaRPr lang="en-US" sz="4000" dirty="0"/>
          </a:p>
        </p:txBody>
      </p:sp>
      <p:sp>
        <p:nvSpPr>
          <p:cNvPr id="3" name="副標題 2"/>
          <p:cNvSpPr>
            <a:spLocks noGrp="1"/>
          </p:cNvSpPr>
          <p:nvPr>
            <p:ph type="subTitle" idx="1"/>
          </p:nvPr>
        </p:nvSpPr>
        <p:spPr>
          <a:xfrm>
            <a:off x="1371600" y="2057400"/>
            <a:ext cx="6400800" cy="1752600"/>
          </a:xfrm>
        </p:spPr>
        <p:txBody>
          <a:bodyPr>
            <a:normAutofit fontScale="92500" lnSpcReduction="10000"/>
          </a:bodyPr>
          <a:lstStyle/>
          <a:p>
            <a:r>
              <a:rPr lang="en-US" altLang="zh-TW" dirty="0" smtClean="0"/>
              <a:t>Yung-Pin Cheng (</a:t>
            </a:r>
            <a:r>
              <a:rPr lang="zh-TW" altLang="en-US" dirty="0" smtClean="0"/>
              <a:t>鄭永斌</a:t>
            </a:r>
            <a:r>
              <a:rPr lang="en-US" altLang="zh-TW" dirty="0" smtClean="0"/>
              <a:t>)</a:t>
            </a:r>
          </a:p>
          <a:p>
            <a:r>
              <a:rPr lang="en-US" altLang="zh-TW" dirty="0" smtClean="0"/>
              <a:t>Associate Professor</a:t>
            </a:r>
          </a:p>
          <a:p>
            <a:r>
              <a:rPr lang="en-US" altLang="zh-TW" dirty="0" smtClean="0"/>
              <a:t>Department of Computer Science and Information Engineering</a:t>
            </a:r>
            <a:endParaRPr lang="en-US" dirty="0" smtClean="0"/>
          </a:p>
          <a:p>
            <a:r>
              <a:rPr lang="en-US" dirty="0" smtClean="0"/>
              <a:t>National Central University</a:t>
            </a:r>
            <a:endParaRPr lang="en-US" dirty="0"/>
          </a:p>
        </p:txBody>
      </p:sp>
      <p:pic>
        <p:nvPicPr>
          <p:cNvPr id="1026" name="Picture 2" descr="http://chronicle.com/img/photos/biz/photo_15262_wide_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33800"/>
            <a:ext cx="914400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65832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How Bugs are produced?</a:t>
            </a:r>
            <a:endParaRPr lang="zh-TW" altLang="en-US" dirty="0"/>
          </a:p>
        </p:txBody>
      </p:sp>
      <p:sp>
        <p:nvSpPr>
          <p:cNvPr id="3" name="內容版面配置區 2"/>
          <p:cNvSpPr>
            <a:spLocks noGrp="1"/>
          </p:cNvSpPr>
          <p:nvPr>
            <p:ph idx="1"/>
          </p:nvPr>
        </p:nvSpPr>
        <p:spPr/>
        <p:txBody>
          <a:bodyPr/>
          <a:lstStyle/>
          <a:p>
            <a:r>
              <a:rPr lang="en-US" altLang="zh-TW" dirty="0" smtClean="0"/>
              <a:t>programming errors</a:t>
            </a:r>
            <a:r>
              <a:rPr lang="zh-TW" altLang="en-US" dirty="0" smtClean="0"/>
              <a:t> </a:t>
            </a:r>
            <a:r>
              <a:rPr lang="en-US" altLang="zh-TW" dirty="0" smtClean="0"/>
              <a:t>(e.g.:</a:t>
            </a:r>
            <a:r>
              <a:rPr lang="zh-TW" altLang="en-US" dirty="0" smtClean="0"/>
              <a:t> </a:t>
            </a:r>
            <a:r>
              <a:rPr lang="en-US" altLang="zh-TW" dirty="0" smtClean="0"/>
              <a:t>typos)</a:t>
            </a:r>
          </a:p>
          <a:p>
            <a:r>
              <a:rPr lang="en-US" altLang="zh-TW" dirty="0" smtClean="0"/>
              <a:t>Design and logic errors</a:t>
            </a:r>
          </a:p>
          <a:p>
            <a:r>
              <a:rPr lang="en-US" altLang="zh-TW" dirty="0" smtClean="0"/>
              <a:t>Compiler errors (rarely )</a:t>
            </a:r>
          </a:p>
          <a:p>
            <a:r>
              <a:rPr lang="en-US" altLang="zh-TW" dirty="0" smtClean="0"/>
              <a:t>Memory management faults</a:t>
            </a:r>
          </a:p>
          <a:p>
            <a:r>
              <a:rPr lang="en-US" altLang="zh-TW" dirty="0" smtClean="0"/>
              <a:t>Specs errors</a:t>
            </a:r>
          </a:p>
          <a:p>
            <a:r>
              <a:rPr lang="en-US" altLang="zh-TW" dirty="0" smtClean="0"/>
              <a:t>Third party component (library)errors</a:t>
            </a:r>
          </a:p>
          <a:p>
            <a:pPr>
              <a:buNone/>
            </a:pPr>
            <a:endParaRPr lang="en-US" altLang="zh-TW" dirty="0" smtClean="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100</a:t>
            </a:fld>
            <a:endParaRPr lang="zh-TW" altLang="en-US"/>
          </a:p>
        </p:txBody>
      </p:sp>
      <p:pic>
        <p:nvPicPr>
          <p:cNvPr id="6" name="Picture 2" descr="http://4.bp.blogspot.com/_JD7pHOAgHko/St-yH-JvybI/AAAAAAAACAs/wbtkjDk5SK4/s400/stupid_cat.jpg"/>
          <p:cNvPicPr>
            <a:picLocks noChangeAspect="1" noChangeArrowheads="1"/>
          </p:cNvPicPr>
          <p:nvPr/>
        </p:nvPicPr>
        <p:blipFill>
          <a:blip r:embed="rId2" cstate="print"/>
          <a:srcRect/>
          <a:stretch>
            <a:fillRect/>
          </a:stretch>
        </p:blipFill>
        <p:spPr bwMode="auto">
          <a:xfrm>
            <a:off x="323528" y="260648"/>
            <a:ext cx="8496944" cy="6372708"/>
          </a:xfrm>
          <a:prstGeom prst="rect">
            <a:avLst/>
          </a:prstGeom>
          <a:noFill/>
        </p:spPr>
      </p:pic>
      <p:pic>
        <p:nvPicPr>
          <p:cNvPr id="7" name="Picture 2" descr="http://t1.gstatic.com/images?q=tbn:ANd9GcSXwh1-XkETnpvtwV-z26aF8RS28cAbbLBmrUBtrUmBVoHsIut3GA"/>
          <p:cNvPicPr>
            <a:picLocks noChangeAspect="1" noChangeArrowheads="1"/>
          </p:cNvPicPr>
          <p:nvPr/>
        </p:nvPicPr>
        <p:blipFill>
          <a:blip r:embed="rId3" cstate="print"/>
          <a:srcRect/>
          <a:stretch>
            <a:fillRect/>
          </a:stretch>
        </p:blipFill>
        <p:spPr bwMode="auto">
          <a:xfrm>
            <a:off x="467544" y="3861048"/>
            <a:ext cx="2133600" cy="214312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desktopro.com/albums/Galleries-Single-Monitors/Science-Fiction/Spaceships/normal_13-Spaceships-1920x1080p.jpg"/>
          <p:cNvPicPr>
            <a:picLocks noChangeAspect="1" noChangeArrowheads="1"/>
          </p:cNvPicPr>
          <p:nvPr/>
        </p:nvPicPr>
        <p:blipFill>
          <a:blip r:embed="rId2" cstate="print"/>
          <a:srcRect/>
          <a:stretch>
            <a:fillRect/>
          </a:stretch>
        </p:blipFill>
        <p:spPr bwMode="auto">
          <a:xfrm>
            <a:off x="251520" y="1484784"/>
            <a:ext cx="8892480" cy="5373216"/>
          </a:xfrm>
          <a:prstGeom prst="rect">
            <a:avLst/>
          </a:prstGeom>
          <a:noFill/>
        </p:spPr>
      </p:pic>
      <p:sp>
        <p:nvSpPr>
          <p:cNvPr id="4" name="標題 3"/>
          <p:cNvSpPr>
            <a:spLocks noGrp="1"/>
          </p:cNvSpPr>
          <p:nvPr>
            <p:ph type="title"/>
          </p:nvPr>
        </p:nvSpPr>
        <p:spPr/>
        <p:txBody>
          <a:bodyPr/>
          <a:lstStyle/>
          <a:p>
            <a:r>
              <a:rPr lang="en-US" altLang="zh-TW" dirty="0" smtClean="0"/>
              <a:t>AS</a:t>
            </a:r>
            <a:endParaRPr lang="zh-TW" altLang="en-US" dirty="0"/>
          </a:p>
        </p:txBody>
      </p:sp>
      <p:sp>
        <p:nvSpPr>
          <p:cNvPr id="5" name="內容版面配置區 4"/>
          <p:cNvSpPr>
            <a:spLocks noGrp="1"/>
          </p:cNvSpPr>
          <p:nvPr>
            <p:ph idx="1"/>
          </p:nvPr>
        </p:nvSpPr>
        <p:spPr/>
        <p:txBody>
          <a:bodyPr/>
          <a:lstStyle/>
          <a:p>
            <a:endParaRPr lang="zh-TW" altLang="en-US" dirty="0"/>
          </a:p>
        </p:txBody>
      </p:sp>
      <p:sp>
        <p:nvSpPr>
          <p:cNvPr id="2" name="頁尾版面配置區 1"/>
          <p:cNvSpPr>
            <a:spLocks noGrp="1"/>
          </p:cNvSpPr>
          <p:nvPr>
            <p:ph type="ftr" sz="quarter" idx="11"/>
          </p:nvPr>
        </p:nvSpPr>
        <p:spPr/>
        <p:txBody>
          <a:bodyPr/>
          <a:lstStyle/>
          <a:p>
            <a:r>
              <a:rPr lang="zh-TW" altLang="en-US" smtClean="0"/>
              <a:t>教育部資訊人才培育計畫</a:t>
            </a:r>
            <a:endParaRPr lang="zh-TW" altLang="en-US"/>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101</a:t>
            </a:fld>
            <a:endParaRPr lang="zh-TW" altLang="en-US"/>
          </a:p>
        </p:txBody>
      </p:sp>
      <p:sp>
        <p:nvSpPr>
          <p:cNvPr id="8" name="圓角矩形 7"/>
          <p:cNvSpPr/>
          <p:nvPr/>
        </p:nvSpPr>
        <p:spPr>
          <a:xfrm>
            <a:off x="971600" y="699348"/>
            <a:ext cx="7704856" cy="93610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dirty="0" smtClean="0"/>
              <a:t>When a ship encounters disaster, how their ship body design prepare to deal with it?</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rrowheads="1"/>
          </p:cNvSpPr>
          <p:nvPr>
            <p:ph type="title"/>
          </p:nvPr>
        </p:nvSpPr>
        <p:spPr/>
        <p:txBody>
          <a:bodyPr/>
          <a:lstStyle/>
          <a:p>
            <a:r>
              <a:rPr lang="en-US" altLang="zh-TW" dirty="0"/>
              <a:t>Tactic No. 1 - Assertion</a:t>
            </a:r>
          </a:p>
        </p:txBody>
      </p:sp>
      <p:sp>
        <p:nvSpPr>
          <p:cNvPr id="13315" name="Rectangle 3"/>
          <p:cNvSpPr>
            <a:spLocks noGrp="1" noChangeArrowheads="1"/>
          </p:cNvSpPr>
          <p:nvPr>
            <p:ph idx="1"/>
          </p:nvPr>
        </p:nvSpPr>
        <p:spPr/>
        <p:txBody>
          <a:bodyPr/>
          <a:lstStyle/>
          <a:p>
            <a:r>
              <a:rPr lang="en-US" altLang="zh-TW" dirty="0">
                <a:latin typeface="Calibri" pitchFamily="34" charset="0"/>
                <a:cs typeface="Calibri" pitchFamily="34" charset="0"/>
              </a:rPr>
              <a:t>An assertion is code that’s used during development – typically exists through </a:t>
            </a:r>
            <a:r>
              <a:rPr lang="en-US" altLang="zh-TW" dirty="0">
                <a:solidFill>
                  <a:srgbClr val="FFC000"/>
                </a:solidFill>
                <a:latin typeface="Calibri" pitchFamily="34" charset="0"/>
                <a:cs typeface="Calibri" pitchFamily="34" charset="0"/>
              </a:rPr>
              <a:t>alpha testing </a:t>
            </a:r>
            <a:r>
              <a:rPr lang="en-US" altLang="zh-TW" dirty="0">
                <a:latin typeface="Calibri" pitchFamily="34" charset="0"/>
                <a:cs typeface="Calibri" pitchFamily="34" charset="0"/>
              </a:rPr>
              <a:t>and </a:t>
            </a:r>
            <a:r>
              <a:rPr lang="en-US" altLang="zh-TW" dirty="0" smtClean="0">
                <a:solidFill>
                  <a:srgbClr val="FFC000"/>
                </a:solidFill>
                <a:latin typeface="Calibri" pitchFamily="34" charset="0"/>
                <a:cs typeface="Calibri" pitchFamily="34" charset="0"/>
              </a:rPr>
              <a:t>beta testing </a:t>
            </a:r>
            <a:r>
              <a:rPr lang="en-US" altLang="zh-TW" dirty="0" smtClean="0">
                <a:latin typeface="Calibri" pitchFamily="34" charset="0"/>
                <a:cs typeface="Calibri" pitchFamily="34" charset="0"/>
              </a:rPr>
              <a:t>and removed in release</a:t>
            </a:r>
            <a:endParaRPr lang="en-US" altLang="zh-TW" dirty="0">
              <a:solidFill>
                <a:srgbClr val="FFC000"/>
              </a:solidFill>
              <a:latin typeface="Calibri" pitchFamily="34" charset="0"/>
              <a:cs typeface="Calibri" pitchFamily="34" charset="0"/>
            </a:endParaRPr>
          </a:p>
          <a:p>
            <a:r>
              <a:rPr lang="en-US" altLang="zh-TW" dirty="0">
                <a:latin typeface="Calibri" pitchFamily="34" charset="0"/>
                <a:cs typeface="Calibri" pitchFamily="34" charset="0"/>
              </a:rPr>
              <a:t>It is </a:t>
            </a:r>
            <a:r>
              <a:rPr lang="en-US" altLang="zh-TW" dirty="0" smtClean="0">
                <a:solidFill>
                  <a:srgbClr val="FFC000"/>
                </a:solidFill>
                <a:latin typeface="Calibri" pitchFamily="34" charset="0"/>
                <a:cs typeface="Calibri" pitchFamily="34" charset="0"/>
              </a:rPr>
              <a:t>instrumented</a:t>
            </a:r>
            <a:r>
              <a:rPr lang="en-US" altLang="zh-TW" dirty="0">
                <a:latin typeface="Calibri" pitchFamily="34" charset="0"/>
                <a:cs typeface="Calibri" pitchFamily="34" charset="0"/>
              </a:rPr>
              <a:t> into your code, which is called instrumentation </a:t>
            </a:r>
          </a:p>
          <a:p>
            <a:r>
              <a:rPr lang="en-US" altLang="zh-TW" dirty="0" smtClean="0">
                <a:solidFill>
                  <a:srgbClr val="FFC000"/>
                </a:solidFill>
                <a:latin typeface="Calibri" pitchFamily="34" charset="0"/>
                <a:cs typeface="Calibri" pitchFamily="34" charset="0"/>
              </a:rPr>
              <a:t>Assertions</a:t>
            </a:r>
            <a:r>
              <a:rPr lang="en-US" altLang="zh-TW" dirty="0">
                <a:latin typeface="Calibri" pitchFamily="34" charset="0"/>
                <a:cs typeface="Calibri" pitchFamily="34" charset="0"/>
              </a:rPr>
              <a:t> are especially useful in large, complicated programs and in high reliability programs</a:t>
            </a:r>
          </a:p>
        </p:txBody>
      </p:sp>
      <p:sp>
        <p:nvSpPr>
          <p:cNvPr id="5" name="投影片編號版面配置區 4"/>
          <p:cNvSpPr>
            <a:spLocks noGrp="1"/>
          </p:cNvSpPr>
          <p:nvPr>
            <p:ph type="sldNum" sz="quarter" idx="12"/>
          </p:nvPr>
        </p:nvSpPr>
        <p:spPr/>
        <p:txBody>
          <a:bodyPr/>
          <a:lstStyle/>
          <a:p>
            <a:fld id="{B842564A-33C4-4F43-9007-7943C6EFF679}" type="slidenum">
              <a:rPr lang="en-US" altLang="zh-TW"/>
              <a:pPr/>
              <a:t>102</a:t>
            </a:fld>
            <a:endParaRPr lang="en-US" altLang="zh-TW"/>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nvPr>
        </p:nvSpPr>
        <p:spPr/>
        <p:txBody>
          <a:bodyPr/>
          <a:lstStyle/>
          <a:p>
            <a:r>
              <a:rPr lang="en-US" altLang="zh-TW" dirty="0"/>
              <a:t>Assertion in </a:t>
            </a:r>
            <a:r>
              <a:rPr lang="en-US" altLang="zh-TW" dirty="0" smtClean="0"/>
              <a:t>C</a:t>
            </a:r>
            <a:endParaRPr lang="en-US" altLang="zh-TW" dirty="0"/>
          </a:p>
        </p:txBody>
      </p:sp>
      <p:sp>
        <p:nvSpPr>
          <p:cNvPr id="16387" name="Rectangle 3"/>
          <p:cNvSpPr>
            <a:spLocks noGrp="1" noChangeArrowheads="1"/>
          </p:cNvSpPr>
          <p:nvPr>
            <p:ph idx="1"/>
          </p:nvPr>
        </p:nvSpPr>
        <p:spPr>
          <a:xfrm>
            <a:off x="971600" y="1412776"/>
            <a:ext cx="7772400" cy="4783948"/>
          </a:xfrm>
        </p:spPr>
        <p:txBody>
          <a:bodyPr>
            <a:normAutofit lnSpcReduction="10000"/>
          </a:bodyPr>
          <a:lstStyle/>
          <a:p>
            <a:pPr>
              <a:lnSpc>
                <a:spcPct val="90000"/>
              </a:lnSpc>
            </a:pPr>
            <a:r>
              <a:rPr lang="en-US" altLang="zh-TW" sz="2000" dirty="0" smtClean="0">
                <a:latin typeface="Calibri" pitchFamily="34" charset="0"/>
                <a:cs typeface="Calibri" pitchFamily="34" charset="0"/>
              </a:rPr>
              <a:t>In standard C, you can use </a:t>
            </a:r>
            <a:br>
              <a:rPr lang="en-US" altLang="zh-TW" sz="2000" dirty="0" smtClean="0">
                <a:latin typeface="Calibri" pitchFamily="34" charset="0"/>
                <a:cs typeface="Calibri" pitchFamily="34" charset="0"/>
              </a:rPr>
            </a:br>
            <a:r>
              <a:rPr lang="en-US" altLang="zh-TW" sz="2000" dirty="0" smtClean="0">
                <a:latin typeface="Calibri" pitchFamily="34" charset="0"/>
                <a:cs typeface="Calibri" pitchFamily="34" charset="0"/>
              </a:rPr>
              <a:t>#include &lt;</a:t>
            </a:r>
            <a:r>
              <a:rPr lang="en-US" altLang="zh-TW" sz="2000" dirty="0" err="1" smtClean="0">
                <a:latin typeface="Calibri" pitchFamily="34" charset="0"/>
                <a:cs typeface="Calibri" pitchFamily="34" charset="0"/>
              </a:rPr>
              <a:t>assert.h</a:t>
            </a:r>
            <a:r>
              <a:rPr lang="en-US" altLang="zh-TW" sz="2000" dirty="0" smtClean="0">
                <a:latin typeface="Calibri" pitchFamily="34" charset="0"/>
                <a:cs typeface="Calibri" pitchFamily="34" charset="0"/>
              </a:rPr>
              <a:t>&gt;</a:t>
            </a:r>
          </a:p>
          <a:p>
            <a:pPr>
              <a:lnSpc>
                <a:spcPct val="90000"/>
              </a:lnSpc>
              <a:buNone/>
            </a:pPr>
            <a:r>
              <a:rPr lang="en-US" altLang="zh-TW" sz="2000" dirty="0" smtClean="0">
                <a:latin typeface="Calibri" pitchFamily="34" charset="0"/>
                <a:cs typeface="Calibri" pitchFamily="34" charset="0"/>
              </a:rPr>
              <a:t>     void </a:t>
            </a:r>
            <a:r>
              <a:rPr lang="en-US" altLang="zh-TW" sz="2000" dirty="0" err="1" smtClean="0">
                <a:latin typeface="Calibri" pitchFamily="34" charset="0"/>
                <a:cs typeface="Calibri" pitchFamily="34" charset="0"/>
              </a:rPr>
              <a:t>foo</a:t>
            </a:r>
            <a:r>
              <a:rPr lang="en-US" altLang="zh-TW" sz="2000" dirty="0" smtClean="0">
                <a:latin typeface="Calibri" pitchFamily="34" charset="0"/>
                <a:cs typeface="Calibri" pitchFamily="34" charset="0"/>
              </a:rPr>
              <a:t>(</a:t>
            </a:r>
            <a:r>
              <a:rPr lang="en-US" altLang="zh-TW" sz="2000" dirty="0" err="1" smtClean="0">
                <a:latin typeface="Calibri" pitchFamily="34" charset="0"/>
                <a:cs typeface="Calibri" pitchFamily="34" charset="0"/>
              </a:rPr>
              <a:t>int</a:t>
            </a:r>
            <a:r>
              <a:rPr lang="en-US" altLang="zh-TW" sz="2000" dirty="0" smtClean="0">
                <a:latin typeface="Calibri" pitchFamily="34" charset="0"/>
                <a:cs typeface="Calibri" pitchFamily="34" charset="0"/>
              </a:rPr>
              <a:t> x) {</a:t>
            </a:r>
          </a:p>
          <a:p>
            <a:pPr>
              <a:lnSpc>
                <a:spcPct val="90000"/>
              </a:lnSpc>
              <a:buNone/>
            </a:pPr>
            <a:r>
              <a:rPr lang="en-US" altLang="zh-TW" sz="2000" dirty="0" smtClean="0">
                <a:latin typeface="Calibri" pitchFamily="34" charset="0"/>
                <a:cs typeface="Calibri" pitchFamily="34" charset="0"/>
              </a:rPr>
              <a:t>         assert(x &gt; 10) ;</a:t>
            </a:r>
          </a:p>
          <a:p>
            <a:pPr>
              <a:lnSpc>
                <a:spcPct val="90000"/>
              </a:lnSpc>
              <a:buNone/>
            </a:pPr>
            <a:r>
              <a:rPr lang="en-US" altLang="zh-TW" sz="2000" dirty="0" smtClean="0">
                <a:latin typeface="Calibri" pitchFamily="34" charset="0"/>
                <a:cs typeface="Calibri" pitchFamily="34" charset="0"/>
              </a:rPr>
              <a:t>      }</a:t>
            </a:r>
          </a:p>
          <a:p>
            <a:pPr>
              <a:lnSpc>
                <a:spcPct val="80000"/>
              </a:lnSpc>
            </a:pPr>
            <a:endParaRPr lang="en-US" altLang="zh-TW" sz="2000" dirty="0" smtClean="0">
              <a:latin typeface="Calibri" pitchFamily="34" charset="0"/>
              <a:cs typeface="Calibri" pitchFamily="34" charset="0"/>
            </a:endParaRPr>
          </a:p>
          <a:p>
            <a:pPr>
              <a:lnSpc>
                <a:spcPct val="80000"/>
              </a:lnSpc>
            </a:pPr>
            <a:r>
              <a:rPr lang="en-US" altLang="zh-TW" sz="2000" dirty="0" smtClean="0">
                <a:latin typeface="Calibri" pitchFamily="34" charset="0"/>
                <a:cs typeface="Calibri" pitchFamily="34" charset="0"/>
              </a:rPr>
              <a:t> You </a:t>
            </a:r>
            <a:r>
              <a:rPr lang="en-US" altLang="zh-TW" sz="2000" dirty="0">
                <a:latin typeface="Calibri" pitchFamily="34" charset="0"/>
                <a:cs typeface="Calibri" pitchFamily="34" charset="0"/>
              </a:rPr>
              <a:t>can </a:t>
            </a:r>
            <a:r>
              <a:rPr lang="en-US" altLang="zh-TW" sz="2000" dirty="0" smtClean="0">
                <a:latin typeface="Calibri" pitchFamily="34" charset="0"/>
                <a:cs typeface="Calibri" pitchFamily="34" charset="0"/>
              </a:rPr>
              <a:t>also define your own ASSERT</a:t>
            </a:r>
            <a:endParaRPr lang="en-US" altLang="zh-TW" sz="2000" dirty="0">
              <a:latin typeface="Calibri" pitchFamily="34" charset="0"/>
              <a:cs typeface="Calibri" pitchFamily="34" charset="0"/>
            </a:endParaRPr>
          </a:p>
          <a:p>
            <a:pPr>
              <a:lnSpc>
                <a:spcPct val="80000"/>
              </a:lnSpc>
              <a:buFont typeface="Wingdings" pitchFamily="2" charset="2"/>
              <a:buNone/>
            </a:pPr>
            <a:r>
              <a:rPr lang="en-US" altLang="zh-TW" sz="2000" b="1" dirty="0">
                <a:solidFill>
                  <a:srgbClr val="FFC000"/>
                </a:solidFill>
                <a:latin typeface="Calibri" pitchFamily="34" charset="0"/>
                <a:ea typeface="SimSun" pitchFamily="2" charset="-122"/>
                <a:cs typeface="Calibri" pitchFamily="34" charset="0"/>
              </a:rPr>
              <a:t>#define ASSERT(condition, message) { \</a:t>
            </a:r>
          </a:p>
          <a:p>
            <a:pPr>
              <a:lnSpc>
                <a:spcPct val="80000"/>
              </a:lnSpc>
              <a:buFont typeface="Wingdings" pitchFamily="2" charset="2"/>
              <a:buNone/>
            </a:pPr>
            <a:r>
              <a:rPr lang="en-US" altLang="zh-TW" sz="2000" b="1" dirty="0">
                <a:solidFill>
                  <a:srgbClr val="FFC000"/>
                </a:solidFill>
                <a:latin typeface="Calibri" pitchFamily="34" charset="0"/>
                <a:ea typeface="SimSun" pitchFamily="2" charset="-122"/>
                <a:cs typeface="Calibri" pitchFamily="34" charset="0"/>
              </a:rPr>
              <a:t>  if (!(condition)) {   \</a:t>
            </a:r>
          </a:p>
          <a:p>
            <a:pPr>
              <a:lnSpc>
                <a:spcPct val="80000"/>
              </a:lnSpc>
              <a:buFont typeface="Wingdings" pitchFamily="2" charset="2"/>
              <a:buNone/>
            </a:pPr>
            <a:r>
              <a:rPr lang="en-US" altLang="zh-TW" sz="2000" b="1" dirty="0">
                <a:solidFill>
                  <a:srgbClr val="FFC000"/>
                </a:solidFill>
                <a:latin typeface="Calibri" pitchFamily="34" charset="0"/>
                <a:ea typeface="SimSun" pitchFamily="2" charset="-122"/>
                <a:cs typeface="Calibri" pitchFamily="34" charset="0"/>
              </a:rPr>
              <a:t>       </a:t>
            </a:r>
            <a:r>
              <a:rPr lang="en-US" altLang="zh-TW" sz="2000" b="1" dirty="0" err="1">
                <a:solidFill>
                  <a:srgbClr val="FFC000"/>
                </a:solidFill>
                <a:latin typeface="Calibri" pitchFamily="34" charset="0"/>
                <a:ea typeface="SimSun" pitchFamily="2" charset="-122"/>
                <a:cs typeface="Calibri" pitchFamily="34" charset="0"/>
              </a:rPr>
              <a:t>LogError</a:t>
            </a:r>
            <a:r>
              <a:rPr lang="en-US" altLang="zh-TW" sz="2000" b="1" dirty="0">
                <a:solidFill>
                  <a:srgbClr val="FFC000"/>
                </a:solidFill>
                <a:latin typeface="Calibri" pitchFamily="34" charset="0"/>
                <a:ea typeface="SimSun" pitchFamily="2" charset="-122"/>
                <a:cs typeface="Calibri" pitchFamily="34" charset="0"/>
              </a:rPr>
              <a:t>(“Assertion Failed:”, \</a:t>
            </a:r>
          </a:p>
          <a:p>
            <a:pPr>
              <a:lnSpc>
                <a:spcPct val="80000"/>
              </a:lnSpc>
              <a:buFont typeface="Wingdings" pitchFamily="2" charset="2"/>
              <a:buNone/>
            </a:pPr>
            <a:r>
              <a:rPr lang="en-US" altLang="zh-TW" sz="2000" b="1" dirty="0">
                <a:solidFill>
                  <a:srgbClr val="FFC000"/>
                </a:solidFill>
                <a:latin typeface="Calibri" pitchFamily="34" charset="0"/>
                <a:ea typeface="SimSun" pitchFamily="2" charset="-122"/>
                <a:cs typeface="Calibri" pitchFamily="34" charset="0"/>
              </a:rPr>
              <a:t>                       #condition, message) ; \</a:t>
            </a:r>
          </a:p>
          <a:p>
            <a:pPr>
              <a:lnSpc>
                <a:spcPct val="80000"/>
              </a:lnSpc>
              <a:buFont typeface="Wingdings" pitchFamily="2" charset="2"/>
              <a:buNone/>
            </a:pPr>
            <a:r>
              <a:rPr lang="en-US" altLang="zh-TW" sz="2000" b="1" dirty="0">
                <a:solidFill>
                  <a:srgbClr val="FFC000"/>
                </a:solidFill>
                <a:latin typeface="Calibri" pitchFamily="34" charset="0"/>
                <a:ea typeface="SimSun" pitchFamily="2" charset="-122"/>
                <a:cs typeface="Calibri" pitchFamily="34" charset="0"/>
              </a:rPr>
              <a:t>       exit(EXIT_FAILURE);\</a:t>
            </a:r>
          </a:p>
          <a:p>
            <a:pPr>
              <a:lnSpc>
                <a:spcPct val="80000"/>
              </a:lnSpc>
              <a:buFont typeface="Wingdings" pitchFamily="2" charset="2"/>
              <a:buNone/>
            </a:pPr>
            <a:r>
              <a:rPr lang="en-US" altLang="zh-TW" sz="2000" b="1" dirty="0">
                <a:solidFill>
                  <a:srgbClr val="FFC000"/>
                </a:solidFill>
                <a:latin typeface="Calibri" pitchFamily="34" charset="0"/>
                <a:ea typeface="SimSun" pitchFamily="2" charset="-122"/>
                <a:cs typeface="Calibri" pitchFamily="34" charset="0"/>
              </a:rPr>
              <a:t>   } \</a:t>
            </a:r>
          </a:p>
          <a:p>
            <a:pPr>
              <a:lnSpc>
                <a:spcPct val="80000"/>
              </a:lnSpc>
              <a:buFont typeface="Wingdings" pitchFamily="2" charset="2"/>
              <a:buNone/>
            </a:pPr>
            <a:r>
              <a:rPr lang="en-US" altLang="zh-TW" sz="2000" b="1" dirty="0">
                <a:solidFill>
                  <a:srgbClr val="FFC000"/>
                </a:solidFill>
                <a:latin typeface="Calibri" pitchFamily="34" charset="0"/>
                <a:ea typeface="SimSun" pitchFamily="2" charset="-122"/>
                <a:cs typeface="Calibri" pitchFamily="34" charset="0"/>
              </a:rPr>
              <a:t>} </a:t>
            </a:r>
          </a:p>
        </p:txBody>
      </p:sp>
      <p:sp>
        <p:nvSpPr>
          <p:cNvPr id="5" name="投影片編號版面配置區 4"/>
          <p:cNvSpPr>
            <a:spLocks noGrp="1"/>
          </p:cNvSpPr>
          <p:nvPr>
            <p:ph type="sldNum" sz="quarter" idx="12"/>
          </p:nvPr>
        </p:nvSpPr>
        <p:spPr/>
        <p:txBody>
          <a:bodyPr/>
          <a:lstStyle/>
          <a:p>
            <a:fld id="{C358B050-1EBD-40E0-896C-3D20B7C36ACE}" type="slidenum">
              <a:rPr lang="en-US" altLang="zh-TW"/>
              <a:pPr/>
              <a:t>103</a:t>
            </a:fld>
            <a:endParaRPr lang="en-US" altLang="zh-TW"/>
          </a:p>
        </p:txBody>
      </p:sp>
      <mc:AlternateContent xmlns:mc="http://schemas.openxmlformats.org/markup-compatibility/2006" xmlns:p14="http://schemas.microsoft.com/office/powerpoint/2010/main">
        <mc:Choice Requires="p14">
          <p:contentPart p14:bwMode="auto" r:id="rId2">
            <p14:nvContentPartPr>
              <p14:cNvPr id="2" name="筆跡 1"/>
              <p14:cNvContentPartPr/>
              <p14:nvPr/>
            </p14:nvContentPartPr>
            <p14:xfrm>
              <a:off x="803520" y="1901880"/>
              <a:ext cx="6840720" cy="3804480"/>
            </p14:xfrm>
          </p:contentPart>
        </mc:Choice>
        <mc:Fallback xmlns="">
          <p:pic>
            <p:nvPicPr>
              <p:cNvPr id="2" name="筆跡 1"/>
              <p:cNvPicPr/>
              <p:nvPr/>
            </p:nvPicPr>
            <p:blipFill>
              <a:blip r:embed="rId3"/>
              <a:stretch>
                <a:fillRect/>
              </a:stretch>
            </p:blipFill>
            <p:spPr>
              <a:xfrm>
                <a:off x="794160" y="1892520"/>
                <a:ext cx="6859440" cy="38232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The Body of ASSERT</a:t>
            </a:r>
            <a:r>
              <a:rPr lang="zh-TW" altLang="en-US" dirty="0" smtClean="0"/>
              <a:t> </a:t>
            </a:r>
            <a:r>
              <a:rPr lang="en-US" altLang="zh-TW" dirty="0" smtClean="0"/>
              <a:t>in C</a:t>
            </a:r>
            <a:endParaRPr lang="zh-TW" altLang="en-US" dirty="0"/>
          </a:p>
        </p:txBody>
      </p:sp>
      <p:sp>
        <p:nvSpPr>
          <p:cNvPr id="3" name="內容版面配置區 2"/>
          <p:cNvSpPr>
            <a:spLocks noGrp="1"/>
          </p:cNvSpPr>
          <p:nvPr>
            <p:ph idx="1"/>
          </p:nvPr>
        </p:nvSpPr>
        <p:spPr>
          <a:xfrm>
            <a:off x="599476" y="1563239"/>
            <a:ext cx="7955280" cy="4069080"/>
          </a:xfrm>
        </p:spPr>
        <p:txBody>
          <a:bodyPr>
            <a:noAutofit/>
          </a:bodyPr>
          <a:lstStyle/>
          <a:p>
            <a:pPr>
              <a:buNone/>
            </a:pPr>
            <a:r>
              <a:rPr lang="en-US" altLang="zh-TW" sz="1800" dirty="0" smtClean="0">
                <a:latin typeface="Calibri" pitchFamily="34" charset="0"/>
                <a:cs typeface="Calibri" pitchFamily="34" charset="0"/>
              </a:rPr>
              <a:t>#</a:t>
            </a:r>
            <a:r>
              <a:rPr lang="en-US" altLang="zh-TW" sz="1800" dirty="0" err="1" smtClean="0">
                <a:latin typeface="Calibri" pitchFamily="34" charset="0"/>
                <a:cs typeface="Calibri" pitchFamily="34" charset="0"/>
              </a:rPr>
              <a:t>ifdef</a:t>
            </a:r>
            <a:r>
              <a:rPr lang="en-US" altLang="zh-TW" sz="1800" dirty="0" smtClean="0">
                <a:latin typeface="Calibri" pitchFamily="34" charset="0"/>
                <a:cs typeface="Calibri" pitchFamily="34" charset="0"/>
              </a:rPr>
              <a:t>  </a:t>
            </a:r>
            <a:r>
              <a:rPr lang="en-US" altLang="zh-TW" sz="1800" b="1" dirty="0" smtClean="0">
                <a:solidFill>
                  <a:srgbClr val="FFC000"/>
                </a:solidFill>
                <a:latin typeface="Calibri" pitchFamily="34" charset="0"/>
                <a:cs typeface="Calibri" pitchFamily="34" charset="0"/>
              </a:rPr>
              <a:t>NDEBUG</a:t>
            </a:r>
          </a:p>
          <a:p>
            <a:pPr>
              <a:buNone/>
            </a:pPr>
            <a:r>
              <a:rPr lang="en-US" altLang="zh-TW" sz="1800" dirty="0" smtClean="0">
                <a:latin typeface="Calibri" pitchFamily="34" charset="0"/>
                <a:cs typeface="Calibri" pitchFamily="34" charset="0"/>
              </a:rPr>
              <a:t>#define assert(_Expression)     ((void)0)</a:t>
            </a:r>
          </a:p>
          <a:p>
            <a:pPr>
              <a:buNone/>
            </a:pPr>
            <a:r>
              <a:rPr lang="en-US" altLang="zh-TW" sz="1800" dirty="0" smtClean="0">
                <a:latin typeface="Calibri" pitchFamily="34" charset="0"/>
                <a:cs typeface="Calibri" pitchFamily="34" charset="0"/>
              </a:rPr>
              <a:t>#else</a:t>
            </a:r>
          </a:p>
          <a:p>
            <a:pPr>
              <a:buNone/>
            </a:pPr>
            <a:r>
              <a:rPr lang="en-US" altLang="zh-TW" sz="1800" dirty="0" smtClean="0">
                <a:latin typeface="Calibri" pitchFamily="34" charset="0"/>
                <a:cs typeface="Calibri" pitchFamily="34" charset="0"/>
              </a:rPr>
              <a:t>#</a:t>
            </a:r>
            <a:r>
              <a:rPr lang="en-US" altLang="zh-TW" sz="1800" dirty="0" err="1" smtClean="0">
                <a:latin typeface="Calibri" pitchFamily="34" charset="0"/>
                <a:cs typeface="Calibri" pitchFamily="34" charset="0"/>
              </a:rPr>
              <a:t>ifdef</a:t>
            </a:r>
            <a:r>
              <a:rPr lang="en-US" altLang="zh-TW" sz="1800" dirty="0" smtClean="0">
                <a:latin typeface="Calibri" pitchFamily="34" charset="0"/>
                <a:cs typeface="Calibri" pitchFamily="34" charset="0"/>
              </a:rPr>
              <a:t>  __</a:t>
            </a:r>
            <a:r>
              <a:rPr lang="en-US" altLang="zh-TW" sz="1800" dirty="0" err="1" smtClean="0">
                <a:latin typeface="Calibri" pitchFamily="34" charset="0"/>
                <a:cs typeface="Calibri" pitchFamily="34" charset="0"/>
              </a:rPr>
              <a:t>cplusplus</a:t>
            </a:r>
            <a:endParaRPr lang="en-US" altLang="zh-TW" sz="1800" dirty="0" smtClean="0">
              <a:latin typeface="Calibri" pitchFamily="34" charset="0"/>
              <a:cs typeface="Calibri" pitchFamily="34" charset="0"/>
            </a:endParaRPr>
          </a:p>
          <a:p>
            <a:pPr>
              <a:buNone/>
            </a:pPr>
            <a:r>
              <a:rPr lang="en-US" altLang="zh-TW" sz="1800" dirty="0" smtClean="0">
                <a:latin typeface="Calibri" pitchFamily="34" charset="0"/>
                <a:cs typeface="Calibri" pitchFamily="34" charset="0"/>
              </a:rPr>
              <a:t>extern "C" {</a:t>
            </a:r>
          </a:p>
          <a:p>
            <a:pPr>
              <a:buNone/>
            </a:pPr>
            <a:r>
              <a:rPr lang="en-US" altLang="zh-TW" sz="1800" dirty="0" smtClean="0">
                <a:latin typeface="Calibri" pitchFamily="34" charset="0"/>
                <a:cs typeface="Calibri" pitchFamily="34" charset="0"/>
              </a:rPr>
              <a:t>#</a:t>
            </a:r>
            <a:r>
              <a:rPr lang="en-US" altLang="zh-TW" sz="1800" dirty="0" err="1" smtClean="0">
                <a:latin typeface="Calibri" pitchFamily="34" charset="0"/>
                <a:cs typeface="Calibri" pitchFamily="34" charset="0"/>
              </a:rPr>
              <a:t>endif</a:t>
            </a:r>
            <a:endParaRPr lang="en-US" altLang="zh-TW" sz="1800" dirty="0" smtClean="0">
              <a:latin typeface="Calibri" pitchFamily="34" charset="0"/>
              <a:cs typeface="Calibri" pitchFamily="34" charset="0"/>
            </a:endParaRPr>
          </a:p>
          <a:p>
            <a:pPr>
              <a:buNone/>
            </a:pPr>
            <a:r>
              <a:rPr lang="en-US" altLang="zh-TW" sz="1800" dirty="0" smtClean="0">
                <a:latin typeface="Calibri" pitchFamily="34" charset="0"/>
                <a:cs typeface="Calibri" pitchFamily="34" charset="0"/>
              </a:rPr>
              <a:t>_CRTIMP void __</a:t>
            </a:r>
            <a:r>
              <a:rPr lang="en-US" altLang="zh-TW" sz="1800" dirty="0" err="1" smtClean="0">
                <a:latin typeface="Calibri" pitchFamily="34" charset="0"/>
                <a:cs typeface="Calibri" pitchFamily="34" charset="0"/>
              </a:rPr>
              <a:t>cdecl</a:t>
            </a:r>
            <a:r>
              <a:rPr lang="en-US" altLang="zh-TW" sz="1800" dirty="0" smtClean="0">
                <a:latin typeface="Calibri" pitchFamily="34" charset="0"/>
                <a:cs typeface="Calibri" pitchFamily="34" charset="0"/>
              </a:rPr>
              <a:t> _</a:t>
            </a:r>
            <a:r>
              <a:rPr lang="en-US" altLang="zh-TW" sz="1800" dirty="0" err="1" smtClean="0">
                <a:latin typeface="Calibri" pitchFamily="34" charset="0"/>
                <a:cs typeface="Calibri" pitchFamily="34" charset="0"/>
              </a:rPr>
              <a:t>wassert</a:t>
            </a:r>
            <a:r>
              <a:rPr lang="en-US" altLang="zh-TW" sz="1800" dirty="0" smtClean="0">
                <a:latin typeface="Calibri" pitchFamily="34" charset="0"/>
                <a:cs typeface="Calibri" pitchFamily="34" charset="0"/>
              </a:rPr>
              <a:t>(_</a:t>
            </a:r>
            <a:r>
              <a:rPr lang="en-US" altLang="zh-TW" sz="1800" dirty="0" err="1" smtClean="0">
                <a:latin typeface="Calibri" pitchFamily="34" charset="0"/>
                <a:cs typeface="Calibri" pitchFamily="34" charset="0"/>
              </a:rPr>
              <a:t>In_z</a:t>
            </a:r>
            <a:r>
              <a:rPr lang="en-US" altLang="zh-TW" sz="1800" dirty="0" smtClean="0">
                <a:latin typeface="Calibri" pitchFamily="34" charset="0"/>
                <a:cs typeface="Calibri" pitchFamily="34" charset="0"/>
              </a:rPr>
              <a:t>_ const </a:t>
            </a:r>
            <a:r>
              <a:rPr lang="en-US" altLang="zh-TW" sz="1800" dirty="0" err="1" smtClean="0">
                <a:latin typeface="Calibri" pitchFamily="34" charset="0"/>
                <a:cs typeface="Calibri" pitchFamily="34" charset="0"/>
              </a:rPr>
              <a:t>wchar_t</a:t>
            </a:r>
            <a:r>
              <a:rPr lang="en-US" altLang="zh-TW" sz="1800" dirty="0" smtClean="0">
                <a:latin typeface="Calibri" pitchFamily="34" charset="0"/>
                <a:cs typeface="Calibri" pitchFamily="34" charset="0"/>
              </a:rPr>
              <a:t> * _Message, _</a:t>
            </a:r>
            <a:r>
              <a:rPr lang="en-US" altLang="zh-TW" sz="1800" dirty="0" err="1" smtClean="0">
                <a:latin typeface="Calibri" pitchFamily="34" charset="0"/>
                <a:cs typeface="Calibri" pitchFamily="34" charset="0"/>
              </a:rPr>
              <a:t>In_z</a:t>
            </a:r>
            <a:r>
              <a:rPr lang="en-US" altLang="zh-TW" sz="1800" dirty="0" smtClean="0">
                <a:latin typeface="Calibri" pitchFamily="34" charset="0"/>
                <a:cs typeface="Calibri" pitchFamily="34" charset="0"/>
              </a:rPr>
              <a:t>_ const </a:t>
            </a:r>
            <a:r>
              <a:rPr lang="en-US" altLang="zh-TW" sz="1800" dirty="0" err="1" smtClean="0">
                <a:latin typeface="Calibri" pitchFamily="34" charset="0"/>
                <a:cs typeface="Calibri" pitchFamily="34" charset="0"/>
              </a:rPr>
              <a:t>wchar_t</a:t>
            </a:r>
            <a:r>
              <a:rPr lang="en-US" altLang="zh-TW" sz="1800" dirty="0" smtClean="0">
                <a:latin typeface="Calibri" pitchFamily="34" charset="0"/>
                <a:cs typeface="Calibri" pitchFamily="34" charset="0"/>
              </a:rPr>
              <a:t> *_File, _In_ unsigned _Line);</a:t>
            </a:r>
          </a:p>
          <a:p>
            <a:pPr>
              <a:buNone/>
            </a:pPr>
            <a:r>
              <a:rPr lang="en-US" altLang="zh-TW" sz="1800" dirty="0" smtClean="0">
                <a:latin typeface="Calibri" pitchFamily="34" charset="0"/>
                <a:cs typeface="Calibri" pitchFamily="34" charset="0"/>
              </a:rPr>
              <a:t>#</a:t>
            </a:r>
            <a:r>
              <a:rPr lang="en-US" altLang="zh-TW" sz="1800" dirty="0" err="1" smtClean="0">
                <a:latin typeface="Calibri" pitchFamily="34" charset="0"/>
                <a:cs typeface="Calibri" pitchFamily="34" charset="0"/>
              </a:rPr>
              <a:t>ifdef</a:t>
            </a:r>
            <a:r>
              <a:rPr lang="en-US" altLang="zh-TW" sz="1800" dirty="0" smtClean="0">
                <a:latin typeface="Calibri" pitchFamily="34" charset="0"/>
                <a:cs typeface="Calibri" pitchFamily="34" charset="0"/>
              </a:rPr>
              <a:t>  __</a:t>
            </a:r>
            <a:r>
              <a:rPr lang="en-US" altLang="zh-TW" sz="1800" dirty="0" err="1" smtClean="0">
                <a:latin typeface="Calibri" pitchFamily="34" charset="0"/>
                <a:cs typeface="Calibri" pitchFamily="34" charset="0"/>
              </a:rPr>
              <a:t>cplusplus</a:t>
            </a:r>
            <a:endParaRPr lang="en-US" altLang="zh-TW" sz="1800" dirty="0" smtClean="0">
              <a:latin typeface="Calibri" pitchFamily="34" charset="0"/>
              <a:cs typeface="Calibri" pitchFamily="34" charset="0"/>
            </a:endParaRPr>
          </a:p>
          <a:p>
            <a:pPr>
              <a:buNone/>
            </a:pPr>
            <a:r>
              <a:rPr lang="en-US" altLang="zh-TW" sz="1800" dirty="0" smtClean="0">
                <a:latin typeface="Calibri" pitchFamily="34" charset="0"/>
                <a:cs typeface="Calibri" pitchFamily="34" charset="0"/>
              </a:rPr>
              <a:t>}</a:t>
            </a:r>
          </a:p>
          <a:p>
            <a:pPr>
              <a:buNone/>
            </a:pPr>
            <a:r>
              <a:rPr lang="en-US" altLang="zh-TW" sz="1800" dirty="0" smtClean="0">
                <a:latin typeface="Calibri" pitchFamily="34" charset="0"/>
                <a:cs typeface="Calibri" pitchFamily="34" charset="0"/>
              </a:rPr>
              <a:t>#</a:t>
            </a:r>
            <a:r>
              <a:rPr lang="en-US" altLang="zh-TW" sz="1800" dirty="0" err="1" smtClean="0">
                <a:latin typeface="Calibri" pitchFamily="34" charset="0"/>
                <a:cs typeface="Calibri" pitchFamily="34" charset="0"/>
              </a:rPr>
              <a:t>endif</a:t>
            </a:r>
            <a:endParaRPr lang="en-US" altLang="zh-TW" sz="1800" dirty="0" smtClean="0">
              <a:latin typeface="Calibri" pitchFamily="34" charset="0"/>
              <a:cs typeface="Calibri" pitchFamily="34" charset="0"/>
            </a:endParaRPr>
          </a:p>
          <a:p>
            <a:pPr>
              <a:buNone/>
            </a:pPr>
            <a:r>
              <a:rPr lang="en-US" altLang="zh-TW" sz="1800" dirty="0" smtClean="0">
                <a:latin typeface="Calibri" pitchFamily="34" charset="0"/>
                <a:cs typeface="Calibri" pitchFamily="34" charset="0"/>
              </a:rPr>
              <a:t>#define assert(_Expression) (void)( (!!(_Expression)) || (_</a:t>
            </a:r>
            <a:r>
              <a:rPr lang="en-US" altLang="zh-TW" sz="1800" dirty="0" err="1" smtClean="0">
                <a:latin typeface="Calibri" pitchFamily="34" charset="0"/>
                <a:cs typeface="Calibri" pitchFamily="34" charset="0"/>
              </a:rPr>
              <a:t>wassert</a:t>
            </a:r>
            <a:r>
              <a:rPr lang="en-US" altLang="zh-TW" sz="1800" dirty="0" smtClean="0">
                <a:latin typeface="Calibri" pitchFamily="34" charset="0"/>
                <a:cs typeface="Calibri" pitchFamily="34" charset="0"/>
              </a:rPr>
              <a:t>(_CRT_WIDE(#_Expression), _CRT_WIDE(__FILE__), __LINE__), 0) )</a:t>
            </a:r>
          </a:p>
          <a:p>
            <a:pPr>
              <a:buNone/>
            </a:pPr>
            <a:endParaRPr lang="zh-TW" altLang="en-US" sz="1800" dirty="0" smtClean="0">
              <a:latin typeface="Calibri" pitchFamily="34" charset="0"/>
              <a:cs typeface="Calibri" pitchFamily="34" charset="0"/>
            </a:endParaRPr>
          </a:p>
          <a:p>
            <a:pPr>
              <a:buNone/>
            </a:pPr>
            <a:r>
              <a:rPr lang="en-US" altLang="zh-TW" sz="1800" dirty="0" smtClean="0">
                <a:latin typeface="Calibri" pitchFamily="34" charset="0"/>
                <a:cs typeface="Calibri" pitchFamily="34" charset="0"/>
              </a:rPr>
              <a:t>#</a:t>
            </a:r>
            <a:r>
              <a:rPr lang="en-US" altLang="zh-TW" sz="1800" dirty="0" err="1" smtClean="0">
                <a:latin typeface="Calibri" pitchFamily="34" charset="0"/>
                <a:cs typeface="Calibri" pitchFamily="34" charset="0"/>
              </a:rPr>
              <a:t>endif</a:t>
            </a:r>
            <a:r>
              <a:rPr lang="en-US" altLang="zh-TW" sz="1800" dirty="0" smtClean="0">
                <a:latin typeface="Calibri" pitchFamily="34" charset="0"/>
                <a:cs typeface="Calibri" pitchFamily="34" charset="0"/>
              </a:rPr>
              <a:t>  /* NDEBUG */</a:t>
            </a:r>
            <a:endParaRPr lang="zh-TW" altLang="en-US" sz="1800" dirty="0">
              <a:latin typeface="Calibri" pitchFamily="34" charset="0"/>
              <a:cs typeface="Calibri" pitchFamily="34" charset="0"/>
            </a:endParaRPr>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104</a:t>
            </a:fld>
            <a:endParaRPr lang="zh-TW" altLang="en-US"/>
          </a:p>
        </p:txBody>
      </p:sp>
      <p:sp>
        <p:nvSpPr>
          <p:cNvPr id="6" name="圓角矩形圖說文字 5"/>
          <p:cNvSpPr/>
          <p:nvPr/>
        </p:nvSpPr>
        <p:spPr>
          <a:xfrm>
            <a:off x="5580112" y="1678860"/>
            <a:ext cx="2520280" cy="936104"/>
          </a:xfrm>
          <a:prstGeom prst="wedgeRoundRectCallout">
            <a:avLst>
              <a:gd name="adj1" fmla="val -178723"/>
              <a:gd name="adj2" fmla="val -57627"/>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dirty="0" smtClean="0"/>
              <a:t>NDEBUG</a:t>
            </a:r>
            <a:r>
              <a:rPr lang="zh-TW" altLang="en-US" dirty="0" smtClean="0"/>
              <a:t> </a:t>
            </a:r>
            <a:r>
              <a:rPr lang="en-US" altLang="zh-TW" dirty="0" smtClean="0"/>
              <a:t>is defined </a:t>
            </a:r>
          </a:p>
          <a:p>
            <a:pPr algn="ctr"/>
            <a:r>
              <a:rPr lang="en-US" altLang="zh-TW" dirty="0" smtClean="0"/>
              <a:t>in release build</a:t>
            </a:r>
            <a:endParaRPr lang="zh-TW" altLang="en-US" dirty="0"/>
          </a:p>
        </p:txBody>
      </p:sp>
      <mc:AlternateContent xmlns:mc="http://schemas.openxmlformats.org/markup-compatibility/2006" xmlns:p14="http://schemas.microsoft.com/office/powerpoint/2010/main">
        <mc:Choice Requires="p14">
          <p:contentPart p14:bwMode="auto" r:id="rId2">
            <p14:nvContentPartPr>
              <p14:cNvPr id="7" name="筆跡 6"/>
              <p14:cNvContentPartPr/>
              <p14:nvPr/>
            </p14:nvContentPartPr>
            <p14:xfrm>
              <a:off x="1241280" y="1455480"/>
              <a:ext cx="1179000" cy="446760"/>
            </p14:xfrm>
          </p:contentPart>
        </mc:Choice>
        <mc:Fallback xmlns="">
          <p:pic>
            <p:nvPicPr>
              <p:cNvPr id="7" name="筆跡 6"/>
              <p:cNvPicPr/>
              <p:nvPr/>
            </p:nvPicPr>
            <p:blipFill>
              <a:blip r:embed="rId3"/>
              <a:stretch>
                <a:fillRect/>
              </a:stretch>
            </p:blipFill>
            <p:spPr>
              <a:xfrm>
                <a:off x="1231920" y="1446120"/>
                <a:ext cx="1197720" cy="46548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About ASSERT</a:t>
            </a:r>
            <a:endParaRPr lang="zh-TW" altLang="en-US" dirty="0"/>
          </a:p>
        </p:txBody>
      </p:sp>
      <p:sp>
        <p:nvSpPr>
          <p:cNvPr id="3" name="內容版面配置區 2"/>
          <p:cNvSpPr>
            <a:spLocks noGrp="1"/>
          </p:cNvSpPr>
          <p:nvPr>
            <p:ph idx="1"/>
          </p:nvPr>
        </p:nvSpPr>
        <p:spPr>
          <a:xfrm>
            <a:off x="594360" y="2194560"/>
            <a:ext cx="3833624" cy="4069080"/>
          </a:xfrm>
        </p:spPr>
        <p:txBody>
          <a:bodyPr>
            <a:normAutofit/>
          </a:bodyPr>
          <a:lstStyle/>
          <a:p>
            <a:r>
              <a:rPr lang="en-US" altLang="zh-TW" dirty="0" smtClean="0"/>
              <a:t>In nowadays IDEs, when your program hit an assert failed, IDEs ask you if you want to stop/retry your executions. </a:t>
            </a:r>
          </a:p>
          <a:p>
            <a:r>
              <a:rPr lang="en-US" altLang="zh-TW" dirty="0" smtClean="0"/>
              <a:t>At this time, you can invoke debugger to debug, check variables before assertion, and use call stack to examine how the assertion is hit</a:t>
            </a:r>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105</a:t>
            </a:fld>
            <a:endParaRPr lang="zh-TW" altLang="en-US"/>
          </a:p>
        </p:txBody>
      </p:sp>
      <p:pic>
        <p:nvPicPr>
          <p:cNvPr id="2050" name="Picture 2" descr="http://i.stack.imgur.com/wi7v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2148457"/>
            <a:ext cx="4600575" cy="26098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msongabriels.co.uk/forums/runtimeerror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725" y="2613852"/>
            <a:ext cx="4105275" cy="2943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 STL assertion </a:t>
            </a:r>
            <a:endParaRPr lang="zh-TW" altLang="en-US" dirty="0"/>
          </a:p>
        </p:txBody>
      </p:sp>
      <p:sp>
        <p:nvSpPr>
          <p:cNvPr id="3" name="內容版面配置區 2"/>
          <p:cNvSpPr>
            <a:spLocks noGrp="1"/>
          </p:cNvSpPr>
          <p:nvPr>
            <p:ph idx="1"/>
          </p:nvPr>
        </p:nvSpPr>
        <p:spPr>
          <a:xfrm>
            <a:off x="594360" y="2194560"/>
            <a:ext cx="3401576" cy="4069080"/>
          </a:xfrm>
        </p:spPr>
        <p:txBody>
          <a:bodyPr/>
          <a:lstStyle/>
          <a:p>
            <a:r>
              <a:rPr lang="en-US" altLang="zh-TW" dirty="0" smtClean="0"/>
              <a:t>When you use C++ STL inappropriately, your program will hit an assertion failed. </a:t>
            </a:r>
          </a:p>
          <a:p>
            <a:r>
              <a:rPr lang="en-US" altLang="zh-TW" dirty="0" smtClean="0"/>
              <a:t>So at this time, you can invoke the debugger to check where in your code use the STL incorrectly.</a:t>
            </a: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106</a:t>
            </a:fld>
            <a:endParaRPr lang="zh-TW" altLang="en-US"/>
          </a:p>
        </p:txBody>
      </p:sp>
      <p:pic>
        <p:nvPicPr>
          <p:cNvPr id="3074" name="Picture 2" descr="http://www.pcl-users.org/file/n3215454/Assertion_failed%25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1012" y="2348880"/>
            <a:ext cx="4562475" cy="3162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13969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Call Stack Trace</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107</a:t>
            </a:fld>
            <a:endParaRPr lang="zh-TW" altLang="en-US"/>
          </a:p>
        </p:txBody>
      </p:sp>
      <p:pic>
        <p:nvPicPr>
          <p:cNvPr id="6" name="圖片 5"/>
          <p:cNvPicPr>
            <a:picLocks noChangeAspect="1"/>
          </p:cNvPicPr>
          <p:nvPr/>
        </p:nvPicPr>
        <p:blipFill>
          <a:blip r:embed="rId2"/>
          <a:stretch>
            <a:fillRect/>
          </a:stretch>
        </p:blipFill>
        <p:spPr>
          <a:xfrm>
            <a:off x="581075" y="2102354"/>
            <a:ext cx="8255269" cy="4253492"/>
          </a:xfrm>
          <a:prstGeom prst="rect">
            <a:avLst/>
          </a:prstGeom>
        </p:spPr>
      </p:pic>
    </p:spTree>
    <p:extLst>
      <p:ext uri="{BB962C8B-B14F-4D97-AF65-F5344CB8AC3E}">
        <p14:creationId xmlns:p14="http://schemas.microsoft.com/office/powerpoint/2010/main" val="25585435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p:txBody>
          <a:bodyPr/>
          <a:lstStyle/>
          <a:p>
            <a:r>
              <a:rPr lang="en-US" altLang="zh-TW" dirty="0"/>
              <a:t>Assertion examples</a:t>
            </a:r>
          </a:p>
        </p:txBody>
      </p:sp>
      <p:sp>
        <p:nvSpPr>
          <p:cNvPr id="14339" name="Rectangle 3"/>
          <p:cNvSpPr>
            <a:spLocks noGrp="1" noChangeArrowheads="1"/>
          </p:cNvSpPr>
          <p:nvPr>
            <p:ph idx="1"/>
          </p:nvPr>
        </p:nvSpPr>
        <p:spPr/>
        <p:txBody>
          <a:bodyPr/>
          <a:lstStyle/>
          <a:p>
            <a:r>
              <a:rPr lang="en-US" altLang="zh-TW" dirty="0"/>
              <a:t>In Java</a:t>
            </a:r>
          </a:p>
          <a:p>
            <a:pPr lvl="1"/>
            <a:r>
              <a:rPr lang="en-US" altLang="zh-TW" dirty="0" smtClean="0">
                <a:solidFill>
                  <a:srgbClr val="FFC000"/>
                </a:solidFill>
                <a:latin typeface="Calibri" pitchFamily="34" charset="0"/>
                <a:cs typeface="Calibri" pitchFamily="34" charset="0"/>
              </a:rPr>
              <a:t>assert</a:t>
            </a:r>
            <a:r>
              <a:rPr lang="en-US" altLang="zh-TW" dirty="0" smtClean="0">
                <a:latin typeface="Calibri" pitchFamily="34" charset="0"/>
                <a:cs typeface="Calibri" pitchFamily="34" charset="0"/>
              </a:rPr>
              <a:t> </a:t>
            </a:r>
            <a:r>
              <a:rPr lang="en-US" altLang="zh-TW" dirty="0">
                <a:latin typeface="Calibri" pitchFamily="34" charset="0"/>
                <a:cs typeface="Calibri" pitchFamily="34" charset="0"/>
              </a:rPr>
              <a:t>denominator != 0 : “denominator is unexpectedly equal to 0.”</a:t>
            </a:r>
          </a:p>
          <a:p>
            <a:r>
              <a:rPr lang="en-US" altLang="zh-TW" dirty="0"/>
              <a:t>Example </a:t>
            </a:r>
          </a:p>
          <a:p>
            <a:pPr>
              <a:buFont typeface="Wingdings" pitchFamily="2" charset="2"/>
              <a:buNone/>
            </a:pPr>
            <a:r>
              <a:rPr lang="en-US" altLang="zh-TW" dirty="0"/>
              <a:t>	 </a:t>
            </a:r>
            <a:r>
              <a:rPr lang="en-US" altLang="zh-TW" sz="1800" dirty="0"/>
              <a:t>……</a:t>
            </a:r>
          </a:p>
          <a:p>
            <a:pPr>
              <a:buFont typeface="Wingdings" pitchFamily="2" charset="2"/>
              <a:buNone/>
            </a:pPr>
            <a:r>
              <a:rPr lang="en-US" altLang="zh-TW" sz="1800" dirty="0">
                <a:solidFill>
                  <a:srgbClr val="FFC000"/>
                </a:solidFill>
              </a:rPr>
              <a:t>   </a:t>
            </a:r>
            <a:r>
              <a:rPr lang="en-US" altLang="zh-TW" sz="2400" dirty="0" smtClean="0">
                <a:solidFill>
                  <a:srgbClr val="FFC000"/>
                </a:solidFill>
                <a:latin typeface="Calibri" pitchFamily="34" charset="0"/>
                <a:cs typeface="Calibri" pitchFamily="34" charset="0"/>
              </a:rPr>
              <a:t>assert </a:t>
            </a:r>
            <a:r>
              <a:rPr lang="en-US" altLang="zh-TW" sz="2400" dirty="0" err="1">
                <a:solidFill>
                  <a:srgbClr val="FFC000"/>
                </a:solidFill>
                <a:latin typeface="Calibri" pitchFamily="34" charset="0"/>
                <a:cs typeface="Calibri" pitchFamily="34" charset="0"/>
              </a:rPr>
              <a:t>allcost</a:t>
            </a:r>
            <a:r>
              <a:rPr lang="en-US" altLang="zh-TW" sz="2400" dirty="0">
                <a:solidFill>
                  <a:srgbClr val="FFC000"/>
                </a:solidFill>
                <a:latin typeface="Calibri" pitchFamily="34" charset="0"/>
                <a:cs typeface="Calibri" pitchFamily="34" charset="0"/>
              </a:rPr>
              <a:t> !=0 : “assert failed: in </a:t>
            </a:r>
            <a:r>
              <a:rPr lang="en-US" altLang="zh-TW" sz="2400" dirty="0" err="1">
                <a:solidFill>
                  <a:srgbClr val="FFC000"/>
                </a:solidFill>
                <a:latin typeface="Calibri" pitchFamily="34" charset="0"/>
                <a:cs typeface="Calibri" pitchFamily="34" charset="0"/>
              </a:rPr>
              <a:t>foo</a:t>
            </a:r>
            <a:r>
              <a:rPr lang="en-US" altLang="zh-TW" sz="2400" dirty="0">
                <a:solidFill>
                  <a:srgbClr val="FFC000"/>
                </a:solidFill>
                <a:latin typeface="Calibri" pitchFamily="34" charset="0"/>
                <a:cs typeface="Calibri" pitchFamily="34" charset="0"/>
              </a:rPr>
              <a:t>(), </a:t>
            </a:r>
            <a:r>
              <a:rPr lang="en-US" altLang="zh-TW" sz="2400" dirty="0" err="1">
                <a:solidFill>
                  <a:srgbClr val="FFC000"/>
                </a:solidFill>
                <a:latin typeface="Calibri" pitchFamily="34" charset="0"/>
                <a:cs typeface="Calibri" pitchFamily="34" charset="0"/>
              </a:rPr>
              <a:t>allcost</a:t>
            </a:r>
            <a:r>
              <a:rPr lang="en-US" altLang="zh-TW" sz="2400" dirty="0">
                <a:solidFill>
                  <a:srgbClr val="FFC000"/>
                </a:solidFill>
                <a:latin typeface="Calibri" pitchFamily="34" charset="0"/>
                <a:cs typeface="Calibri" pitchFamily="34" charset="0"/>
              </a:rPr>
              <a:t> is     unexpectedly equal to 0.” ;</a:t>
            </a:r>
          </a:p>
          <a:p>
            <a:pPr>
              <a:buFont typeface="Wingdings" pitchFamily="2" charset="2"/>
              <a:buNone/>
            </a:pPr>
            <a:r>
              <a:rPr lang="en-US" altLang="zh-TW" sz="2400" dirty="0">
                <a:latin typeface="Calibri" pitchFamily="34" charset="0"/>
                <a:cs typeface="Calibri" pitchFamily="34" charset="0"/>
              </a:rPr>
              <a:t>     </a:t>
            </a:r>
            <a:r>
              <a:rPr lang="en-US" altLang="zh-TW" sz="2400" dirty="0" err="1">
                <a:latin typeface="Calibri" pitchFamily="34" charset="0"/>
                <a:cs typeface="Calibri" pitchFamily="34" charset="0"/>
              </a:rPr>
              <a:t>averagecost</a:t>
            </a:r>
            <a:r>
              <a:rPr lang="en-US" altLang="zh-TW" sz="2400" dirty="0">
                <a:latin typeface="Calibri" pitchFamily="34" charset="0"/>
                <a:cs typeface="Calibri" pitchFamily="34" charset="0"/>
              </a:rPr>
              <a:t> = </a:t>
            </a:r>
            <a:r>
              <a:rPr lang="en-US" altLang="zh-TW" sz="2400" dirty="0" err="1">
                <a:latin typeface="Calibri" pitchFamily="34" charset="0"/>
                <a:cs typeface="Calibri" pitchFamily="34" charset="0"/>
              </a:rPr>
              <a:t>this.salary</a:t>
            </a:r>
            <a:r>
              <a:rPr lang="en-US" altLang="zh-TW" sz="2400" dirty="0">
                <a:latin typeface="Calibri" pitchFamily="34" charset="0"/>
                <a:cs typeface="Calibri" pitchFamily="34" charset="0"/>
              </a:rPr>
              <a:t>/ </a:t>
            </a:r>
            <a:r>
              <a:rPr lang="en-US" altLang="zh-TW" sz="2400" dirty="0" err="1">
                <a:latin typeface="Calibri" pitchFamily="34" charset="0"/>
                <a:cs typeface="Calibri" pitchFamily="34" charset="0"/>
              </a:rPr>
              <a:t>allcost</a:t>
            </a:r>
            <a:r>
              <a:rPr lang="en-US" altLang="zh-TW" sz="2400" dirty="0">
                <a:latin typeface="Calibri" pitchFamily="34" charset="0"/>
                <a:cs typeface="Calibri" pitchFamily="34" charset="0"/>
              </a:rPr>
              <a:t> ;</a:t>
            </a:r>
          </a:p>
          <a:p>
            <a:pPr>
              <a:buFont typeface="Wingdings" pitchFamily="2" charset="2"/>
              <a:buNone/>
            </a:pPr>
            <a:endParaRPr lang="en-US" altLang="zh-TW" sz="2400" dirty="0"/>
          </a:p>
          <a:p>
            <a:endParaRPr lang="en-US" altLang="zh-TW" dirty="0"/>
          </a:p>
        </p:txBody>
      </p:sp>
      <p:sp>
        <p:nvSpPr>
          <p:cNvPr id="5" name="投影片編號版面配置區 4"/>
          <p:cNvSpPr>
            <a:spLocks noGrp="1"/>
          </p:cNvSpPr>
          <p:nvPr>
            <p:ph type="sldNum" sz="quarter" idx="12"/>
          </p:nvPr>
        </p:nvSpPr>
        <p:spPr/>
        <p:txBody>
          <a:bodyPr/>
          <a:lstStyle/>
          <a:p>
            <a:fld id="{81806613-289D-4388-B6C6-6B38F7889106}" type="slidenum">
              <a:rPr lang="en-US" altLang="zh-TW"/>
              <a:pPr/>
              <a:t>108</a:t>
            </a:fld>
            <a:endParaRPr lang="en-US" altLang="zh-TW"/>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rrowheads="1"/>
          </p:cNvSpPr>
          <p:nvPr>
            <p:ph type="title"/>
          </p:nvPr>
        </p:nvSpPr>
        <p:spPr>
          <a:xfrm>
            <a:off x="2165866" y="99612"/>
            <a:ext cx="6377940" cy="1293028"/>
          </a:xfrm>
        </p:spPr>
        <p:txBody>
          <a:bodyPr>
            <a:normAutofit/>
          </a:bodyPr>
          <a:lstStyle/>
          <a:p>
            <a:r>
              <a:rPr lang="en-US" altLang="zh-TW" sz="2800" dirty="0"/>
              <a:t>What to assert ? </a:t>
            </a:r>
            <a:r>
              <a:rPr lang="en-US" altLang="zh-TW" sz="2800" dirty="0" smtClean="0"/>
              <a:t>Some examples</a:t>
            </a:r>
            <a:endParaRPr lang="en-US" altLang="zh-TW" sz="2800" dirty="0"/>
          </a:p>
        </p:txBody>
      </p:sp>
      <p:sp>
        <p:nvSpPr>
          <p:cNvPr id="15363" name="Rectangle 3"/>
          <p:cNvSpPr>
            <a:spLocks noGrp="1" noChangeArrowheads="1"/>
          </p:cNvSpPr>
          <p:nvPr>
            <p:ph idx="1"/>
          </p:nvPr>
        </p:nvSpPr>
        <p:spPr>
          <a:xfrm>
            <a:off x="827584" y="1196752"/>
            <a:ext cx="7772400" cy="4824536"/>
          </a:xfrm>
        </p:spPr>
        <p:txBody>
          <a:bodyPr>
            <a:normAutofit fontScale="92500" lnSpcReduction="10000"/>
          </a:bodyPr>
          <a:lstStyle/>
          <a:p>
            <a:pPr>
              <a:lnSpc>
                <a:spcPct val="80000"/>
              </a:lnSpc>
            </a:pPr>
            <a:r>
              <a:rPr lang="en-US" altLang="zh-TW" sz="2800" dirty="0" smtClean="0">
                <a:latin typeface="Calibri" pitchFamily="34" charset="0"/>
                <a:cs typeface="Calibri" pitchFamily="34" charset="0"/>
              </a:rPr>
              <a:t>That an input parameter's value falls within its expected range (or an output parameter's value does)</a:t>
            </a:r>
          </a:p>
          <a:p>
            <a:pPr>
              <a:lnSpc>
                <a:spcPct val="80000"/>
              </a:lnSpc>
              <a:buNone/>
            </a:pPr>
            <a:r>
              <a:rPr lang="en-US" altLang="zh-TW" sz="1900" dirty="0" smtClean="0">
                <a:latin typeface="Calibri" pitchFamily="34" charset="0"/>
                <a:cs typeface="Calibri" pitchFamily="34" charset="0"/>
              </a:rPr>
              <a:t>	</a:t>
            </a:r>
          </a:p>
          <a:p>
            <a:pPr>
              <a:lnSpc>
                <a:spcPct val="80000"/>
              </a:lnSpc>
              <a:buNone/>
            </a:pPr>
            <a:r>
              <a:rPr lang="en-US" altLang="zh-TW" sz="1900" dirty="0" smtClean="0">
                <a:latin typeface="Calibri" pitchFamily="34" charset="0"/>
                <a:cs typeface="Calibri" pitchFamily="34" charset="0"/>
              </a:rPr>
              <a:t>	</a:t>
            </a:r>
            <a:r>
              <a:rPr lang="en-US" altLang="zh-TW" sz="1900" dirty="0" err="1" smtClean="0">
                <a:solidFill>
                  <a:srgbClr val="FFC000"/>
                </a:solidFill>
                <a:latin typeface="Calibri" pitchFamily="34" charset="0"/>
                <a:cs typeface="Calibri" pitchFamily="34" charset="0"/>
              </a:rPr>
              <a:t>void p(int dir, int velocity) {</a:t>
            </a:r>
          </a:p>
          <a:p>
            <a:pPr>
              <a:lnSpc>
                <a:spcPct val="80000"/>
              </a:lnSpc>
              <a:buNone/>
            </a:pPr>
            <a:r>
              <a:rPr lang="en-US" altLang="zh-TW" sz="1900" dirty="0" err="1" smtClean="0">
                <a:solidFill>
                  <a:srgbClr val="FFC000"/>
                </a:solidFill>
                <a:latin typeface="Calibri" pitchFamily="34" charset="0"/>
                <a:cs typeface="Calibri" pitchFamily="34" charset="0"/>
              </a:rPr>
              <a:t>              assert(dir &gt;=0 &amp;&amp; dir &lt; 4 ) ;</a:t>
            </a:r>
          </a:p>
          <a:p>
            <a:pPr>
              <a:lnSpc>
                <a:spcPct val="80000"/>
              </a:lnSpc>
              <a:buNone/>
            </a:pPr>
            <a:r>
              <a:rPr lang="en-US" altLang="zh-TW" sz="1900" dirty="0" err="1" smtClean="0">
                <a:solidFill>
                  <a:srgbClr val="FFC000"/>
                </a:solidFill>
                <a:latin typeface="Calibri" pitchFamily="34" charset="0"/>
                <a:cs typeface="Calibri" pitchFamily="34" charset="0"/>
              </a:rPr>
              <a:t>              assert(velocity &gt;= 0 &amp;&amp; velocity &lt; 10);</a:t>
            </a:r>
          </a:p>
          <a:p>
            <a:pPr>
              <a:lnSpc>
                <a:spcPct val="80000"/>
              </a:lnSpc>
              <a:buNone/>
            </a:pPr>
            <a:r>
              <a:rPr lang="en-US" altLang="zh-TW" sz="1900" dirty="0" err="1" smtClean="0">
                <a:solidFill>
                  <a:srgbClr val="FFC000"/>
                </a:solidFill>
                <a:latin typeface="Calibri" pitchFamily="34" charset="0"/>
                <a:cs typeface="Calibri" pitchFamily="34" charset="0"/>
              </a:rPr>
              <a:t>              ………………</a:t>
            </a:r>
          </a:p>
          <a:p>
            <a:pPr>
              <a:lnSpc>
                <a:spcPct val="80000"/>
              </a:lnSpc>
              <a:buNone/>
            </a:pPr>
            <a:r>
              <a:rPr lang="en-US" altLang="zh-TW" sz="1900" dirty="0" err="1" smtClean="0">
                <a:solidFill>
                  <a:srgbClr val="FFC000"/>
                </a:solidFill>
                <a:latin typeface="Calibri" pitchFamily="34" charset="0"/>
                <a:cs typeface="Calibri" pitchFamily="34" charset="0"/>
              </a:rPr>
              <a:t>          }</a:t>
            </a:r>
          </a:p>
          <a:p>
            <a:pPr>
              <a:lnSpc>
                <a:spcPct val="80000"/>
              </a:lnSpc>
            </a:pPr>
            <a:r>
              <a:rPr lang="en-US" altLang="zh-TW" sz="2400" dirty="0" smtClean="0">
                <a:latin typeface="Calibri" pitchFamily="34" charset="0"/>
                <a:cs typeface="Calibri" pitchFamily="34" charset="0"/>
              </a:rPr>
              <a:t> That a file or stream is open (or closed) when a routine begins executing (or when it ends executing) </a:t>
            </a:r>
            <a:r>
              <a:rPr lang="en-US" altLang="zh-TW" sz="1900" dirty="0" smtClean="0">
                <a:latin typeface="Calibri" pitchFamily="34" charset="0"/>
                <a:cs typeface="Calibri" pitchFamily="34" charset="0"/>
              </a:rPr>
              <a:t/>
            </a:r>
            <a:br>
              <a:rPr lang="en-US" altLang="zh-TW" sz="1900" dirty="0" smtClean="0">
                <a:latin typeface="Calibri" pitchFamily="34" charset="0"/>
                <a:cs typeface="Calibri" pitchFamily="34" charset="0"/>
              </a:rPr>
            </a:br>
            <a:r>
              <a:rPr lang="en-US" altLang="zh-TW" sz="1900" dirty="0" smtClean="0">
                <a:latin typeface="Calibri" pitchFamily="34" charset="0"/>
                <a:cs typeface="Calibri" pitchFamily="34" charset="0"/>
              </a:rPr>
              <a:t/>
            </a:r>
            <a:br>
              <a:rPr lang="en-US" altLang="zh-TW" sz="1900" dirty="0" smtClean="0">
                <a:latin typeface="Calibri" pitchFamily="34" charset="0"/>
                <a:cs typeface="Calibri" pitchFamily="34" charset="0"/>
              </a:rPr>
            </a:br>
            <a:r>
              <a:rPr lang="en-US" altLang="zh-TW" sz="1900" dirty="0" err="1" smtClean="0">
                <a:latin typeface="Calibri" pitchFamily="34" charset="0"/>
                <a:cs typeface="Calibri" pitchFamily="34" charset="0"/>
              </a:rPr>
              <a:t/>
            </a:r>
            <a:br>
              <a:rPr lang="en-US" altLang="zh-TW" sz="1900" dirty="0" err="1" smtClean="0">
                <a:latin typeface="Calibri" pitchFamily="34" charset="0"/>
                <a:cs typeface="Calibri" pitchFamily="34" charset="0"/>
              </a:rPr>
            </a:br>
            <a:r>
              <a:rPr lang="en-US" altLang="zh-TW" sz="1900" dirty="0" err="1" smtClean="0">
                <a:solidFill>
                  <a:srgbClr val="FFC000"/>
                </a:solidFill>
                <a:latin typeface="Calibri" pitchFamily="34" charset="0"/>
                <a:cs typeface="Calibri" pitchFamily="34" charset="0"/>
              </a:rPr>
              <a:t>void p(FILE *fp, string &amp;msg) {</a:t>
            </a:r>
            <a:br>
              <a:rPr lang="en-US" altLang="zh-TW" sz="1900" dirty="0" err="1" smtClean="0">
                <a:solidFill>
                  <a:srgbClr val="FFC000"/>
                </a:solidFill>
                <a:latin typeface="Calibri" pitchFamily="34" charset="0"/>
                <a:cs typeface="Calibri" pitchFamily="34" charset="0"/>
              </a:rPr>
            </a:br>
            <a:r>
              <a:rPr lang="en-US" altLang="zh-TW" sz="1900" dirty="0" err="1" smtClean="0">
                <a:solidFill>
                  <a:srgbClr val="FFC000"/>
                </a:solidFill>
                <a:latin typeface="Calibri" pitchFamily="34" charset="0"/>
                <a:cs typeface="Calibri" pitchFamily="34" charset="0"/>
              </a:rPr>
              <a:t>      assert(fp != null) ;</a:t>
            </a:r>
            <a:br>
              <a:rPr lang="en-US" altLang="zh-TW" sz="1900" dirty="0" err="1" smtClean="0">
                <a:solidFill>
                  <a:srgbClr val="FFC000"/>
                </a:solidFill>
                <a:latin typeface="Calibri" pitchFamily="34" charset="0"/>
                <a:cs typeface="Calibri" pitchFamily="34" charset="0"/>
              </a:rPr>
            </a:br>
            <a:r>
              <a:rPr lang="en-US" altLang="zh-TW" sz="1900" dirty="0" err="1" smtClean="0">
                <a:solidFill>
                  <a:srgbClr val="FFC000"/>
                </a:solidFill>
                <a:latin typeface="Calibri" pitchFamily="34" charset="0"/>
                <a:cs typeface="Calibri" pitchFamily="34" charset="0"/>
              </a:rPr>
              <a:t>      assert(msg.getLength() &gt;= 1 &amp;&amp; msg.getLength() &lt;= 255);</a:t>
            </a:r>
          </a:p>
          <a:p>
            <a:pPr>
              <a:lnSpc>
                <a:spcPct val="80000"/>
              </a:lnSpc>
              <a:buNone/>
            </a:pPr>
            <a:r>
              <a:rPr lang="en-US" altLang="zh-TW" sz="1900" dirty="0" err="1" smtClean="0">
                <a:solidFill>
                  <a:srgbClr val="FFC000"/>
                </a:solidFill>
                <a:latin typeface="Calibri" pitchFamily="34" charset="0"/>
                <a:cs typeface="Calibri" pitchFamily="34" charset="0"/>
              </a:rPr>
              <a:t>         }</a:t>
            </a:r>
          </a:p>
          <a:p>
            <a:pPr marL="609600" indent="-609600">
              <a:lnSpc>
                <a:spcPct val="80000"/>
              </a:lnSpc>
              <a:buNone/>
            </a:pPr>
            <a:endParaRPr lang="en-US" altLang="zh-TW" sz="2000" dirty="0">
              <a:latin typeface="Calibri" pitchFamily="34" charset="0"/>
              <a:cs typeface="Calibri" pitchFamily="34" charset="0"/>
            </a:endParaRPr>
          </a:p>
        </p:txBody>
      </p:sp>
      <p:sp>
        <p:nvSpPr>
          <p:cNvPr id="5" name="投影片編號版面配置區 4"/>
          <p:cNvSpPr>
            <a:spLocks noGrp="1"/>
          </p:cNvSpPr>
          <p:nvPr>
            <p:ph type="sldNum" sz="quarter" idx="12"/>
          </p:nvPr>
        </p:nvSpPr>
        <p:spPr/>
        <p:txBody>
          <a:bodyPr/>
          <a:lstStyle/>
          <a:p>
            <a:fld id="{E5077843-3783-4EEA-9B1F-13F4A337CBF1}" type="slidenum">
              <a:rPr lang="en-US" altLang="zh-TW"/>
              <a:pPr/>
              <a:t>109</a:t>
            </a:fld>
            <a:endParaRPr lang="en-US" altLang="zh-TW"/>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098" name="Picture 2"/>
          <p:cNvPicPr>
            <a:picLocks noChangeAspect="1" noChangeArrowheads="1"/>
          </p:cNvPicPr>
          <p:nvPr/>
        </p:nvPicPr>
        <p:blipFill>
          <a:blip r:embed="rId2" cstate="print"/>
          <a:srcRect/>
          <a:stretch>
            <a:fillRect/>
          </a:stretch>
        </p:blipFill>
        <p:spPr bwMode="auto">
          <a:xfrm>
            <a:off x="3275856" y="476672"/>
            <a:ext cx="2371725" cy="1228725"/>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251520" y="2852936"/>
            <a:ext cx="2609850" cy="2466975"/>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3275856" y="2924944"/>
            <a:ext cx="2705100" cy="2571750"/>
          </a:xfrm>
          <a:prstGeom prst="rect">
            <a:avLst/>
          </a:prstGeom>
          <a:noFill/>
          <a:ln w="9525">
            <a:noFill/>
            <a:miter lim="800000"/>
            <a:headEnd/>
            <a:tailEnd/>
          </a:ln>
        </p:spPr>
      </p:pic>
      <p:pic>
        <p:nvPicPr>
          <p:cNvPr id="4101" name="Picture 5"/>
          <p:cNvPicPr>
            <a:picLocks noChangeAspect="1" noChangeArrowheads="1"/>
          </p:cNvPicPr>
          <p:nvPr/>
        </p:nvPicPr>
        <p:blipFill>
          <a:blip r:embed="rId5" cstate="print"/>
          <a:srcRect/>
          <a:stretch>
            <a:fillRect/>
          </a:stretch>
        </p:blipFill>
        <p:spPr bwMode="auto">
          <a:xfrm>
            <a:off x="6067425" y="2492896"/>
            <a:ext cx="3076575" cy="2514600"/>
          </a:xfrm>
          <a:prstGeom prst="rect">
            <a:avLst/>
          </a:prstGeom>
          <a:noFill/>
          <a:ln w="9525">
            <a:noFill/>
            <a:miter lim="800000"/>
            <a:headEnd/>
            <a:tailEnd/>
          </a:ln>
        </p:spPr>
      </p:pic>
      <p:pic>
        <p:nvPicPr>
          <p:cNvPr id="4102" name="Picture 6"/>
          <p:cNvPicPr>
            <a:picLocks noChangeAspect="1" noChangeArrowheads="1"/>
          </p:cNvPicPr>
          <p:nvPr/>
        </p:nvPicPr>
        <p:blipFill>
          <a:blip r:embed="rId6" cstate="print"/>
          <a:srcRect/>
          <a:stretch>
            <a:fillRect/>
          </a:stretch>
        </p:blipFill>
        <p:spPr bwMode="auto">
          <a:xfrm>
            <a:off x="1835696" y="1628800"/>
            <a:ext cx="1520577" cy="1476072"/>
          </a:xfrm>
          <a:prstGeom prst="rect">
            <a:avLst/>
          </a:prstGeom>
          <a:noFill/>
          <a:ln w="9525">
            <a:noFill/>
            <a:miter lim="800000"/>
            <a:headEnd/>
            <a:tailEnd/>
          </a:ln>
        </p:spPr>
      </p:pic>
      <p:pic>
        <p:nvPicPr>
          <p:cNvPr id="4103" name="Picture 7"/>
          <p:cNvPicPr>
            <a:picLocks noChangeAspect="1" noChangeArrowheads="1"/>
          </p:cNvPicPr>
          <p:nvPr/>
        </p:nvPicPr>
        <p:blipFill>
          <a:blip r:embed="rId7" cstate="print"/>
          <a:srcRect/>
          <a:stretch>
            <a:fillRect/>
          </a:stretch>
        </p:blipFill>
        <p:spPr bwMode="auto">
          <a:xfrm>
            <a:off x="4139952" y="1888340"/>
            <a:ext cx="1035943" cy="1192452"/>
          </a:xfrm>
          <a:prstGeom prst="rect">
            <a:avLst/>
          </a:prstGeom>
          <a:noFill/>
          <a:ln w="9525">
            <a:noFill/>
            <a:miter lim="800000"/>
            <a:headEnd/>
            <a:tailEnd/>
          </a:ln>
        </p:spPr>
      </p:pic>
      <p:pic>
        <p:nvPicPr>
          <p:cNvPr id="4104" name="Picture 8"/>
          <p:cNvPicPr>
            <a:picLocks noChangeAspect="1" noChangeArrowheads="1"/>
          </p:cNvPicPr>
          <p:nvPr/>
        </p:nvPicPr>
        <p:blipFill>
          <a:blip r:embed="rId8" cstate="print"/>
          <a:srcRect/>
          <a:stretch>
            <a:fillRect/>
          </a:stretch>
        </p:blipFill>
        <p:spPr bwMode="auto">
          <a:xfrm>
            <a:off x="5868144" y="1628800"/>
            <a:ext cx="1338853" cy="1193676"/>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idx="1"/>
          </p:nvPr>
        </p:nvSpPr>
        <p:spPr>
          <a:xfrm>
            <a:off x="457200" y="381000"/>
            <a:ext cx="8229600" cy="5745163"/>
          </a:xfrm>
        </p:spPr>
        <p:txBody>
          <a:bodyPr>
            <a:normAutofit/>
          </a:bodyPr>
          <a:lstStyle/>
          <a:p>
            <a:pPr marL="609600" indent="-609600">
              <a:lnSpc>
                <a:spcPct val="80000"/>
              </a:lnSpc>
            </a:pPr>
            <a:r>
              <a:rPr lang="en-US" altLang="zh-TW" sz="1800" dirty="0">
                <a:latin typeface="Calibri" pitchFamily="34" charset="0"/>
                <a:cs typeface="Calibri" pitchFamily="34" charset="0"/>
              </a:rPr>
              <a:t>That a file or stream is at the beginning (or end) when a routine begins executing (or when it ends executing) </a:t>
            </a:r>
          </a:p>
          <a:p>
            <a:pPr marL="609600" indent="-609600">
              <a:lnSpc>
                <a:spcPct val="80000"/>
              </a:lnSpc>
            </a:pPr>
            <a:r>
              <a:rPr lang="en-US" altLang="zh-TW" sz="1800" dirty="0">
                <a:latin typeface="Calibri" pitchFamily="34" charset="0"/>
                <a:cs typeface="Calibri" pitchFamily="34" charset="0"/>
              </a:rPr>
              <a:t>That a file or stream is open for read-only, write-only, or both read and write~ I . That the value of an input-only variable is not changed by a routine</a:t>
            </a:r>
          </a:p>
          <a:p>
            <a:pPr marL="609600" indent="-609600">
              <a:lnSpc>
                <a:spcPct val="80000"/>
              </a:lnSpc>
            </a:pPr>
            <a:r>
              <a:rPr lang="en-US" altLang="zh-TW" sz="1800" dirty="0">
                <a:latin typeface="Calibri" pitchFamily="34" charset="0"/>
                <a:cs typeface="Calibri" pitchFamily="34" charset="0"/>
              </a:rPr>
              <a:t>That a pointer is non-null</a:t>
            </a:r>
          </a:p>
          <a:p>
            <a:pPr marL="609600" indent="-609600">
              <a:lnSpc>
                <a:spcPct val="80000"/>
              </a:lnSpc>
            </a:pPr>
            <a:r>
              <a:rPr lang="en-US" altLang="zh-TW" sz="1800" dirty="0">
                <a:latin typeface="Calibri" pitchFamily="34" charset="0"/>
                <a:cs typeface="Calibri" pitchFamily="34" charset="0"/>
              </a:rPr>
              <a:t>That an array or other container passed into a routine can contain at least XI number of data element</a:t>
            </a:r>
          </a:p>
          <a:p>
            <a:pPr marL="609600" indent="-609600">
              <a:lnSpc>
                <a:spcPct val="80000"/>
              </a:lnSpc>
            </a:pPr>
            <a:r>
              <a:rPr lang="en-US" altLang="zh-TW" sz="1800" dirty="0">
                <a:latin typeface="Calibri" pitchFamily="34" charset="0"/>
                <a:cs typeface="Calibri" pitchFamily="34" charset="0"/>
              </a:rPr>
              <a:t>That a table has been initialized to contain real values</a:t>
            </a:r>
          </a:p>
          <a:p>
            <a:pPr marL="609600" indent="-609600">
              <a:lnSpc>
                <a:spcPct val="80000"/>
              </a:lnSpc>
              <a:buFont typeface="Wingdings" pitchFamily="2" charset="2"/>
              <a:buNone/>
            </a:pPr>
            <a:r>
              <a:rPr lang="en-US" altLang="zh-TW" sz="1800" dirty="0">
                <a:latin typeface="Calibri" pitchFamily="34" charset="0"/>
                <a:cs typeface="Calibri" pitchFamily="34" charset="0"/>
              </a:rPr>
              <a:t/>
            </a:r>
            <a:br>
              <a:rPr lang="en-US" altLang="zh-TW" sz="1800" dirty="0">
                <a:latin typeface="Calibri" pitchFamily="34" charset="0"/>
                <a:cs typeface="Calibri" pitchFamily="34" charset="0"/>
              </a:rPr>
            </a:br>
            <a:r>
              <a:rPr lang="en-US" altLang="zh-TW" sz="1800" dirty="0">
                <a:solidFill>
                  <a:srgbClr val="FFC000"/>
                </a:solidFill>
                <a:latin typeface="Calibri" pitchFamily="34" charset="0"/>
                <a:cs typeface="Calibri" pitchFamily="34" charset="0"/>
              </a:rPr>
              <a:t>void p(Object table[], </a:t>
            </a:r>
            <a:r>
              <a:rPr lang="en-US" altLang="zh-TW" sz="1800" dirty="0" err="1">
                <a:solidFill>
                  <a:srgbClr val="FFC000"/>
                </a:solidFill>
                <a:latin typeface="Calibri" pitchFamily="34" charset="0"/>
                <a:cs typeface="Calibri" pitchFamily="34" charset="0"/>
              </a:rPr>
              <a:t>int</a:t>
            </a:r>
            <a:r>
              <a:rPr lang="en-US" altLang="zh-TW" sz="1800" dirty="0">
                <a:solidFill>
                  <a:srgbClr val="FFC000"/>
                </a:solidFill>
                <a:latin typeface="Calibri" pitchFamily="34" charset="0"/>
                <a:cs typeface="Calibri" pitchFamily="34" charset="0"/>
              </a:rPr>
              <a:t> no) {</a:t>
            </a:r>
            <a:br>
              <a:rPr lang="en-US" altLang="zh-TW" sz="1800" dirty="0">
                <a:solidFill>
                  <a:srgbClr val="FFC000"/>
                </a:solidFill>
                <a:latin typeface="Calibri" pitchFamily="34" charset="0"/>
                <a:cs typeface="Calibri" pitchFamily="34" charset="0"/>
              </a:rPr>
            </a:br>
            <a:r>
              <a:rPr lang="en-US" altLang="zh-TW" sz="1800" dirty="0">
                <a:solidFill>
                  <a:srgbClr val="FFC000"/>
                </a:solidFill>
                <a:latin typeface="Calibri" pitchFamily="34" charset="0"/>
                <a:cs typeface="Calibri" pitchFamily="34" charset="0"/>
              </a:rPr>
              <a:t>     assert(no != 0) ;</a:t>
            </a:r>
          </a:p>
          <a:p>
            <a:pPr marL="609600" indent="-609600">
              <a:lnSpc>
                <a:spcPct val="80000"/>
              </a:lnSpc>
              <a:buFont typeface="Wingdings" pitchFamily="2" charset="2"/>
              <a:buNone/>
            </a:pPr>
            <a:r>
              <a:rPr lang="en-US" altLang="zh-TW" sz="1800" dirty="0">
                <a:solidFill>
                  <a:srgbClr val="FFC000"/>
                </a:solidFill>
                <a:latin typeface="Calibri" pitchFamily="34" charset="0"/>
                <a:cs typeface="Calibri" pitchFamily="34" charset="0"/>
              </a:rPr>
              <a:t>               for (</a:t>
            </a:r>
            <a:r>
              <a:rPr lang="en-US" altLang="zh-TW" sz="1800" dirty="0" err="1">
                <a:solidFill>
                  <a:srgbClr val="FFC000"/>
                </a:solidFill>
                <a:latin typeface="Calibri" pitchFamily="34" charset="0"/>
                <a:cs typeface="Calibri" pitchFamily="34" charset="0"/>
              </a:rPr>
              <a:t>int</a:t>
            </a:r>
            <a:r>
              <a:rPr lang="en-US" altLang="zh-TW" sz="1800" dirty="0">
                <a:solidFill>
                  <a:srgbClr val="FFC000"/>
                </a:solidFill>
                <a:latin typeface="Calibri" pitchFamily="34" charset="0"/>
                <a:cs typeface="Calibri" pitchFamily="34" charset="0"/>
              </a:rPr>
              <a:t> </a:t>
            </a:r>
            <a:r>
              <a:rPr lang="en-US" altLang="zh-TW" sz="1800" dirty="0" err="1">
                <a:solidFill>
                  <a:srgbClr val="FFC000"/>
                </a:solidFill>
                <a:latin typeface="Calibri" pitchFamily="34" charset="0"/>
                <a:cs typeface="Calibri" pitchFamily="34" charset="0"/>
              </a:rPr>
              <a:t>i</a:t>
            </a:r>
            <a:r>
              <a:rPr lang="en-US" altLang="zh-TW" sz="1800" dirty="0">
                <a:solidFill>
                  <a:srgbClr val="FFC000"/>
                </a:solidFill>
                <a:latin typeface="Calibri" pitchFamily="34" charset="0"/>
                <a:cs typeface="Calibri" pitchFamily="34" charset="0"/>
              </a:rPr>
              <a:t>=0;i&lt; no; </a:t>
            </a:r>
            <a:r>
              <a:rPr lang="en-US" altLang="zh-TW" sz="1800" dirty="0" err="1">
                <a:solidFill>
                  <a:srgbClr val="FFC000"/>
                </a:solidFill>
                <a:latin typeface="Calibri" pitchFamily="34" charset="0"/>
                <a:cs typeface="Calibri" pitchFamily="34" charset="0"/>
              </a:rPr>
              <a:t>i</a:t>
            </a:r>
            <a:r>
              <a:rPr lang="en-US" altLang="zh-TW" sz="1800" dirty="0">
                <a:solidFill>
                  <a:srgbClr val="FFC000"/>
                </a:solidFill>
                <a:latin typeface="Calibri" pitchFamily="34" charset="0"/>
                <a:cs typeface="Calibri" pitchFamily="34" charset="0"/>
              </a:rPr>
              <a:t>++) {</a:t>
            </a:r>
          </a:p>
          <a:p>
            <a:pPr marL="609600" indent="-609600">
              <a:lnSpc>
                <a:spcPct val="80000"/>
              </a:lnSpc>
              <a:buFont typeface="Wingdings" pitchFamily="2" charset="2"/>
              <a:buNone/>
            </a:pPr>
            <a:r>
              <a:rPr lang="en-US" altLang="zh-TW" sz="1800" dirty="0">
                <a:solidFill>
                  <a:srgbClr val="FFC000"/>
                </a:solidFill>
                <a:latin typeface="Calibri" pitchFamily="34" charset="0"/>
                <a:cs typeface="Calibri" pitchFamily="34" charset="0"/>
              </a:rPr>
              <a:t>                    assert(table[</a:t>
            </a:r>
            <a:r>
              <a:rPr lang="en-US" altLang="zh-TW" sz="1800" dirty="0" err="1">
                <a:solidFill>
                  <a:srgbClr val="FFC000"/>
                </a:solidFill>
                <a:latin typeface="Calibri" pitchFamily="34" charset="0"/>
                <a:cs typeface="Calibri" pitchFamily="34" charset="0"/>
              </a:rPr>
              <a:t>i</a:t>
            </a:r>
            <a:r>
              <a:rPr lang="en-US" altLang="zh-TW" sz="1800" dirty="0">
                <a:solidFill>
                  <a:srgbClr val="FFC000"/>
                </a:solidFill>
                <a:latin typeface="Calibri" pitchFamily="34" charset="0"/>
                <a:cs typeface="Calibri" pitchFamily="34" charset="0"/>
              </a:rPr>
              <a:t>] != null) ;</a:t>
            </a:r>
          </a:p>
          <a:p>
            <a:pPr marL="609600" indent="-609600">
              <a:lnSpc>
                <a:spcPct val="80000"/>
              </a:lnSpc>
              <a:buFont typeface="Wingdings" pitchFamily="2" charset="2"/>
              <a:buNone/>
            </a:pPr>
            <a:r>
              <a:rPr lang="en-US" altLang="zh-TW" sz="1800" dirty="0">
                <a:solidFill>
                  <a:srgbClr val="FFC000"/>
                </a:solidFill>
                <a:latin typeface="Calibri" pitchFamily="34" charset="0"/>
                <a:cs typeface="Calibri" pitchFamily="34" charset="0"/>
              </a:rPr>
              <a:t>                    assert(table[</a:t>
            </a:r>
            <a:r>
              <a:rPr lang="en-US" altLang="zh-TW" sz="1800" dirty="0" err="1">
                <a:solidFill>
                  <a:srgbClr val="FFC000"/>
                </a:solidFill>
                <a:latin typeface="Calibri" pitchFamily="34" charset="0"/>
                <a:cs typeface="Calibri" pitchFamily="34" charset="0"/>
              </a:rPr>
              <a:t>i</a:t>
            </a:r>
            <a:r>
              <a:rPr lang="en-US" altLang="zh-TW" sz="1800" dirty="0">
                <a:solidFill>
                  <a:srgbClr val="FFC000"/>
                </a:solidFill>
                <a:latin typeface="Calibri" pitchFamily="34" charset="0"/>
                <a:cs typeface="Calibri" pitchFamily="34" charset="0"/>
              </a:rPr>
              <a:t>].</a:t>
            </a:r>
            <a:r>
              <a:rPr lang="en-US" altLang="zh-TW" sz="1800" dirty="0" err="1">
                <a:solidFill>
                  <a:srgbClr val="FFC000"/>
                </a:solidFill>
                <a:latin typeface="Calibri" pitchFamily="34" charset="0"/>
                <a:cs typeface="Calibri" pitchFamily="34" charset="0"/>
              </a:rPr>
              <a:t>getval</a:t>
            </a:r>
            <a:r>
              <a:rPr lang="en-US" altLang="zh-TW" sz="1800" dirty="0">
                <a:solidFill>
                  <a:srgbClr val="FFC000"/>
                </a:solidFill>
                <a:latin typeface="Calibri" pitchFamily="34" charset="0"/>
                <a:cs typeface="Calibri" pitchFamily="34" charset="0"/>
              </a:rPr>
              <a:t>() &gt;= -1 &amp;&amp; table[</a:t>
            </a:r>
            <a:r>
              <a:rPr lang="en-US" altLang="zh-TW" sz="1800" dirty="0" err="1">
                <a:solidFill>
                  <a:srgbClr val="FFC000"/>
                </a:solidFill>
                <a:latin typeface="Calibri" pitchFamily="34" charset="0"/>
                <a:cs typeface="Calibri" pitchFamily="34" charset="0"/>
              </a:rPr>
              <a:t>i</a:t>
            </a:r>
            <a:r>
              <a:rPr lang="en-US" altLang="zh-TW" sz="1800" dirty="0">
                <a:solidFill>
                  <a:srgbClr val="FFC000"/>
                </a:solidFill>
                <a:latin typeface="Calibri" pitchFamily="34" charset="0"/>
                <a:cs typeface="Calibri" pitchFamily="34" charset="0"/>
              </a:rPr>
              <a:t>].</a:t>
            </a:r>
            <a:r>
              <a:rPr lang="en-US" altLang="zh-TW" sz="1800" dirty="0" err="1">
                <a:solidFill>
                  <a:srgbClr val="FFC000"/>
                </a:solidFill>
                <a:latin typeface="Calibri" pitchFamily="34" charset="0"/>
                <a:cs typeface="Calibri" pitchFamily="34" charset="0"/>
              </a:rPr>
              <a:t>getval</a:t>
            </a:r>
            <a:r>
              <a:rPr lang="en-US" altLang="zh-TW" sz="1800" dirty="0">
                <a:solidFill>
                  <a:srgbClr val="FFC000"/>
                </a:solidFill>
                <a:latin typeface="Calibri" pitchFamily="34" charset="0"/>
                <a:cs typeface="Calibri" pitchFamily="34" charset="0"/>
              </a:rPr>
              <a:t>() &lt;= 1) ;</a:t>
            </a:r>
          </a:p>
          <a:p>
            <a:pPr marL="609600" indent="-609600">
              <a:lnSpc>
                <a:spcPct val="80000"/>
              </a:lnSpc>
              <a:buFont typeface="Wingdings" pitchFamily="2" charset="2"/>
              <a:buNone/>
            </a:pPr>
            <a:r>
              <a:rPr lang="en-US" altLang="zh-TW" sz="1800" dirty="0">
                <a:solidFill>
                  <a:srgbClr val="FFC000"/>
                </a:solidFill>
                <a:latin typeface="Calibri" pitchFamily="34" charset="0"/>
                <a:cs typeface="Calibri" pitchFamily="34" charset="0"/>
              </a:rPr>
              <a:t>               }</a:t>
            </a:r>
          </a:p>
          <a:p>
            <a:pPr marL="609600" indent="-609600">
              <a:lnSpc>
                <a:spcPct val="80000"/>
              </a:lnSpc>
            </a:pPr>
            <a:r>
              <a:rPr lang="en-US" altLang="zh-TW" sz="1800" dirty="0">
                <a:latin typeface="Calibri" pitchFamily="34" charset="0"/>
                <a:cs typeface="Calibri" pitchFamily="34" charset="0"/>
              </a:rPr>
              <a:t>That a container is empty (or full) when a routine begins executing (or when it  finishes)</a:t>
            </a:r>
          </a:p>
          <a:p>
            <a:pPr marL="609600" indent="-609600">
              <a:lnSpc>
                <a:spcPct val="80000"/>
              </a:lnSpc>
            </a:pPr>
            <a:r>
              <a:rPr lang="en-US" altLang="zh-TW" sz="1800" dirty="0">
                <a:latin typeface="Calibri" pitchFamily="34" charset="0"/>
                <a:cs typeface="Calibri" pitchFamily="34" charset="0"/>
              </a:rPr>
              <a:t>That the results from a highly optimized, complicated routine match the results from a slower but clearly written routine 1</a:t>
            </a:r>
          </a:p>
          <a:p>
            <a:pPr marL="609600" indent="-609600">
              <a:lnSpc>
                <a:spcPct val="80000"/>
              </a:lnSpc>
              <a:buNone/>
            </a:pPr>
            <a:endParaRPr lang="en-US" altLang="zh-TW" sz="1800" dirty="0">
              <a:latin typeface="Calibri" pitchFamily="34" charset="0"/>
              <a:cs typeface="Calibri" pitchFamily="34" charset="0"/>
            </a:endParaRPr>
          </a:p>
          <a:p>
            <a:pPr marL="609600" indent="-609600">
              <a:lnSpc>
                <a:spcPct val="80000"/>
              </a:lnSpc>
            </a:pPr>
            <a:endParaRPr lang="en-US" altLang="zh-TW" sz="1800" dirty="0">
              <a:latin typeface="Calibri" pitchFamily="34" charset="0"/>
              <a:cs typeface="Calibri" pitchFamily="34" charset="0"/>
            </a:endParaRPr>
          </a:p>
        </p:txBody>
      </p:sp>
      <p:sp>
        <p:nvSpPr>
          <p:cNvPr id="4" name="投影片編號版面配置區 4"/>
          <p:cNvSpPr>
            <a:spLocks noGrp="1"/>
          </p:cNvSpPr>
          <p:nvPr>
            <p:ph type="sldNum" sz="quarter" idx="12"/>
          </p:nvPr>
        </p:nvSpPr>
        <p:spPr/>
        <p:txBody>
          <a:bodyPr/>
          <a:lstStyle/>
          <a:p>
            <a:fld id="{E8394479-9EB4-4F82-BA4D-24641EEF9CBF}" type="slidenum">
              <a:rPr lang="en-US" altLang="zh-TW"/>
              <a:pPr/>
              <a:t>110</a:t>
            </a:fld>
            <a:endParaRPr lang="en-US" altLang="zh-TW"/>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a:xfrm>
            <a:off x="899592" y="260648"/>
            <a:ext cx="7772400" cy="914400"/>
          </a:xfrm>
        </p:spPr>
        <p:txBody>
          <a:bodyPr>
            <a:normAutofit fontScale="90000"/>
          </a:bodyPr>
          <a:lstStyle/>
          <a:p>
            <a:r>
              <a:rPr lang="en-US" altLang="zh-TW" dirty="0" smtClean="0"/>
              <a:t>ASSERT as a safety guard for the work in the middle</a:t>
            </a:r>
            <a:endParaRPr lang="zh-TW" altLang="zh-TW" dirty="0"/>
          </a:p>
        </p:txBody>
      </p:sp>
      <p:sp>
        <p:nvSpPr>
          <p:cNvPr id="61443" name="Rectangle 3"/>
          <p:cNvSpPr>
            <a:spLocks noGrp="1" noChangeArrowheads="1"/>
          </p:cNvSpPr>
          <p:nvPr>
            <p:ph idx="1"/>
          </p:nvPr>
        </p:nvSpPr>
        <p:spPr/>
        <p:txBody>
          <a:bodyPr>
            <a:normAutofit lnSpcReduction="10000"/>
          </a:bodyPr>
          <a:lstStyle/>
          <a:p>
            <a:pPr>
              <a:lnSpc>
                <a:spcPct val="90000"/>
              </a:lnSpc>
            </a:pPr>
            <a:r>
              <a:rPr lang="en-US" altLang="zh-TW" sz="2800" dirty="0">
                <a:latin typeface="Calibri" pitchFamily="34" charset="0"/>
                <a:cs typeface="Calibri" pitchFamily="34" charset="0"/>
              </a:rPr>
              <a:t>When you left some part of the code to be dealt later or refined later</a:t>
            </a:r>
            <a:r>
              <a:rPr lang="en-US" altLang="zh-TW" sz="2800" dirty="0">
                <a:solidFill>
                  <a:schemeClr val="hlink"/>
                </a:solidFill>
                <a:latin typeface="Calibri" pitchFamily="34" charset="0"/>
                <a:cs typeface="Calibri" pitchFamily="34" charset="0"/>
              </a:rPr>
              <a:t>.</a:t>
            </a:r>
          </a:p>
          <a:p>
            <a:pPr>
              <a:lnSpc>
                <a:spcPct val="90000"/>
              </a:lnSpc>
              <a:buFont typeface="Wingdings" pitchFamily="2" charset="2"/>
              <a:buNone/>
            </a:pPr>
            <a:r>
              <a:rPr lang="en-US" altLang="zh-TW" sz="2800" dirty="0">
                <a:solidFill>
                  <a:schemeClr val="hlink"/>
                </a:solidFill>
                <a:latin typeface="Calibri" pitchFamily="34" charset="0"/>
                <a:cs typeface="Calibri" pitchFamily="34" charset="0"/>
              </a:rPr>
              <a:t>	</a:t>
            </a:r>
            <a:r>
              <a:rPr lang="en-US" altLang="zh-TW" sz="2800" dirty="0">
                <a:solidFill>
                  <a:srgbClr val="FFC000"/>
                </a:solidFill>
                <a:latin typeface="Calibri" pitchFamily="34" charset="0"/>
                <a:cs typeface="Calibri" pitchFamily="34" charset="0"/>
              </a:rPr>
              <a:t> </a:t>
            </a:r>
            <a:r>
              <a:rPr lang="en-US" altLang="zh-TW" sz="2800" b="1" dirty="0">
                <a:solidFill>
                  <a:srgbClr val="FFC000"/>
                </a:solidFill>
                <a:latin typeface="Calibri" pitchFamily="34" charset="0"/>
                <a:cs typeface="Calibri" pitchFamily="34" charset="0"/>
              </a:rPr>
              <a:t>If  (something) {</a:t>
            </a:r>
          </a:p>
          <a:p>
            <a:pPr>
              <a:lnSpc>
                <a:spcPct val="90000"/>
              </a:lnSpc>
              <a:buFont typeface="Wingdings" pitchFamily="2" charset="2"/>
              <a:buNone/>
            </a:pPr>
            <a:r>
              <a:rPr lang="en-US" altLang="zh-TW" sz="2800" b="1" dirty="0">
                <a:solidFill>
                  <a:srgbClr val="FFC000"/>
                </a:solidFill>
                <a:latin typeface="Calibri" pitchFamily="34" charset="0"/>
                <a:cs typeface="Calibri" pitchFamily="34" charset="0"/>
              </a:rPr>
              <a:t>          …………. // do some normal things</a:t>
            </a:r>
          </a:p>
          <a:p>
            <a:pPr>
              <a:lnSpc>
                <a:spcPct val="90000"/>
              </a:lnSpc>
              <a:buFont typeface="Wingdings" pitchFamily="2" charset="2"/>
              <a:buNone/>
            </a:pPr>
            <a:r>
              <a:rPr lang="en-US" altLang="zh-TW" sz="2800" b="1" dirty="0">
                <a:solidFill>
                  <a:srgbClr val="FFC000"/>
                </a:solidFill>
                <a:latin typeface="Calibri" pitchFamily="34" charset="0"/>
                <a:cs typeface="Calibri" pitchFamily="34" charset="0"/>
              </a:rPr>
              <a:t>     } else {  // right now, it should not happen</a:t>
            </a:r>
          </a:p>
          <a:p>
            <a:pPr>
              <a:lnSpc>
                <a:spcPct val="90000"/>
              </a:lnSpc>
              <a:buFont typeface="Wingdings" pitchFamily="2" charset="2"/>
              <a:buNone/>
            </a:pPr>
            <a:r>
              <a:rPr lang="en-US" altLang="zh-TW" sz="2800" b="1" dirty="0">
                <a:solidFill>
                  <a:srgbClr val="FFC000"/>
                </a:solidFill>
                <a:latin typeface="Calibri" pitchFamily="34" charset="0"/>
                <a:cs typeface="Calibri" pitchFamily="34" charset="0"/>
              </a:rPr>
              <a:t>                   // you are not sure how this can</a:t>
            </a:r>
          </a:p>
          <a:p>
            <a:pPr>
              <a:lnSpc>
                <a:spcPct val="90000"/>
              </a:lnSpc>
              <a:buFont typeface="Wingdings" pitchFamily="2" charset="2"/>
              <a:buNone/>
            </a:pPr>
            <a:r>
              <a:rPr lang="en-US" altLang="zh-TW" sz="2800" b="1" dirty="0">
                <a:solidFill>
                  <a:srgbClr val="FFC000"/>
                </a:solidFill>
                <a:latin typeface="Calibri" pitchFamily="34" charset="0"/>
                <a:cs typeface="Calibri" pitchFamily="34" charset="0"/>
              </a:rPr>
              <a:t>                   // be reached.</a:t>
            </a:r>
          </a:p>
          <a:p>
            <a:pPr>
              <a:lnSpc>
                <a:spcPct val="90000"/>
              </a:lnSpc>
              <a:buFont typeface="Wingdings" pitchFamily="2" charset="2"/>
              <a:buNone/>
            </a:pPr>
            <a:r>
              <a:rPr lang="en-US" altLang="zh-TW" sz="2800" b="1" dirty="0">
                <a:solidFill>
                  <a:srgbClr val="FFC000"/>
                </a:solidFill>
                <a:latin typeface="Calibri" pitchFamily="34" charset="0"/>
                <a:cs typeface="Calibri" pitchFamily="34" charset="0"/>
              </a:rPr>
              <a:t>         </a:t>
            </a:r>
            <a:r>
              <a:rPr lang="en-US" altLang="zh-TW" sz="2800" b="1" dirty="0" smtClean="0">
                <a:solidFill>
                  <a:srgbClr val="FFC000"/>
                </a:solidFill>
                <a:latin typeface="Calibri" pitchFamily="34" charset="0"/>
                <a:cs typeface="Calibri" pitchFamily="34" charset="0"/>
              </a:rPr>
              <a:t>assert(false); // </a:t>
            </a:r>
            <a:r>
              <a:rPr lang="en-US" altLang="zh-TW" sz="2800" b="1" dirty="0">
                <a:solidFill>
                  <a:srgbClr val="FFC000"/>
                </a:solidFill>
                <a:latin typeface="Calibri" pitchFamily="34" charset="0"/>
                <a:cs typeface="Calibri" pitchFamily="34" charset="0"/>
              </a:rPr>
              <a:t>“under construction</a:t>
            </a:r>
            <a:r>
              <a:rPr lang="en-US" altLang="zh-TW" sz="2800" b="1" dirty="0" smtClean="0">
                <a:solidFill>
                  <a:srgbClr val="FFC000"/>
                </a:solidFill>
                <a:latin typeface="Calibri" pitchFamily="34" charset="0"/>
                <a:cs typeface="Calibri" pitchFamily="34" charset="0"/>
              </a:rPr>
              <a:t>”</a:t>
            </a:r>
            <a:endParaRPr lang="en-US" altLang="zh-TW" sz="2800" b="1" dirty="0">
              <a:solidFill>
                <a:srgbClr val="FFC000"/>
              </a:solidFill>
              <a:latin typeface="Calibri" pitchFamily="34" charset="0"/>
              <a:cs typeface="Calibri" pitchFamily="34" charset="0"/>
            </a:endParaRPr>
          </a:p>
          <a:p>
            <a:pPr>
              <a:lnSpc>
                <a:spcPct val="90000"/>
              </a:lnSpc>
              <a:buFont typeface="Wingdings" pitchFamily="2" charset="2"/>
              <a:buNone/>
            </a:pPr>
            <a:r>
              <a:rPr lang="en-US" altLang="zh-TW" sz="2800" b="1" dirty="0">
                <a:solidFill>
                  <a:srgbClr val="FFC000"/>
                </a:solidFill>
                <a:latin typeface="Calibri" pitchFamily="34" charset="0"/>
                <a:cs typeface="Calibri" pitchFamily="34" charset="0"/>
              </a:rPr>
              <a:t>   }</a:t>
            </a:r>
          </a:p>
        </p:txBody>
      </p:sp>
      <p:sp>
        <p:nvSpPr>
          <p:cNvPr id="5" name="投影片編號版面配置區 4"/>
          <p:cNvSpPr>
            <a:spLocks noGrp="1"/>
          </p:cNvSpPr>
          <p:nvPr>
            <p:ph type="sldNum" sz="quarter" idx="12"/>
          </p:nvPr>
        </p:nvSpPr>
        <p:spPr/>
        <p:txBody>
          <a:bodyPr/>
          <a:lstStyle/>
          <a:p>
            <a:fld id="{448688EC-6435-4FAA-9C66-E8B6EC73A5AD}" type="slidenum">
              <a:rPr lang="en-US" altLang="zh-TW"/>
              <a:pPr/>
              <a:t>111</a:t>
            </a:fld>
            <a:endParaRPr lang="en-US" altLang="zh-TW"/>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a:xfrm>
            <a:off x="1979712" y="504697"/>
            <a:ext cx="6377940" cy="1293028"/>
          </a:xfrm>
        </p:spPr>
        <p:txBody>
          <a:bodyPr>
            <a:noAutofit/>
          </a:bodyPr>
          <a:lstStyle/>
          <a:p>
            <a:r>
              <a:rPr lang="en-US" altLang="zh-TW" sz="3200" dirty="0" smtClean="0"/>
              <a:t>Do not confuse  ASSERT with </a:t>
            </a:r>
            <a:r>
              <a:rPr lang="zh-TW" altLang="en-US" sz="3200" dirty="0" smtClean="0"/>
              <a:t> </a:t>
            </a:r>
            <a:r>
              <a:rPr lang="en-US" altLang="zh-TW" sz="3200" dirty="0" smtClean="0"/>
              <a:t>Exception handling</a:t>
            </a:r>
            <a:endParaRPr lang="en-US" altLang="zh-TW" sz="3200" dirty="0"/>
          </a:p>
        </p:txBody>
      </p:sp>
      <p:sp>
        <p:nvSpPr>
          <p:cNvPr id="19459" name="Rectangle 3"/>
          <p:cNvSpPr>
            <a:spLocks noGrp="1" noChangeArrowheads="1"/>
          </p:cNvSpPr>
          <p:nvPr>
            <p:ph idx="1"/>
          </p:nvPr>
        </p:nvSpPr>
        <p:spPr>
          <a:xfrm>
            <a:off x="827584" y="1772816"/>
            <a:ext cx="7772400" cy="4783948"/>
          </a:xfrm>
        </p:spPr>
        <p:txBody>
          <a:bodyPr/>
          <a:lstStyle/>
          <a:p>
            <a:r>
              <a:rPr lang="en-US" altLang="zh-TW" dirty="0" smtClean="0">
                <a:solidFill>
                  <a:srgbClr val="FFC000"/>
                </a:solidFill>
              </a:rPr>
              <a:t>Assertion</a:t>
            </a:r>
            <a:r>
              <a:rPr lang="en-US" altLang="zh-TW" dirty="0" smtClean="0"/>
              <a:t> </a:t>
            </a:r>
            <a:r>
              <a:rPr lang="en-US" altLang="zh-TW" dirty="0"/>
              <a:t>are used to handle errors that should never occurs in the code</a:t>
            </a:r>
          </a:p>
          <a:p>
            <a:r>
              <a:rPr lang="en-US" altLang="zh-TW" dirty="0">
                <a:solidFill>
                  <a:srgbClr val="FFC000"/>
                </a:solidFill>
              </a:rPr>
              <a:t>Error handling </a:t>
            </a:r>
            <a:r>
              <a:rPr lang="en-US" altLang="zh-TW" dirty="0" smtClean="0">
                <a:solidFill>
                  <a:srgbClr val="FFC000"/>
                </a:solidFill>
              </a:rPr>
              <a:t>(Exception Handling) </a:t>
            </a:r>
            <a:r>
              <a:rPr lang="en-US" altLang="zh-TW" dirty="0" smtClean="0"/>
              <a:t>is </a:t>
            </a:r>
            <a:r>
              <a:rPr lang="en-US" altLang="zh-TW" dirty="0"/>
              <a:t>handing error you expect to </a:t>
            </a:r>
            <a:r>
              <a:rPr lang="en-US" altLang="zh-TW" dirty="0" smtClean="0"/>
              <a:t>occur. </a:t>
            </a:r>
            <a:r>
              <a:rPr lang="en-US" altLang="zh-TW" dirty="0"/>
              <a:t>Such as file open </a:t>
            </a:r>
            <a:r>
              <a:rPr lang="en-US" altLang="zh-TW" dirty="0" smtClean="0"/>
              <a:t>errors</a:t>
            </a:r>
          </a:p>
          <a:p>
            <a:r>
              <a:rPr lang="en-US" altLang="zh-TW" dirty="0" smtClean="0"/>
              <a:t>Assertion should be disabled in official release </a:t>
            </a:r>
          </a:p>
          <a:p>
            <a:r>
              <a:rPr lang="en-US" altLang="zh-TW" dirty="0" smtClean="0"/>
              <a:t>Error handling is a part of system code</a:t>
            </a:r>
          </a:p>
          <a:p>
            <a:r>
              <a:rPr lang="en-US" altLang="zh-TW" dirty="0" smtClean="0"/>
              <a:t>Assertion is inserted as debugging aid.</a:t>
            </a:r>
            <a:endParaRPr lang="en-US" altLang="zh-TW" dirty="0"/>
          </a:p>
        </p:txBody>
      </p:sp>
      <p:sp>
        <p:nvSpPr>
          <p:cNvPr id="5" name="投影片編號版面配置區 4"/>
          <p:cNvSpPr>
            <a:spLocks noGrp="1"/>
          </p:cNvSpPr>
          <p:nvPr>
            <p:ph type="sldNum" sz="quarter" idx="12"/>
          </p:nvPr>
        </p:nvSpPr>
        <p:spPr/>
        <p:txBody>
          <a:bodyPr/>
          <a:lstStyle/>
          <a:p>
            <a:fld id="{59EB3B8A-0AE1-4453-9BEF-2FBA9AB2E4F7}" type="slidenum">
              <a:rPr lang="en-US" altLang="zh-TW"/>
              <a:pPr/>
              <a:t>112</a:t>
            </a:fld>
            <a:endParaRPr lang="en-US" altLang="zh-TW"/>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827584" y="332656"/>
            <a:ext cx="7772400" cy="914400"/>
          </a:xfrm>
        </p:spPr>
        <p:txBody>
          <a:bodyPr>
            <a:normAutofit fontScale="90000"/>
          </a:bodyPr>
          <a:lstStyle/>
          <a:p>
            <a:r>
              <a:rPr lang="en-US" altLang="zh-TW" dirty="0" smtClean="0"/>
              <a:t>Advanced Techniques </a:t>
            </a:r>
            <a:r>
              <a:rPr lang="zh-TW" altLang="en-US" dirty="0" smtClean="0"/>
              <a:t> </a:t>
            </a:r>
            <a:r>
              <a:rPr lang="en-US" altLang="zh-TW" dirty="0" smtClean="0"/>
              <a:t>to stop error propagation</a:t>
            </a:r>
            <a:endParaRPr lang="zh-TW" altLang="en-US" dirty="0"/>
          </a:p>
        </p:txBody>
      </p:sp>
      <p:sp>
        <p:nvSpPr>
          <p:cNvPr id="4" name="投影片編號版面配置區 2"/>
          <p:cNvSpPr>
            <a:spLocks noGrp="1"/>
          </p:cNvSpPr>
          <p:nvPr>
            <p:ph type="sldNum" sz="quarter" idx="12"/>
          </p:nvPr>
        </p:nvSpPr>
        <p:spPr/>
        <p:txBody>
          <a:bodyPr/>
          <a:lstStyle/>
          <a:p>
            <a:fld id="{57E12831-BF09-4DA8-984C-A984190C747F}" type="slidenum">
              <a:rPr lang="en-US" altLang="zh-TW"/>
              <a:pPr/>
              <a:t>113</a:t>
            </a:fld>
            <a:endParaRPr lang="en-US" altLang="zh-TW"/>
          </a:p>
        </p:txBody>
      </p:sp>
      <p:pic>
        <p:nvPicPr>
          <p:cNvPr id="46082" name="Picture 2" descr="b1"/>
          <p:cNvPicPr>
            <a:picLocks noChangeAspect="1" noChangeArrowheads="1"/>
          </p:cNvPicPr>
          <p:nvPr/>
        </p:nvPicPr>
        <p:blipFill>
          <a:blip r:embed="rId2" cstate="print"/>
          <a:srcRect/>
          <a:stretch>
            <a:fillRect/>
          </a:stretch>
        </p:blipFill>
        <p:spPr bwMode="auto">
          <a:xfrm>
            <a:off x="683568" y="1412776"/>
            <a:ext cx="8064624" cy="528974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rrowheads="1"/>
          </p:cNvSpPr>
          <p:nvPr>
            <p:ph type="title"/>
          </p:nvPr>
        </p:nvSpPr>
        <p:spPr>
          <a:xfrm>
            <a:off x="1907704" y="381001"/>
            <a:ext cx="6377940" cy="1293028"/>
          </a:xfrm>
        </p:spPr>
        <p:txBody>
          <a:bodyPr/>
          <a:lstStyle/>
          <a:p>
            <a:r>
              <a:rPr lang="en-US" altLang="zh-TW" dirty="0" smtClean="0"/>
              <a:t>Good Coding Habit?</a:t>
            </a:r>
            <a:endParaRPr lang="zh-TW" altLang="en-US" dirty="0"/>
          </a:p>
        </p:txBody>
      </p:sp>
      <p:sp>
        <p:nvSpPr>
          <p:cNvPr id="54275" name="Rectangle 3"/>
          <p:cNvSpPr>
            <a:spLocks noGrp="1" noChangeArrowheads="1"/>
          </p:cNvSpPr>
          <p:nvPr>
            <p:ph idx="1"/>
          </p:nvPr>
        </p:nvSpPr>
        <p:spPr>
          <a:xfrm>
            <a:off x="755576" y="1484784"/>
            <a:ext cx="7772400" cy="4783948"/>
          </a:xfrm>
        </p:spPr>
        <p:txBody>
          <a:bodyPr/>
          <a:lstStyle/>
          <a:p>
            <a:r>
              <a:rPr lang="en-US" altLang="zh-TW" dirty="0">
                <a:solidFill>
                  <a:srgbClr val="FFC000"/>
                </a:solidFill>
                <a:latin typeface="Calibri" pitchFamily="34" charset="0"/>
                <a:cs typeface="Calibri" pitchFamily="34" charset="0"/>
              </a:rPr>
              <a:t>The good habits and good discipline </a:t>
            </a:r>
          </a:p>
          <a:p>
            <a:pPr lvl="1"/>
            <a:r>
              <a:rPr lang="en-US" altLang="zh-TW" dirty="0">
                <a:latin typeface="Calibri" pitchFamily="34" charset="0"/>
                <a:cs typeface="Calibri" pitchFamily="34" charset="0"/>
              </a:rPr>
              <a:t>Never assume your data file is correct</a:t>
            </a:r>
            <a:r>
              <a:rPr lang="en-US" altLang="zh-TW" dirty="0" smtClean="0">
                <a:latin typeface="Calibri" pitchFamily="34" charset="0"/>
                <a:cs typeface="Calibri" pitchFamily="34" charset="0"/>
              </a:rPr>
              <a:t>. </a:t>
            </a:r>
            <a:endParaRPr lang="en-US" altLang="zh-TW" dirty="0">
              <a:latin typeface="Calibri" pitchFamily="34" charset="0"/>
              <a:cs typeface="Calibri" pitchFamily="34" charset="0"/>
            </a:endParaRPr>
          </a:p>
          <a:p>
            <a:pPr lvl="1"/>
            <a:r>
              <a:rPr lang="en-US" altLang="zh-TW" dirty="0">
                <a:latin typeface="Calibri" pitchFamily="34" charset="0"/>
                <a:cs typeface="Calibri" pitchFamily="34" charset="0"/>
              </a:rPr>
              <a:t>If you assume it, sometime it causes you days in debugging but actually your program works correctly.</a:t>
            </a:r>
          </a:p>
          <a:p>
            <a:pPr lvl="1"/>
            <a:r>
              <a:rPr lang="en-US" altLang="zh-TW" dirty="0">
                <a:latin typeface="Calibri" pitchFamily="34" charset="0"/>
                <a:cs typeface="Calibri" pitchFamily="34" charset="0"/>
              </a:rPr>
              <a:t>Data file can be corrupted for different kind of reasons which you can never know and expect</a:t>
            </a:r>
          </a:p>
          <a:p>
            <a:pPr lvl="1">
              <a:buFont typeface="Wingdings" pitchFamily="2" charset="2"/>
              <a:buNone/>
            </a:pPr>
            <a:endParaRPr lang="en-US" altLang="zh-TW" dirty="0">
              <a:latin typeface="Calibri" pitchFamily="34" charset="0"/>
              <a:cs typeface="Calibri" pitchFamily="34" charset="0"/>
            </a:endParaRPr>
          </a:p>
          <a:p>
            <a:endParaRPr lang="en-US" altLang="zh-TW" dirty="0">
              <a:latin typeface="Calibri" pitchFamily="34" charset="0"/>
              <a:cs typeface="Calibri" pitchFamily="34" charset="0"/>
            </a:endParaRPr>
          </a:p>
        </p:txBody>
      </p:sp>
      <p:sp>
        <p:nvSpPr>
          <p:cNvPr id="5" name="投影片編號版面配置區 4"/>
          <p:cNvSpPr>
            <a:spLocks noGrp="1"/>
          </p:cNvSpPr>
          <p:nvPr>
            <p:ph type="sldNum" sz="quarter" idx="12"/>
          </p:nvPr>
        </p:nvSpPr>
        <p:spPr/>
        <p:txBody>
          <a:bodyPr/>
          <a:lstStyle/>
          <a:p>
            <a:fld id="{1464C13A-28F7-4117-AC0D-6BB03A4E26A8}" type="slidenum">
              <a:rPr lang="en-US" altLang="zh-TW"/>
              <a:pPr/>
              <a:t>114</a:t>
            </a:fld>
            <a:endParaRPr lang="en-US" altLang="zh-TW"/>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115</a:t>
            </a:fld>
            <a:endParaRPr lang="zh-TW" altLang="en-US"/>
          </a:p>
        </p:txBody>
      </p:sp>
      <p:sp>
        <p:nvSpPr>
          <p:cNvPr id="6" name="十字形 5"/>
          <p:cNvSpPr/>
          <p:nvPr/>
        </p:nvSpPr>
        <p:spPr>
          <a:xfrm>
            <a:off x="1043608" y="4869160"/>
            <a:ext cx="1512168" cy="1512168"/>
          </a:xfrm>
          <a:prstGeom prst="plus">
            <a:avLst>
              <a:gd name="adj" fmla="val 40117"/>
            </a:avLst>
          </a:prstGeom>
          <a:scene3d>
            <a:camera prst="orthographicFront">
              <a:rot lat="0" lon="0" rev="18900000"/>
            </a:camera>
            <a:lightRig rig="contrasting" dir="t">
              <a:rot lat="0" lon="0" rev="3600000"/>
            </a:lightRig>
          </a:scene3d>
          <a:sp3d prstMaterial="plastic">
            <a:bevelT w="127000" h="38200" prst="relaxedInset"/>
            <a:contourClr>
              <a:schemeClr val="accent6"/>
            </a:contourClr>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7" name="橢圓 6"/>
          <p:cNvSpPr/>
          <p:nvPr/>
        </p:nvSpPr>
        <p:spPr>
          <a:xfrm>
            <a:off x="4860032" y="620688"/>
            <a:ext cx="936104" cy="86409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8" name="向左箭號 7"/>
          <p:cNvSpPr/>
          <p:nvPr/>
        </p:nvSpPr>
        <p:spPr>
          <a:xfrm>
            <a:off x="3131840" y="5085184"/>
            <a:ext cx="3744416" cy="1080120"/>
          </a:xfrm>
          <a:prstGeom prst="lef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dirty="0" smtClean="0">
                <a:latin typeface="標楷體" pitchFamily="65" charset="-120"/>
                <a:ea typeface="標楷體" pitchFamily="65" charset="-120"/>
              </a:rPr>
              <a:t>Program crashes or</a:t>
            </a:r>
          </a:p>
          <a:p>
            <a:pPr algn="ctr"/>
            <a:r>
              <a:rPr lang="en-US" altLang="zh-TW" dirty="0" smtClean="0">
                <a:latin typeface="標楷體" pitchFamily="65" charset="-120"/>
                <a:ea typeface="標楷體" pitchFamily="65" charset="-120"/>
              </a:rPr>
              <a:t>Display incorrect results</a:t>
            </a:r>
            <a:endParaRPr lang="zh-TW" altLang="en-US" dirty="0">
              <a:latin typeface="標楷體" pitchFamily="65" charset="-120"/>
              <a:ea typeface="標楷體" pitchFamily="65" charset="-120"/>
            </a:endParaRPr>
          </a:p>
        </p:txBody>
      </p:sp>
      <p:sp>
        <p:nvSpPr>
          <p:cNvPr id="9" name="向左箭號 8"/>
          <p:cNvSpPr/>
          <p:nvPr/>
        </p:nvSpPr>
        <p:spPr>
          <a:xfrm>
            <a:off x="5940152" y="620688"/>
            <a:ext cx="2520280" cy="1080120"/>
          </a:xfrm>
          <a:prstGeom prst="lef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dirty="0" smtClean="0">
                <a:latin typeface="標楷體" pitchFamily="65" charset="-120"/>
                <a:ea typeface="標楷體" pitchFamily="65" charset="-120"/>
              </a:rPr>
              <a:t>The source of errors</a:t>
            </a:r>
            <a:endParaRPr lang="zh-TW" altLang="en-US" dirty="0">
              <a:latin typeface="標楷體" pitchFamily="65" charset="-120"/>
              <a:ea typeface="標楷體" pitchFamily="65" charset="-120"/>
            </a:endParaRPr>
          </a:p>
        </p:txBody>
      </p:sp>
      <p:sp>
        <p:nvSpPr>
          <p:cNvPr id="17" name="圓角化單一角落矩形 16"/>
          <p:cNvSpPr/>
          <p:nvPr/>
        </p:nvSpPr>
        <p:spPr>
          <a:xfrm>
            <a:off x="3563888" y="1772816"/>
            <a:ext cx="1440160" cy="1008112"/>
          </a:xfrm>
          <a:prstGeom prst="round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dirty="0" smtClean="0"/>
              <a:t>Class or Method</a:t>
            </a:r>
            <a:endParaRPr lang="zh-TW" altLang="en-US" dirty="0"/>
          </a:p>
        </p:txBody>
      </p:sp>
      <p:sp>
        <p:nvSpPr>
          <p:cNvPr id="19" name="圓角化單一角落矩形 18"/>
          <p:cNvSpPr/>
          <p:nvPr/>
        </p:nvSpPr>
        <p:spPr>
          <a:xfrm>
            <a:off x="3059832" y="2564904"/>
            <a:ext cx="1440160" cy="1008112"/>
          </a:xfrm>
          <a:prstGeom prst="round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dirty="0" smtClean="0"/>
              <a:t>Class or Method</a:t>
            </a:r>
            <a:endParaRPr lang="zh-TW" altLang="en-US" dirty="0"/>
          </a:p>
        </p:txBody>
      </p:sp>
      <p:sp>
        <p:nvSpPr>
          <p:cNvPr id="20" name="圓角化單一角落矩形 19"/>
          <p:cNvSpPr/>
          <p:nvPr/>
        </p:nvSpPr>
        <p:spPr>
          <a:xfrm>
            <a:off x="2123728" y="3356992"/>
            <a:ext cx="1440160" cy="1008112"/>
          </a:xfrm>
          <a:prstGeom prst="round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dirty="0" smtClean="0"/>
              <a:t>Class or Method</a:t>
            </a:r>
            <a:endParaRPr lang="zh-TW" altLang="en-US" dirty="0"/>
          </a:p>
        </p:txBody>
      </p:sp>
      <p:cxnSp>
        <p:nvCxnSpPr>
          <p:cNvPr id="15" name="弧形接點 14"/>
          <p:cNvCxnSpPr/>
          <p:nvPr/>
        </p:nvCxnSpPr>
        <p:spPr>
          <a:xfrm rot="5400000">
            <a:off x="2339752" y="2060848"/>
            <a:ext cx="3024336" cy="2448272"/>
          </a:xfrm>
          <a:prstGeom prst="curvedConnector3">
            <a:avLst>
              <a:gd name="adj1" fmla="val 50000"/>
            </a:avLst>
          </a:prstGeom>
          <a:ln>
            <a:tailEnd type="arrow"/>
          </a:ln>
        </p:spPr>
        <p:style>
          <a:lnRef idx="3">
            <a:schemeClr val="accent6"/>
          </a:lnRef>
          <a:fillRef idx="0">
            <a:schemeClr val="accent6"/>
          </a:fillRef>
          <a:effectRef idx="2">
            <a:schemeClr val="accent6"/>
          </a:effectRef>
          <a:fontRef idx="minor">
            <a:schemeClr val="tx1"/>
          </a:fontRef>
        </p:style>
      </p:cxnSp>
      <p:pic>
        <p:nvPicPr>
          <p:cNvPr id="151554" name="Picture 2" descr="http://www.iconki.com/icons/Software-Applications/48x48-Software-Development/debug.png"/>
          <p:cNvPicPr>
            <a:picLocks noChangeAspect="1" noChangeArrowheads="1"/>
          </p:cNvPicPr>
          <p:nvPr/>
        </p:nvPicPr>
        <p:blipFill>
          <a:blip r:embed="rId2" cstate="print"/>
          <a:srcRect/>
          <a:stretch>
            <a:fillRect/>
          </a:stretch>
        </p:blipFill>
        <p:spPr bwMode="auto">
          <a:xfrm>
            <a:off x="4499992" y="1700808"/>
            <a:ext cx="1080120" cy="1080120"/>
          </a:xfrm>
          <a:prstGeom prst="rect">
            <a:avLst/>
          </a:prstGeom>
          <a:noFill/>
        </p:spPr>
      </p:pic>
      <p:sp>
        <p:nvSpPr>
          <p:cNvPr id="21" name="向左箭號 20"/>
          <p:cNvSpPr/>
          <p:nvPr/>
        </p:nvSpPr>
        <p:spPr>
          <a:xfrm>
            <a:off x="5580112" y="1700808"/>
            <a:ext cx="1440160" cy="504056"/>
          </a:xfrm>
          <a:prstGeom prst="leftArrow">
            <a:avLst>
              <a:gd name="adj1" fmla="val 50000"/>
              <a:gd name="adj2" fmla="val 10442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TW" dirty="0" smtClean="0"/>
              <a:t>assert</a:t>
            </a:r>
            <a:endParaRPr lang="zh-TW" altLang="en-US" dirty="0"/>
          </a:p>
        </p:txBody>
      </p:sp>
      <p:sp>
        <p:nvSpPr>
          <p:cNvPr id="22" name="向左箭號 21"/>
          <p:cNvSpPr/>
          <p:nvPr/>
        </p:nvSpPr>
        <p:spPr>
          <a:xfrm>
            <a:off x="5076056" y="2564904"/>
            <a:ext cx="1440160" cy="504056"/>
          </a:xfrm>
          <a:prstGeom prst="leftArrow">
            <a:avLst>
              <a:gd name="adj1" fmla="val 50000"/>
              <a:gd name="adj2" fmla="val 10442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TW" dirty="0" smtClean="0"/>
              <a:t>assert</a:t>
            </a:r>
            <a:endParaRPr lang="zh-TW" altLang="en-US" dirty="0"/>
          </a:p>
        </p:txBody>
      </p:sp>
      <p:sp>
        <p:nvSpPr>
          <p:cNvPr id="23" name="向左箭號 22"/>
          <p:cNvSpPr/>
          <p:nvPr/>
        </p:nvSpPr>
        <p:spPr>
          <a:xfrm>
            <a:off x="4211960" y="3068960"/>
            <a:ext cx="1440160" cy="504056"/>
          </a:xfrm>
          <a:prstGeom prst="leftArrow">
            <a:avLst>
              <a:gd name="adj1" fmla="val 50000"/>
              <a:gd name="adj2" fmla="val 10442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TW" dirty="0" smtClean="0"/>
              <a:t>assert</a:t>
            </a:r>
            <a:endParaRPr lang="zh-TW" altLang="en-US" dirty="0"/>
          </a:p>
        </p:txBody>
      </p:sp>
      <p:sp>
        <p:nvSpPr>
          <p:cNvPr id="24" name="向左箭號 23"/>
          <p:cNvSpPr/>
          <p:nvPr/>
        </p:nvSpPr>
        <p:spPr>
          <a:xfrm>
            <a:off x="3275856" y="3645024"/>
            <a:ext cx="1440160" cy="504056"/>
          </a:xfrm>
          <a:prstGeom prst="leftArrow">
            <a:avLst>
              <a:gd name="adj1" fmla="val 50000"/>
              <a:gd name="adj2" fmla="val 10442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TW" dirty="0" smtClean="0"/>
              <a:t>assert</a:t>
            </a:r>
            <a:endParaRPr lang="zh-TW" altLang="en-US" dirty="0"/>
          </a:p>
        </p:txBody>
      </p:sp>
      <p:sp>
        <p:nvSpPr>
          <p:cNvPr id="25" name="向左箭號 24"/>
          <p:cNvSpPr/>
          <p:nvPr/>
        </p:nvSpPr>
        <p:spPr>
          <a:xfrm>
            <a:off x="2915816" y="4221088"/>
            <a:ext cx="1440160" cy="504056"/>
          </a:xfrm>
          <a:prstGeom prst="leftArrow">
            <a:avLst>
              <a:gd name="adj1" fmla="val 50000"/>
              <a:gd name="adj2" fmla="val 10442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TW" dirty="0" smtClean="0"/>
              <a:t>assert</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151554"/>
                                        </p:tgtEl>
                                        <p:attrNameLst>
                                          <p:attrName>style.visibility</p:attrName>
                                        </p:attrNameLst>
                                      </p:cBhvr>
                                      <p:to>
                                        <p:strVal val="visible"/>
                                      </p:to>
                                    </p:set>
                                    <p:animEffect transition="in" filter="fade">
                                      <p:cBhvr>
                                        <p:cTn id="7" dur="770" decel="100000"/>
                                        <p:tgtEl>
                                          <p:spTgt spid="151554"/>
                                        </p:tgtEl>
                                      </p:cBhvr>
                                    </p:animEffect>
                                    <p:animScale>
                                      <p:cBhvr>
                                        <p:cTn id="8" dur="770" decel="100000"/>
                                        <p:tgtEl>
                                          <p:spTgt spid="151554"/>
                                        </p:tgtEl>
                                      </p:cBhvr>
                                      <p:from x="10000" y="10000"/>
                                      <p:to x="200000" y="450000"/>
                                    </p:animScale>
                                    <p:animScale>
                                      <p:cBhvr>
                                        <p:cTn id="9" dur="1230" accel="100000" fill="hold">
                                          <p:stCondLst>
                                            <p:cond delay="770"/>
                                          </p:stCondLst>
                                        </p:cTn>
                                        <p:tgtEl>
                                          <p:spTgt spid="151554"/>
                                        </p:tgtEl>
                                      </p:cBhvr>
                                      <p:from x="200000" y="450000"/>
                                      <p:to x="100000" y="100000"/>
                                    </p:animScale>
                                    <p:set>
                                      <p:cBhvr>
                                        <p:cTn id="10" dur="770" fill="hold"/>
                                        <p:tgtEl>
                                          <p:spTgt spid="151554"/>
                                        </p:tgtEl>
                                        <p:attrNameLst>
                                          <p:attrName>ppt_x</p:attrName>
                                        </p:attrNameLst>
                                      </p:cBhvr>
                                      <p:to>
                                        <p:strVal val="(0.5)"/>
                                      </p:to>
                                    </p:set>
                                    <p:anim from="(0.5)" to="(#ppt_x)" calcmode="lin" valueType="num">
                                      <p:cBhvr>
                                        <p:cTn id="11" dur="1230" accel="100000" fill="hold">
                                          <p:stCondLst>
                                            <p:cond delay="770"/>
                                          </p:stCondLst>
                                        </p:cTn>
                                        <p:tgtEl>
                                          <p:spTgt spid="151554"/>
                                        </p:tgtEl>
                                        <p:attrNameLst>
                                          <p:attrName>ppt_x</p:attrName>
                                        </p:attrNameLst>
                                      </p:cBhvr>
                                    </p:anim>
                                    <p:set>
                                      <p:cBhvr>
                                        <p:cTn id="12" dur="770" fill="hold"/>
                                        <p:tgtEl>
                                          <p:spTgt spid="151554"/>
                                        </p:tgtEl>
                                        <p:attrNameLst>
                                          <p:attrName>ppt_y</p:attrName>
                                        </p:attrNameLst>
                                      </p:cBhvr>
                                      <p:to>
                                        <p:strVal val="(#ppt_y+0.4)"/>
                                      </p:to>
                                    </p:set>
                                    <p:anim from="(#ppt_y+0.4)" to="(#ppt_y)" calcmode="lin" valueType="num">
                                      <p:cBhvr>
                                        <p:cTn id="13" dur="1230" accel="100000" fill="hold">
                                          <p:stCondLst>
                                            <p:cond delay="770"/>
                                          </p:stCondLst>
                                        </p:cTn>
                                        <p:tgtEl>
                                          <p:spTgt spid="151554"/>
                                        </p:tgtEl>
                                        <p:attrNameLst>
                                          <p:attrName>ppt_y</p:attrName>
                                        </p:attrNameLst>
                                      </p:cBhvr>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ppt_x"/>
                                          </p:val>
                                        </p:tav>
                                        <p:tav tm="100000">
                                          <p:val>
                                            <p:strVal val="#ppt_x"/>
                                          </p:val>
                                        </p:tav>
                                      </p:tavLst>
                                    </p:anim>
                                    <p:anim calcmode="lin" valueType="num">
                                      <p:cBhvr additive="base">
                                        <p:cTn id="3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500" fill="hold"/>
                                        <p:tgtEl>
                                          <p:spTgt spid="25"/>
                                        </p:tgtEl>
                                        <p:attrNameLst>
                                          <p:attrName>ppt_x</p:attrName>
                                        </p:attrNameLst>
                                      </p:cBhvr>
                                      <p:tavLst>
                                        <p:tav tm="0">
                                          <p:val>
                                            <p:strVal val="#ppt_x"/>
                                          </p:val>
                                        </p:tav>
                                        <p:tav tm="100000">
                                          <p:val>
                                            <p:strVal val="#ppt_x"/>
                                          </p:val>
                                        </p:tav>
                                      </p:tavLst>
                                    </p:anim>
                                    <p:anim calcmode="lin" valueType="num">
                                      <p:cBhvr additive="base">
                                        <p:cTn id="4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Summary </a:t>
            </a:r>
            <a:endParaRPr lang="zh-TW" altLang="en-US" dirty="0"/>
          </a:p>
        </p:txBody>
      </p:sp>
      <p:sp>
        <p:nvSpPr>
          <p:cNvPr id="5" name="內容版面配置區 4"/>
          <p:cNvSpPr>
            <a:spLocks noGrp="1"/>
          </p:cNvSpPr>
          <p:nvPr>
            <p:ph idx="1"/>
          </p:nvPr>
        </p:nvSpPr>
        <p:spPr/>
        <p:txBody>
          <a:bodyPr/>
          <a:lstStyle/>
          <a:p>
            <a:r>
              <a:rPr lang="en-US" altLang="zh-TW" dirty="0" smtClean="0">
                <a:solidFill>
                  <a:srgbClr val="FFFF00"/>
                </a:solidFill>
              </a:rPr>
              <a:t>Assertion can help your signal an error could already occurs, which is closer to the source of error you need to look for. </a:t>
            </a:r>
          </a:p>
          <a:p>
            <a:r>
              <a:rPr lang="en-US" altLang="zh-TW" dirty="0" smtClean="0">
                <a:solidFill>
                  <a:srgbClr val="FFFF00"/>
                </a:solidFill>
              </a:rPr>
              <a:t>Assertions are never too many,</a:t>
            </a:r>
          </a:p>
          <a:p>
            <a:r>
              <a:rPr lang="en-US" altLang="zh-TW" dirty="0" smtClean="0">
                <a:solidFill>
                  <a:srgbClr val="FFFF00"/>
                </a:solidFill>
              </a:rPr>
              <a:t>Remember, </a:t>
            </a:r>
          </a:p>
          <a:p>
            <a:pPr lvl="1"/>
            <a:r>
              <a:rPr lang="en-US" altLang="zh-TW" dirty="0" smtClean="0">
                <a:solidFill>
                  <a:srgbClr val="FFFF00"/>
                </a:solidFill>
              </a:rPr>
              <a:t>crashes on an assert is good during development. </a:t>
            </a:r>
          </a:p>
          <a:p>
            <a:pPr>
              <a:buNone/>
            </a:pPr>
            <a:endParaRPr lang="zh-TW" altLang="en-US" dirty="0">
              <a:solidFill>
                <a:srgbClr val="FFFF00"/>
              </a:solidFill>
            </a:endParaRPr>
          </a:p>
        </p:txBody>
      </p:sp>
      <p:sp>
        <p:nvSpPr>
          <p:cNvPr id="2" name="頁尾版面配置區 1"/>
          <p:cNvSpPr>
            <a:spLocks noGrp="1"/>
          </p:cNvSpPr>
          <p:nvPr>
            <p:ph type="ftr" sz="quarter" idx="11"/>
          </p:nvPr>
        </p:nvSpPr>
        <p:spPr/>
        <p:txBody>
          <a:bodyPr/>
          <a:lstStyle/>
          <a:p>
            <a:r>
              <a:rPr lang="zh-TW" altLang="en-US" smtClean="0"/>
              <a:t>教育部資訊人才培育計畫</a:t>
            </a:r>
            <a:endParaRPr lang="zh-TW" altLang="en-US"/>
          </a:p>
        </p:txBody>
      </p:sp>
      <p:sp>
        <p:nvSpPr>
          <p:cNvPr id="3" name="投影片編號版面配置區 2"/>
          <p:cNvSpPr>
            <a:spLocks noGrp="1"/>
          </p:cNvSpPr>
          <p:nvPr>
            <p:ph type="sldNum" sz="quarter" idx="12"/>
          </p:nvPr>
        </p:nvSpPr>
        <p:spPr/>
        <p:txBody>
          <a:bodyPr/>
          <a:lstStyle/>
          <a:p>
            <a:fld id="{73DA0BB7-265A-403C-9275-D587AB510EDC}" type="slidenum">
              <a:rPr lang="zh-TW" altLang="en-US" smtClean="0"/>
              <a:pPr/>
              <a:t>116</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117</a:t>
            </a:fld>
            <a:endParaRPr lang="zh-TW" altLang="en-US"/>
          </a:p>
        </p:txBody>
      </p:sp>
      <p:pic>
        <p:nvPicPr>
          <p:cNvPr id="6" name="Picture 2" descr="A Cat In A Very Bad Situ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7" y="-6248"/>
            <a:ext cx="9216413" cy="6864248"/>
          </a:xfrm>
          <a:prstGeom prst="rect">
            <a:avLst/>
          </a:prstGeom>
          <a:noFill/>
          <a:extLst>
            <a:ext uri="{909E8E84-426E-40DD-AFC4-6F175D3DCCD1}">
              <a14:hiddenFill xmlns:a14="http://schemas.microsoft.com/office/drawing/2010/main">
                <a:solidFill>
                  <a:srgbClr val="FFFFFF"/>
                </a:solidFill>
              </a14:hiddenFill>
            </a:ext>
          </a:extLst>
        </p:spPr>
      </p:pic>
      <p:sp>
        <p:nvSpPr>
          <p:cNvPr id="7" name="圓角矩形 6"/>
          <p:cNvSpPr/>
          <p:nvPr/>
        </p:nvSpPr>
        <p:spPr>
          <a:xfrm>
            <a:off x="3923928" y="1196752"/>
            <a:ext cx="4752528" cy="129614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dirty="0" smtClean="0"/>
              <a:t>Well, if your system crashes without being </a:t>
            </a:r>
            <a:r>
              <a:rPr lang="en-US" altLang="zh-TW" dirty="0" err="1" smtClean="0"/>
              <a:t>catched</a:t>
            </a:r>
            <a:r>
              <a:rPr lang="en-US" altLang="zh-TW" dirty="0" smtClean="0"/>
              <a:t> by asserts ? </a:t>
            </a:r>
          </a:p>
          <a:p>
            <a:pPr algn="ctr"/>
            <a:r>
              <a:rPr lang="en-US" altLang="zh-TW" dirty="0" smtClean="0"/>
              <a:t>I could be a really bad sign</a:t>
            </a:r>
            <a:endParaRPr lang="zh-TW" altLang="en-US" dirty="0"/>
          </a:p>
        </p:txBody>
      </p:sp>
    </p:spTree>
    <p:extLst>
      <p:ext uri="{BB962C8B-B14F-4D97-AF65-F5344CB8AC3E}">
        <p14:creationId xmlns:p14="http://schemas.microsoft.com/office/powerpoint/2010/main" val="313313784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ctrTitle"/>
          </p:nvPr>
        </p:nvSpPr>
        <p:spPr/>
        <p:txBody>
          <a:bodyPr/>
          <a:lstStyle/>
          <a:p>
            <a:r>
              <a:rPr lang="en-US" altLang="zh-TW" dirty="0" smtClean="0"/>
              <a:t>Software Testing</a:t>
            </a:r>
            <a:endParaRPr lang="zh-TW" altLang="en-US" dirty="0"/>
          </a:p>
        </p:txBody>
      </p:sp>
      <p:sp>
        <p:nvSpPr>
          <p:cNvPr id="7" name="副標題 6"/>
          <p:cNvSpPr>
            <a:spLocks noGrp="1"/>
          </p:cNvSpPr>
          <p:nvPr>
            <p:ph type="subTitle"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118</a:t>
            </a:fld>
            <a:endParaRPr lang="zh-TW" altLang="en-US"/>
          </a:p>
        </p:txBody>
      </p:sp>
    </p:spTree>
    <p:extLst>
      <p:ext uri="{BB962C8B-B14F-4D97-AF65-F5344CB8AC3E}">
        <p14:creationId xmlns:p14="http://schemas.microsoft.com/office/powerpoint/2010/main" val="17849063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zh-TW"/>
              <a:t>A Joke</a:t>
            </a:r>
          </a:p>
        </p:txBody>
      </p:sp>
      <p:sp>
        <p:nvSpPr>
          <p:cNvPr id="48131" name="Rectangle 3"/>
          <p:cNvSpPr>
            <a:spLocks noGrp="1" noChangeArrowheads="1"/>
          </p:cNvSpPr>
          <p:nvPr>
            <p:ph idx="1"/>
          </p:nvPr>
        </p:nvSpPr>
        <p:spPr>
          <a:xfrm>
            <a:off x="457200" y="1600200"/>
            <a:ext cx="3886200" cy="4530725"/>
          </a:xfrm>
        </p:spPr>
        <p:txBody>
          <a:bodyPr>
            <a:normAutofit lnSpcReduction="10000"/>
          </a:bodyPr>
          <a:lstStyle/>
          <a:p>
            <a:pPr>
              <a:lnSpc>
                <a:spcPct val="80000"/>
              </a:lnSpc>
              <a:buFont typeface="Wingdings" pitchFamily="2" charset="2"/>
              <a:buNone/>
            </a:pPr>
            <a:r>
              <a:rPr lang="zh-TW" altLang="en-US" sz="1800"/>
              <a:t>有天晚上我參加一個老同學的喜宴，</a:t>
            </a:r>
          </a:p>
          <a:p>
            <a:pPr>
              <a:lnSpc>
                <a:spcPct val="80000"/>
              </a:lnSpc>
              <a:buFont typeface="Wingdings" pitchFamily="2" charset="2"/>
              <a:buNone/>
            </a:pPr>
            <a:r>
              <a:rPr lang="zh-TW" altLang="en-US" sz="1800"/>
              <a:t>同桌的人有律師、會計師，</a:t>
            </a:r>
          </a:p>
          <a:p>
            <a:pPr>
              <a:lnSpc>
                <a:spcPct val="80000"/>
              </a:lnSpc>
              <a:buFont typeface="Wingdings" pitchFamily="2" charset="2"/>
              <a:buNone/>
            </a:pPr>
            <a:r>
              <a:rPr lang="zh-TW" altLang="en-US" sz="1800"/>
              <a:t>只有我一個是電腦業界的人。</a:t>
            </a:r>
          </a:p>
          <a:p>
            <a:pPr>
              <a:lnSpc>
                <a:spcPct val="80000"/>
              </a:lnSpc>
              <a:buFont typeface="Wingdings" pitchFamily="2" charset="2"/>
              <a:buNone/>
            </a:pPr>
            <a:r>
              <a:rPr lang="zh-TW" altLang="en-US" sz="1800"/>
              <a:t>為了引起話題，我說我羨慕其他行業的人，像是律師、會計師等，在學校學的那一套終生都受用，每年就算有新法條也不會改太多。</a:t>
            </a:r>
          </a:p>
          <a:p>
            <a:pPr>
              <a:lnSpc>
                <a:spcPct val="80000"/>
              </a:lnSpc>
              <a:buFont typeface="Wingdings" pitchFamily="2" charset="2"/>
              <a:buNone/>
            </a:pPr>
            <a:r>
              <a:rPr lang="zh-TW" altLang="en-US" sz="1800"/>
              <a:t>不像我們電腦界的人，每天都在</a:t>
            </a:r>
            <a:r>
              <a:rPr lang="en-US" altLang="zh-TW" sz="1800"/>
              <a:t>K</a:t>
            </a:r>
            <a:r>
              <a:rPr lang="zh-TW" altLang="en-US" sz="1800"/>
              <a:t>新的技術手冊，新產品新技術隨時大翻新，改朝換代的速度讓人措手不及，所以學電腦的人看起來都比較蒼老，因為太辛苦了。</a:t>
            </a:r>
          </a:p>
          <a:p>
            <a:pPr>
              <a:lnSpc>
                <a:spcPct val="80000"/>
              </a:lnSpc>
              <a:buFont typeface="Wingdings" pitchFamily="2" charset="2"/>
              <a:buNone/>
            </a:pPr>
            <a:endParaRPr lang="zh-TW" altLang="en-US" sz="1800"/>
          </a:p>
          <a:p>
            <a:pPr>
              <a:lnSpc>
                <a:spcPct val="80000"/>
              </a:lnSpc>
              <a:buFont typeface="Wingdings" pitchFamily="2" charset="2"/>
              <a:buNone/>
            </a:pPr>
            <a:r>
              <a:rPr lang="zh-TW" altLang="en-US" sz="1800"/>
              <a:t>我話剛說完，一位會計師馬上回我一句：「你錯了，其實我們最羨慕你們電腦界的人，因為沒有任何行業的消費者像你們電腦界的消費者一樣好欺負。」</a:t>
            </a:r>
          </a:p>
          <a:p>
            <a:pPr>
              <a:lnSpc>
                <a:spcPct val="80000"/>
              </a:lnSpc>
              <a:buFont typeface="Wingdings" pitchFamily="2" charset="2"/>
              <a:buNone/>
            </a:pPr>
            <a:endParaRPr lang="zh-TW" altLang="en-US" sz="1800"/>
          </a:p>
          <a:p>
            <a:pPr>
              <a:lnSpc>
                <a:spcPct val="80000"/>
              </a:lnSpc>
              <a:buFont typeface="Wingdings" pitchFamily="2" charset="2"/>
              <a:buNone/>
            </a:pPr>
            <a:endParaRPr lang="zh-TW" altLang="en-US" sz="1800"/>
          </a:p>
          <a:p>
            <a:pPr>
              <a:lnSpc>
                <a:spcPct val="80000"/>
              </a:lnSpc>
              <a:buFont typeface="Wingdings" pitchFamily="2" charset="2"/>
              <a:buNone/>
            </a:pPr>
            <a:endParaRPr lang="en-US" altLang="zh-TW" sz="1800"/>
          </a:p>
        </p:txBody>
      </p:sp>
      <p:sp>
        <p:nvSpPr>
          <p:cNvPr id="6" name="投影片編號版面配置區 4"/>
          <p:cNvSpPr>
            <a:spLocks noGrp="1"/>
          </p:cNvSpPr>
          <p:nvPr>
            <p:ph type="sldNum" sz="quarter" idx="12"/>
          </p:nvPr>
        </p:nvSpPr>
        <p:spPr/>
        <p:txBody>
          <a:bodyPr/>
          <a:lstStyle/>
          <a:p>
            <a:fld id="{915C4DA2-1931-44EF-8C18-21DFB59482A7}" type="slidenum">
              <a:rPr lang="en-US" altLang="zh-TW"/>
              <a:pPr/>
              <a:t>119</a:t>
            </a:fld>
            <a:endParaRPr lang="en-US" altLang="zh-TW"/>
          </a:p>
        </p:txBody>
      </p:sp>
      <p:sp>
        <p:nvSpPr>
          <p:cNvPr id="48133" name="Rectangle 5"/>
          <p:cNvSpPr>
            <a:spLocks noChangeArrowheads="1"/>
          </p:cNvSpPr>
          <p:nvPr/>
        </p:nvSpPr>
        <p:spPr bwMode="auto">
          <a:xfrm>
            <a:off x="4572000" y="1676400"/>
            <a:ext cx="4343400" cy="5118100"/>
          </a:xfrm>
          <a:prstGeom prst="rect">
            <a:avLst/>
          </a:prstGeom>
          <a:noFill/>
          <a:ln w="9525">
            <a:noFill/>
            <a:miter lim="800000"/>
            <a:headEnd/>
            <a:tailEnd/>
          </a:ln>
          <a:effectLst/>
        </p:spPr>
        <p:txBody>
          <a:bodyPr>
            <a:spAutoFit/>
          </a:bodyPr>
          <a:lstStyle/>
          <a:p>
            <a:r>
              <a:rPr lang="zh-TW" altLang="en-US">
                <a:effectLst>
                  <a:outerShdw blurRad="38100" dist="38100" dir="2700000" algn="tl">
                    <a:srgbClr val="000000"/>
                  </a:outerShdw>
                </a:effectLst>
                <a:ea typeface="標楷體" pitchFamily="65" charset="-120"/>
              </a:rPr>
              <a:t>頓時我成了眾矢之的，</a:t>
            </a:r>
          </a:p>
          <a:p>
            <a:r>
              <a:rPr lang="zh-TW" altLang="en-US">
                <a:effectLst>
                  <a:outerShdw blurRad="38100" dist="38100" dir="2700000" algn="tl">
                    <a:srgbClr val="000000"/>
                  </a:outerShdw>
                </a:effectLst>
                <a:ea typeface="標楷體" pitchFamily="65" charset="-120"/>
              </a:rPr>
              <a:t>這些電腦使用者的抱怨全部集中到我身上來。</a:t>
            </a:r>
          </a:p>
          <a:p>
            <a:r>
              <a:rPr lang="zh-TW" altLang="en-US">
                <a:effectLst>
                  <a:outerShdw blurRad="38100" dist="38100" dir="2700000" algn="tl">
                    <a:srgbClr val="000000"/>
                  </a:outerShdw>
                </a:effectLst>
                <a:ea typeface="標楷體" pitchFamily="65" charset="-120"/>
              </a:rPr>
              <a:t>其中一位仁兄還舉了個有趣的例子，</a:t>
            </a:r>
          </a:p>
          <a:p>
            <a:endParaRPr lang="zh-TW" altLang="en-US">
              <a:effectLst>
                <a:outerShdw blurRad="38100" dist="38100" dir="2700000" algn="tl">
                  <a:srgbClr val="000000"/>
                </a:outerShdw>
              </a:effectLst>
              <a:ea typeface="標楷體" pitchFamily="65" charset="-120"/>
            </a:endParaRPr>
          </a:p>
          <a:p>
            <a:r>
              <a:rPr lang="zh-TW" altLang="en-US">
                <a:effectLst>
                  <a:outerShdw blurRad="38100" dist="38100" dir="2700000" algn="tl">
                    <a:srgbClr val="000000"/>
                  </a:outerShdw>
                </a:effectLst>
                <a:ea typeface="標楷體" pitchFamily="65" charset="-120"/>
              </a:rPr>
              <a:t>他說：</a:t>
            </a:r>
          </a:p>
          <a:p>
            <a:r>
              <a:rPr lang="zh-TW" altLang="en-US">
                <a:effectLst>
                  <a:outerShdw blurRad="38100" dist="38100" dir="2700000" algn="tl">
                    <a:srgbClr val="000000"/>
                  </a:outerShdw>
                </a:effectLst>
                <a:ea typeface="標楷體" pitchFamily="65" charset="-120"/>
              </a:rPr>
              <a:t>「如果傢俱業和電腦業一樣，世界會變成什麼樣子？」</a:t>
            </a:r>
            <a:r>
              <a:rPr lang="zh-TW" altLang="en-US">
                <a:effectLst>
                  <a:outerShdw blurRad="38100" dist="38100" dir="2700000" algn="tl">
                    <a:srgbClr val="000000"/>
                  </a:outerShdw>
                </a:effectLst>
              </a:rPr>
              <a:t>以下是他講的故事：</a:t>
            </a:r>
          </a:p>
          <a:p>
            <a:endParaRPr lang="zh-TW" altLang="en-US">
              <a:effectLst>
                <a:outerShdw blurRad="38100" dist="38100" dir="2700000" algn="tl">
                  <a:srgbClr val="000000"/>
                </a:outerShdw>
              </a:effectLst>
            </a:endParaRPr>
          </a:p>
          <a:p>
            <a:r>
              <a:rPr lang="zh-TW" altLang="en-US">
                <a:effectLst>
                  <a:outerShdw blurRad="38100" dist="38100" dir="2700000" algn="tl">
                    <a:srgbClr val="000000"/>
                  </a:outerShdw>
                </a:effectLst>
                <a:latin typeface="標楷體" pitchFamily="65" charset="-120"/>
                <a:ea typeface="標楷體" pitchFamily="65" charset="-120"/>
              </a:rPr>
              <a:t>如果傢俱業跟電腦業一樣，比如說我到傢俱店買了一張桌子，搬回家往地板上一放，啪啦一聲桌子就塌了。這時候我不會生氣、不會罵人，我會先自己檢查一下出了什麼錯。</a:t>
            </a:r>
          </a:p>
          <a:p>
            <a:endParaRPr lang="zh-TW" altLang="en-US">
              <a:effectLst>
                <a:outerShdw blurRad="38100" dist="38100" dir="2700000" algn="tl">
                  <a:srgbClr val="000000"/>
                </a:outerShdw>
              </a:effectLst>
              <a:latin typeface="標楷體" pitchFamily="65" charset="-120"/>
              <a:ea typeface="標楷體" pitchFamily="65" charset="-120"/>
            </a:endParaRPr>
          </a:p>
          <a:p>
            <a:endParaRPr lang="zh-TW" altLang="en-US">
              <a:effectLst>
                <a:outerShdw blurRad="38100" dist="38100" dir="2700000" algn="tl">
                  <a:srgbClr val="000000"/>
                </a:outerShdw>
              </a:effectLst>
              <a:latin typeface="標楷體" pitchFamily="65" charset="-120"/>
              <a:ea typeface="標楷體" pitchFamily="65" charset="-120"/>
            </a:endParaRPr>
          </a:p>
          <a:p>
            <a:pPr>
              <a:lnSpc>
                <a:spcPct val="80000"/>
              </a:lnSpc>
              <a:spcBef>
                <a:spcPct val="20000"/>
              </a:spcBef>
              <a:buClr>
                <a:schemeClr val="hlink"/>
              </a:buClr>
              <a:buSzPct val="80000"/>
              <a:buFont typeface="Wingdings" pitchFamily="2" charset="2"/>
              <a:buNone/>
            </a:pPr>
            <a:endParaRPr lang="zh-TW" altLang="en-US">
              <a:effectLst>
                <a:outerShdw blurRad="38100" dist="38100" dir="2700000" algn="tl">
                  <a:srgbClr val="000000"/>
                </a:outerShdw>
              </a:effectLst>
              <a:latin typeface="標楷體" pitchFamily="65" charset="-120"/>
              <a:ea typeface="標楷體" pitchFamily="65" charset="-120"/>
            </a:endParaRPr>
          </a:p>
          <a:p>
            <a:pPr>
              <a:lnSpc>
                <a:spcPct val="80000"/>
              </a:lnSpc>
              <a:spcBef>
                <a:spcPct val="50000"/>
              </a:spcBef>
              <a:buClr>
                <a:schemeClr val="hlink"/>
              </a:buClr>
              <a:buSzPct val="80000"/>
              <a:buFont typeface="Wingdings" pitchFamily="2" charset="2"/>
              <a:buNone/>
            </a:pPr>
            <a:endParaRPr lang="en-US" altLang="zh-TW">
              <a:effectLst>
                <a:outerShdw blurRad="38100" dist="38100" dir="2700000" algn="tl">
                  <a:srgbClr val="000000"/>
                </a:outerShdw>
              </a:effectLst>
              <a:latin typeface="Arial" charset="0"/>
              <a:ea typeface="標楷體" pitchFamily="65" charset="-120"/>
            </a:endParaRPr>
          </a:p>
        </p:txBody>
      </p:sp>
    </p:spTree>
    <p:extLst>
      <p:ext uri="{BB962C8B-B14F-4D97-AF65-F5344CB8AC3E}">
        <p14:creationId xmlns:p14="http://schemas.microsoft.com/office/powerpoint/2010/main" val="153845913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122" name="Picture 2"/>
          <p:cNvPicPr>
            <a:picLocks noChangeAspect="1" noChangeArrowheads="1"/>
          </p:cNvPicPr>
          <p:nvPr/>
        </p:nvPicPr>
        <p:blipFill>
          <a:blip r:embed="rId3" cstate="print"/>
          <a:srcRect/>
          <a:stretch>
            <a:fillRect/>
          </a:stretch>
        </p:blipFill>
        <p:spPr bwMode="auto">
          <a:xfrm>
            <a:off x="0" y="7049"/>
            <a:ext cx="9068203" cy="6858000"/>
          </a:xfrm>
          <a:prstGeom prst="rect">
            <a:avLst/>
          </a:prstGeom>
          <a:noFill/>
          <a:ln w="9525">
            <a:noFill/>
            <a:miter lim="800000"/>
            <a:headEnd/>
            <a:tailEnd/>
          </a:ln>
        </p:spPr>
      </p:pic>
      <p:sp>
        <p:nvSpPr>
          <p:cNvPr id="5" name="圓角矩形 4"/>
          <p:cNvSpPr/>
          <p:nvPr/>
        </p:nvSpPr>
        <p:spPr>
          <a:xfrm>
            <a:off x="755576" y="3789040"/>
            <a:ext cx="3888432" cy="2664296"/>
          </a:xfrm>
          <a:prstGeom prst="roundRect">
            <a:avLst>
              <a:gd name="adj" fmla="val 5584"/>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dirty="0" smtClean="0"/>
              <a:t>Logical Bugs</a:t>
            </a:r>
          </a:p>
          <a:p>
            <a:r>
              <a:rPr lang="en-US" altLang="zh-TW" dirty="0" smtClean="0">
                <a:latin typeface="標楷體" pitchFamily="65" charset="-120"/>
                <a:ea typeface="標楷體" pitchFamily="65" charset="-120"/>
              </a:rPr>
              <a:t>created by poor system design , poor data structure, and poor logic planning. </a:t>
            </a:r>
          </a:p>
          <a:p>
            <a:r>
              <a:rPr lang="en-US" altLang="zh-TW" dirty="0">
                <a:latin typeface="標楷體" pitchFamily="65" charset="-120"/>
                <a:ea typeface="標楷體" pitchFamily="65" charset="-120"/>
              </a:rPr>
              <a:t> </a:t>
            </a:r>
            <a:r>
              <a:rPr lang="en-US" altLang="zh-TW" dirty="0" smtClean="0">
                <a:latin typeface="標楷體" pitchFamily="65" charset="-120"/>
                <a:ea typeface="標楷體" pitchFamily="65" charset="-120"/>
              </a:rPr>
              <a:t> The cost of fixing a bug can be very </a:t>
            </a:r>
            <a:r>
              <a:rPr lang="en-US" altLang="zh-TW" dirty="0" err="1" smtClean="0">
                <a:latin typeface="標楷體" pitchFamily="65" charset="-120"/>
                <a:ea typeface="標楷體" pitchFamily="65" charset="-120"/>
              </a:rPr>
              <a:t>high,i.e</a:t>
            </a:r>
            <a:r>
              <a:rPr lang="en-US" altLang="zh-TW" dirty="0" smtClean="0">
                <a:latin typeface="標楷體" pitchFamily="65" charset="-120"/>
                <a:ea typeface="標楷體" pitchFamily="65" charset="-120"/>
              </a:rPr>
              <a:t>., it may require fixing many code and data structures, which require more testing efforts.</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4"/>
          <p:cNvSpPr>
            <a:spLocks noGrp="1" noChangeArrowheads="1"/>
          </p:cNvSpPr>
          <p:nvPr>
            <p:ph idx="1"/>
          </p:nvPr>
        </p:nvSpPr>
        <p:spPr>
          <a:xfrm>
            <a:off x="457200" y="609600"/>
            <a:ext cx="3581400" cy="4530725"/>
          </a:xfrm>
          <a:noFill/>
          <a:ln/>
        </p:spPr>
        <p:txBody>
          <a:bodyPr>
            <a:normAutofit fontScale="47500" lnSpcReduction="20000"/>
          </a:bodyPr>
          <a:lstStyle/>
          <a:p>
            <a:pPr>
              <a:lnSpc>
                <a:spcPct val="80000"/>
              </a:lnSpc>
              <a:buFont typeface="Wingdings" pitchFamily="2" charset="2"/>
              <a:buNone/>
            </a:pPr>
            <a:endParaRPr lang="en-US" altLang="zh-TW" sz="1600"/>
          </a:p>
          <a:p>
            <a:pPr>
              <a:lnSpc>
                <a:spcPct val="80000"/>
              </a:lnSpc>
              <a:buFont typeface="Wingdings" pitchFamily="2" charset="2"/>
              <a:buNone/>
            </a:pPr>
            <a:r>
              <a:rPr lang="zh-TW" altLang="en-US" sz="1600"/>
              <a:t>我會先檢討自己， </a:t>
            </a:r>
          </a:p>
          <a:p>
            <a:pPr>
              <a:lnSpc>
                <a:spcPct val="80000"/>
              </a:lnSpc>
              <a:buFont typeface="Wingdings" pitchFamily="2" charset="2"/>
              <a:buNone/>
            </a:pPr>
            <a:r>
              <a:rPr lang="zh-TW" altLang="en-US" sz="1600"/>
              <a:t>是不是我做錯了什麼，</a:t>
            </a:r>
          </a:p>
          <a:p>
            <a:pPr>
              <a:lnSpc>
                <a:spcPct val="80000"/>
              </a:lnSpc>
              <a:buFont typeface="Wingdings" pitchFamily="2" charset="2"/>
              <a:buNone/>
            </a:pPr>
            <a:r>
              <a:rPr lang="zh-TW" altLang="en-US" sz="1600"/>
              <a:t>或是我對桌子的使用不夠熟悉。</a:t>
            </a:r>
          </a:p>
          <a:p>
            <a:pPr>
              <a:lnSpc>
                <a:spcPct val="80000"/>
              </a:lnSpc>
              <a:buFont typeface="Wingdings" pitchFamily="2" charset="2"/>
              <a:buNone/>
            </a:pPr>
            <a:endParaRPr lang="zh-TW" altLang="en-US" sz="1600"/>
          </a:p>
          <a:p>
            <a:pPr>
              <a:lnSpc>
                <a:spcPct val="80000"/>
              </a:lnSpc>
              <a:buFont typeface="Wingdings" pitchFamily="2" charset="2"/>
              <a:buNone/>
            </a:pPr>
            <a:r>
              <a:rPr lang="zh-TW" altLang="en-US" sz="1600"/>
              <a:t>於是我會去買書來看</a:t>
            </a:r>
          </a:p>
          <a:p>
            <a:pPr>
              <a:lnSpc>
                <a:spcPct val="80000"/>
              </a:lnSpc>
              <a:buFont typeface="Wingdings" pitchFamily="2" charset="2"/>
              <a:buNone/>
            </a:pPr>
            <a:r>
              <a:rPr lang="en-US" altLang="zh-TW" sz="1600"/>
              <a:t>(</a:t>
            </a:r>
            <a:r>
              <a:rPr lang="zh-TW" altLang="en-US" sz="1600"/>
              <a:t>書名可能是</a:t>
            </a:r>
            <a:r>
              <a:rPr lang="en-US" altLang="zh-TW" sz="1600"/>
              <a:t>《</a:t>
            </a:r>
            <a:r>
              <a:rPr lang="zh-TW" altLang="en-US" sz="1600"/>
              <a:t>快快樂樂學修桌子</a:t>
            </a:r>
            <a:r>
              <a:rPr lang="en-US" altLang="zh-TW" sz="1600"/>
              <a:t>》</a:t>
            </a:r>
            <a:r>
              <a:rPr lang="zh-TW" altLang="en-US" sz="1600"/>
              <a:t>、</a:t>
            </a:r>
          </a:p>
          <a:p>
            <a:pPr>
              <a:lnSpc>
                <a:spcPct val="80000"/>
              </a:lnSpc>
              <a:buFont typeface="Wingdings" pitchFamily="2" charset="2"/>
              <a:buNone/>
            </a:pPr>
            <a:r>
              <a:rPr lang="en-US" altLang="zh-TW" sz="1600"/>
              <a:t>《21</a:t>
            </a:r>
            <a:r>
              <a:rPr lang="zh-TW" altLang="en-US" sz="1600"/>
              <a:t>天學會修桌子</a:t>
            </a:r>
            <a:r>
              <a:rPr lang="en-US" altLang="zh-TW" sz="1600"/>
              <a:t>》</a:t>
            </a:r>
            <a:r>
              <a:rPr lang="zh-TW" altLang="en-US" sz="1600"/>
              <a:t>、</a:t>
            </a:r>
            <a:r>
              <a:rPr lang="en-US" altLang="zh-TW" sz="1600"/>
              <a:t>《</a:t>
            </a:r>
            <a:r>
              <a:rPr lang="zh-TW" altLang="en-US" sz="1600"/>
              <a:t>修桌子技巧與實例</a:t>
            </a:r>
            <a:r>
              <a:rPr lang="en-US" altLang="zh-TW" sz="1600"/>
              <a:t>》</a:t>
            </a:r>
            <a:r>
              <a:rPr lang="zh-TW" altLang="en-US" sz="1600"/>
              <a:t>、</a:t>
            </a:r>
          </a:p>
          <a:p>
            <a:pPr>
              <a:lnSpc>
                <a:spcPct val="80000"/>
              </a:lnSpc>
              <a:buFont typeface="Wingdings" pitchFamily="2" charset="2"/>
              <a:buNone/>
            </a:pPr>
            <a:r>
              <a:rPr lang="zh-TW" altLang="en-US" sz="1600"/>
              <a:t>或是</a:t>
            </a:r>
            <a:r>
              <a:rPr lang="en-US" altLang="zh-TW" sz="1600"/>
              <a:t>《</a:t>
            </a:r>
            <a:r>
              <a:rPr lang="zh-TW" altLang="en-US" sz="1600"/>
              <a:t>修桌子的聖經</a:t>
            </a:r>
            <a:r>
              <a:rPr lang="en-US" altLang="zh-TW" sz="1600"/>
              <a:t>》)</a:t>
            </a:r>
            <a:r>
              <a:rPr lang="zh-TW" altLang="en-US" sz="1600"/>
              <a:t>。</a:t>
            </a:r>
          </a:p>
          <a:p>
            <a:pPr>
              <a:lnSpc>
                <a:spcPct val="80000"/>
              </a:lnSpc>
              <a:buFont typeface="Wingdings" pitchFamily="2" charset="2"/>
              <a:buNone/>
            </a:pPr>
            <a:endParaRPr lang="zh-TW" altLang="en-US" sz="1600"/>
          </a:p>
          <a:p>
            <a:pPr>
              <a:lnSpc>
                <a:spcPct val="80000"/>
              </a:lnSpc>
              <a:buFont typeface="Wingdings" pitchFamily="2" charset="2"/>
              <a:buNone/>
            </a:pPr>
            <a:r>
              <a:rPr lang="zh-TW" altLang="en-US" sz="1600"/>
              <a:t>要是書看得不太懂，</a:t>
            </a:r>
          </a:p>
          <a:p>
            <a:pPr>
              <a:lnSpc>
                <a:spcPct val="80000"/>
              </a:lnSpc>
              <a:buFont typeface="Wingdings" pitchFamily="2" charset="2"/>
              <a:buNone/>
            </a:pPr>
            <a:r>
              <a:rPr lang="zh-TW" altLang="en-US" sz="1600"/>
              <a:t>我會再花錢去報名上修桌子的課程。</a:t>
            </a:r>
          </a:p>
          <a:p>
            <a:pPr>
              <a:lnSpc>
                <a:spcPct val="80000"/>
              </a:lnSpc>
              <a:buFont typeface="Wingdings" pitchFamily="2" charset="2"/>
              <a:buNone/>
            </a:pPr>
            <a:endParaRPr lang="zh-TW" altLang="en-US" sz="1600"/>
          </a:p>
          <a:p>
            <a:pPr>
              <a:lnSpc>
                <a:spcPct val="80000"/>
              </a:lnSpc>
              <a:buFont typeface="Wingdings" pitchFamily="2" charset="2"/>
              <a:buNone/>
            </a:pPr>
            <a:r>
              <a:rPr lang="zh-TW" altLang="en-US" sz="1600"/>
              <a:t>學完之後還是修不好，</a:t>
            </a:r>
          </a:p>
          <a:p>
            <a:pPr>
              <a:lnSpc>
                <a:spcPct val="80000"/>
              </a:lnSpc>
              <a:buFont typeface="Wingdings" pitchFamily="2" charset="2"/>
              <a:buNone/>
            </a:pPr>
            <a:r>
              <a:rPr lang="zh-TW" altLang="en-US" sz="1600"/>
              <a:t>我會請其他比較懂得修桌子的朋友來幫忙。</a:t>
            </a:r>
          </a:p>
          <a:p>
            <a:pPr>
              <a:lnSpc>
                <a:spcPct val="80000"/>
              </a:lnSpc>
              <a:buFont typeface="Wingdings" pitchFamily="2" charset="2"/>
              <a:buNone/>
            </a:pPr>
            <a:endParaRPr lang="zh-TW" altLang="en-US" sz="1600"/>
          </a:p>
          <a:p>
            <a:pPr>
              <a:lnSpc>
                <a:spcPct val="80000"/>
              </a:lnSpc>
              <a:buFont typeface="Wingdings" pitchFamily="2" charset="2"/>
              <a:buNone/>
            </a:pPr>
            <a:r>
              <a:rPr lang="zh-TW" altLang="en-US" sz="1600"/>
              <a:t>最後沒有辦法，</a:t>
            </a:r>
          </a:p>
          <a:p>
            <a:pPr>
              <a:lnSpc>
                <a:spcPct val="80000"/>
              </a:lnSpc>
              <a:buFont typeface="Wingdings" pitchFamily="2" charset="2"/>
              <a:buNone/>
            </a:pPr>
            <a:r>
              <a:rPr lang="zh-TW" altLang="en-US" sz="1600"/>
              <a:t>終於我打電話給原先的傢俱行，</a:t>
            </a:r>
          </a:p>
          <a:p>
            <a:pPr>
              <a:lnSpc>
                <a:spcPct val="80000"/>
              </a:lnSpc>
              <a:buFont typeface="Wingdings" pitchFamily="2" charset="2"/>
              <a:buNone/>
            </a:pPr>
            <a:r>
              <a:rPr lang="en-US" altLang="zh-TW" sz="1600"/>
              <a:t>(</a:t>
            </a:r>
            <a:r>
              <a:rPr lang="zh-TW" altLang="en-US" sz="1600"/>
              <a:t>可能還要購買</a:t>
            </a:r>
            <a:r>
              <a:rPr lang="en-US" altLang="zh-TW" sz="1600"/>
              <a:t>《</a:t>
            </a:r>
            <a:r>
              <a:rPr lang="zh-TW" altLang="en-US" sz="1600"/>
              <a:t>技術支援方案</a:t>
            </a:r>
            <a:r>
              <a:rPr lang="en-US" altLang="zh-TW" sz="1600"/>
              <a:t>》)</a:t>
            </a:r>
            <a:r>
              <a:rPr lang="zh-TW" altLang="en-US" sz="1600"/>
              <a:t>，</a:t>
            </a:r>
          </a:p>
          <a:p>
            <a:pPr>
              <a:lnSpc>
                <a:spcPct val="80000"/>
              </a:lnSpc>
              <a:buFont typeface="Wingdings" pitchFamily="2" charset="2"/>
              <a:buNone/>
            </a:pPr>
            <a:r>
              <a:rPr lang="zh-TW" altLang="en-US" sz="1600"/>
              <a:t>結果他們跟我說：</a:t>
            </a:r>
          </a:p>
          <a:p>
            <a:pPr>
              <a:lnSpc>
                <a:spcPct val="80000"/>
              </a:lnSpc>
              <a:buFont typeface="Wingdings" pitchFamily="2" charset="2"/>
              <a:buNone/>
            </a:pPr>
            <a:r>
              <a:rPr lang="zh-TW" altLang="en-US" sz="1600"/>
              <a:t>「唉呀！你買到的是搶鮮版啦！</a:t>
            </a:r>
          </a:p>
          <a:p>
            <a:pPr>
              <a:lnSpc>
                <a:spcPct val="80000"/>
              </a:lnSpc>
              <a:buFont typeface="Wingdings" pitchFamily="2" charset="2"/>
              <a:buNone/>
            </a:pPr>
            <a:r>
              <a:rPr lang="zh-TW" altLang="en-US" sz="1600"/>
              <a:t>本來就應該有問題的」。</a:t>
            </a:r>
          </a:p>
          <a:p>
            <a:pPr>
              <a:lnSpc>
                <a:spcPct val="80000"/>
              </a:lnSpc>
              <a:buFont typeface="Wingdings" pitchFamily="2" charset="2"/>
              <a:buNone/>
            </a:pPr>
            <a:endParaRPr lang="en-US" altLang="zh-TW" sz="1600"/>
          </a:p>
        </p:txBody>
      </p:sp>
      <p:sp>
        <p:nvSpPr>
          <p:cNvPr id="5" name="投影片編號版面配置區 4"/>
          <p:cNvSpPr>
            <a:spLocks noGrp="1"/>
          </p:cNvSpPr>
          <p:nvPr>
            <p:ph type="sldNum" sz="quarter" idx="12"/>
          </p:nvPr>
        </p:nvSpPr>
        <p:spPr/>
        <p:txBody>
          <a:bodyPr/>
          <a:lstStyle/>
          <a:p>
            <a:fld id="{162528C5-CB0D-4418-926E-F18B8547B3AE}" type="slidenum">
              <a:rPr lang="en-US" altLang="zh-TW"/>
              <a:pPr/>
              <a:t>120</a:t>
            </a:fld>
            <a:endParaRPr lang="en-US" altLang="zh-TW"/>
          </a:p>
        </p:txBody>
      </p:sp>
      <p:sp>
        <p:nvSpPr>
          <p:cNvPr id="49157" name="Rectangle 5"/>
          <p:cNvSpPr>
            <a:spLocks noChangeArrowheads="1"/>
          </p:cNvSpPr>
          <p:nvPr/>
        </p:nvSpPr>
        <p:spPr bwMode="auto">
          <a:xfrm>
            <a:off x="4267200" y="914400"/>
            <a:ext cx="4572000" cy="5310188"/>
          </a:xfrm>
          <a:prstGeom prst="rect">
            <a:avLst/>
          </a:prstGeom>
          <a:noFill/>
          <a:ln w="9525">
            <a:noFill/>
            <a:miter lim="800000"/>
            <a:headEnd/>
            <a:tailEnd/>
          </a:ln>
          <a:effectLst/>
        </p:spPr>
        <p:txBody>
          <a:bodyPr>
            <a:spAutoFit/>
          </a:bodyPr>
          <a:lstStyle/>
          <a:p>
            <a:r>
              <a:rPr lang="zh-TW" altLang="en-US">
                <a:effectLst>
                  <a:outerShdw blurRad="38100" dist="38100" dir="2700000" algn="tl">
                    <a:srgbClr val="000000"/>
                  </a:outerShdw>
                </a:effectLst>
                <a:latin typeface="標楷體" pitchFamily="65" charset="-120"/>
                <a:ea typeface="標楷體" pitchFamily="65" charset="-120"/>
              </a:rPr>
              <a:t>於是我恍然大悟原來是自己的錯，</a:t>
            </a:r>
          </a:p>
          <a:p>
            <a:r>
              <a:rPr lang="zh-TW" altLang="en-US">
                <a:effectLst>
                  <a:outerShdw blurRad="38100" dist="38100" dir="2700000" algn="tl">
                    <a:srgbClr val="000000"/>
                  </a:outerShdw>
                </a:effectLst>
                <a:latin typeface="標楷體" pitchFamily="65" charset="-120"/>
                <a:ea typeface="標楷體" pitchFamily="65" charset="-120"/>
              </a:rPr>
              <a:t>我就再去買一張「正式版」的桌子。</a:t>
            </a:r>
          </a:p>
          <a:p>
            <a:endParaRPr lang="zh-TW" altLang="en-US">
              <a:effectLst>
                <a:outerShdw blurRad="38100" dist="38100" dir="2700000" algn="tl">
                  <a:srgbClr val="000000"/>
                </a:outerShdw>
              </a:effectLst>
              <a:latin typeface="標楷體" pitchFamily="65" charset="-120"/>
              <a:ea typeface="標楷體" pitchFamily="65" charset="-120"/>
            </a:endParaRPr>
          </a:p>
          <a:p>
            <a:r>
              <a:rPr lang="zh-TW" altLang="en-US">
                <a:effectLst>
                  <a:outerShdw blurRad="38100" dist="38100" dir="2700000" algn="tl">
                    <a:srgbClr val="000000"/>
                  </a:outerShdw>
                </a:effectLst>
                <a:latin typeface="標楷體" pitchFamily="65" charset="-120"/>
                <a:ea typeface="標楷體" pitchFamily="65" charset="-120"/>
              </a:rPr>
              <a:t>回家一擺還是啪啦又塌了！</a:t>
            </a:r>
          </a:p>
          <a:p>
            <a:endParaRPr lang="zh-TW" altLang="en-US">
              <a:effectLst>
                <a:outerShdw blurRad="38100" dist="38100" dir="2700000" algn="tl">
                  <a:srgbClr val="000000"/>
                </a:outerShdw>
              </a:effectLst>
              <a:latin typeface="標楷體" pitchFamily="65" charset="-120"/>
              <a:ea typeface="標楷體" pitchFamily="65" charset="-120"/>
            </a:endParaRPr>
          </a:p>
          <a:p>
            <a:r>
              <a:rPr lang="zh-TW" altLang="en-US">
                <a:effectLst>
                  <a:outerShdw blurRad="38100" dist="38100" dir="2700000" algn="tl">
                    <a:srgbClr val="000000"/>
                  </a:outerShdw>
                </a:effectLst>
                <a:latin typeface="標楷體" pitchFamily="65" charset="-120"/>
                <a:ea typeface="標楷體" pitchFamily="65" charset="-120"/>
              </a:rPr>
              <a:t>修了半天還是有問題，</a:t>
            </a:r>
          </a:p>
          <a:p>
            <a:r>
              <a:rPr lang="zh-TW" altLang="en-US">
                <a:effectLst>
                  <a:outerShdw blurRad="38100" dist="38100" dir="2700000" algn="tl">
                    <a:srgbClr val="000000"/>
                  </a:outerShdw>
                </a:effectLst>
                <a:latin typeface="標楷體" pitchFamily="65" charset="-120"/>
                <a:ea typeface="標楷體" pitchFamily="65" charset="-120"/>
              </a:rPr>
              <a:t>再請傢俱行的技術人員來做仔細檢查，</a:t>
            </a:r>
          </a:p>
          <a:p>
            <a:r>
              <a:rPr lang="zh-TW" altLang="en-US">
                <a:effectLst>
                  <a:outerShdw blurRad="38100" dist="38100" dir="2700000" algn="tl">
                    <a:srgbClr val="000000"/>
                  </a:outerShdw>
                </a:effectLst>
                <a:latin typeface="標楷體" pitchFamily="65" charset="-120"/>
                <a:ea typeface="標楷體" pitchFamily="65" charset="-120"/>
              </a:rPr>
              <a:t>最後終於發現問題的所在──</a:t>
            </a:r>
          </a:p>
          <a:p>
            <a:r>
              <a:rPr lang="zh-TW" altLang="en-US">
                <a:effectLst>
                  <a:outerShdw blurRad="38100" dist="38100" dir="2700000" algn="tl">
                    <a:srgbClr val="000000"/>
                  </a:outerShdw>
                </a:effectLst>
                <a:latin typeface="標楷體" pitchFamily="65" charset="-120"/>
                <a:ea typeface="標楷體" pitchFamily="65" charset="-120"/>
              </a:rPr>
              <a:t>「我家的地板和桌子不相容」，</a:t>
            </a:r>
          </a:p>
          <a:p>
            <a:r>
              <a:rPr lang="zh-TW" altLang="en-US">
                <a:effectLst>
                  <a:outerShdw blurRad="38100" dist="38100" dir="2700000" algn="tl">
                    <a:srgbClr val="000000"/>
                  </a:outerShdw>
                </a:effectLst>
                <a:latin typeface="標楷體" pitchFamily="65" charset="-120"/>
                <a:ea typeface="標楷體" pitchFamily="65" charset="-120"/>
              </a:rPr>
              <a:t>又是我自己的錯，</a:t>
            </a:r>
          </a:p>
          <a:p>
            <a:r>
              <a:rPr lang="zh-TW" altLang="en-US">
                <a:effectLst>
                  <a:outerShdw blurRad="38100" dist="38100" dir="2700000" algn="tl">
                    <a:srgbClr val="000000"/>
                  </a:outerShdw>
                </a:effectLst>
                <a:latin typeface="標楷體" pitchFamily="65" charset="-120"/>
                <a:ea typeface="標楷體" pitchFamily="65" charset="-120"/>
              </a:rPr>
              <a:t>於是我得趕快幫家裡的地板升級</a:t>
            </a:r>
            <a:r>
              <a:rPr lang="en-US" altLang="zh-TW">
                <a:effectLst>
                  <a:outerShdw blurRad="38100" dist="38100" dir="2700000" algn="tl">
                    <a:srgbClr val="000000"/>
                  </a:outerShdw>
                </a:effectLst>
                <a:latin typeface="標楷體" pitchFamily="65" charset="-120"/>
                <a:ea typeface="標楷體" pitchFamily="65" charset="-120"/>
              </a:rPr>
              <a:t>......</a:t>
            </a:r>
            <a:r>
              <a:rPr lang="zh-TW" altLang="en-US">
                <a:effectLst>
                  <a:outerShdw blurRad="38100" dist="38100" dir="2700000" algn="tl">
                    <a:srgbClr val="000000"/>
                  </a:outerShdw>
                </a:effectLst>
                <a:latin typeface="標楷體" pitchFamily="65" charset="-120"/>
                <a:ea typeface="標楷體" pitchFamily="65" charset="-120"/>
              </a:rPr>
              <a:t>。</a:t>
            </a:r>
          </a:p>
          <a:p>
            <a:endParaRPr lang="zh-TW" altLang="en-US">
              <a:effectLst>
                <a:outerShdw blurRad="38100" dist="38100" dir="2700000" algn="tl">
                  <a:srgbClr val="000000"/>
                </a:outerShdw>
              </a:effectLst>
              <a:latin typeface="標楷體" pitchFamily="65" charset="-120"/>
              <a:ea typeface="標楷體" pitchFamily="65" charset="-120"/>
            </a:endParaRPr>
          </a:p>
          <a:p>
            <a:r>
              <a:rPr lang="zh-TW" altLang="en-US">
                <a:effectLst>
                  <a:outerShdw blurRad="38100" dist="38100" dir="2700000" algn="tl">
                    <a:srgbClr val="000000"/>
                  </a:outerShdw>
                </a:effectLst>
                <a:latin typeface="標楷體" pitchFamily="65" charset="-120"/>
                <a:ea typeface="標楷體" pitchFamily="65" charset="-120"/>
              </a:rPr>
              <a:t>等一切都忙完了，</a:t>
            </a:r>
          </a:p>
          <a:p>
            <a:r>
              <a:rPr lang="zh-TW" altLang="en-US">
                <a:effectLst>
                  <a:outerShdw blurRad="38100" dist="38100" dir="2700000" algn="tl">
                    <a:srgbClr val="000000"/>
                  </a:outerShdw>
                </a:effectLst>
                <a:latin typeface="標楷體" pitchFamily="65" charset="-120"/>
                <a:ea typeface="標楷體" pitchFamily="65" charset="-120"/>
              </a:rPr>
              <a:t>桌子可以使用了，</a:t>
            </a:r>
          </a:p>
          <a:p>
            <a:r>
              <a:rPr lang="zh-TW" altLang="en-US">
                <a:effectLst>
                  <a:outerShdw blurRad="38100" dist="38100" dir="2700000" algn="tl">
                    <a:srgbClr val="000000"/>
                  </a:outerShdw>
                </a:effectLst>
                <a:latin typeface="標楷體" pitchFamily="65" charset="-120"/>
                <a:ea typeface="標楷體" pitchFamily="65" charset="-120"/>
              </a:rPr>
              <a:t>我趴在桌上寫字，</a:t>
            </a:r>
          </a:p>
          <a:p>
            <a:r>
              <a:rPr lang="zh-TW" altLang="en-US">
                <a:effectLst>
                  <a:outerShdw blurRad="38100" dist="38100" dir="2700000" algn="tl">
                    <a:srgbClr val="000000"/>
                  </a:outerShdw>
                </a:effectLst>
                <a:latin typeface="標楷體" pitchFamily="65" charset="-120"/>
                <a:ea typeface="標楷體" pitchFamily="65" charset="-120"/>
              </a:rPr>
              <a:t>心裡充滿了成就感，</a:t>
            </a:r>
          </a:p>
          <a:p>
            <a:r>
              <a:rPr lang="zh-TW" altLang="en-US">
                <a:effectLst>
                  <a:outerShdw blurRad="38100" dist="38100" dir="2700000" algn="tl">
                    <a:srgbClr val="000000"/>
                  </a:outerShdw>
                </a:effectLst>
                <a:latin typeface="標楷體" pitchFamily="65" charset="-120"/>
                <a:ea typeface="標楷體" pitchFamily="65" charset="-120"/>
              </a:rPr>
              <a:t>我很得意地跟網友分享我修理桌子的經驗，</a:t>
            </a:r>
          </a:p>
          <a:p>
            <a:r>
              <a:rPr lang="zh-TW" altLang="en-US">
                <a:effectLst>
                  <a:outerShdw blurRad="38100" dist="38100" dir="2700000" algn="tl">
                    <a:srgbClr val="000000"/>
                  </a:outerShdw>
                </a:effectLst>
                <a:latin typeface="標楷體" pitchFamily="65" charset="-120"/>
                <a:ea typeface="標楷體" pitchFamily="65" charset="-120"/>
              </a:rPr>
              <a:t>並暗自慶幸自己在科技的潮流上沒有落伍</a:t>
            </a:r>
            <a:r>
              <a:rPr lang="en-US" altLang="zh-TW">
                <a:effectLst>
                  <a:outerShdw blurRad="38100" dist="38100" dir="2700000" algn="tl">
                    <a:srgbClr val="000000"/>
                  </a:outerShdw>
                </a:effectLst>
                <a:latin typeface="標楷體" pitchFamily="65" charset="-120"/>
                <a:ea typeface="標楷體" pitchFamily="65" charset="-120"/>
              </a:rPr>
              <a:t>......</a:t>
            </a:r>
            <a:r>
              <a:rPr lang="zh-TW" altLang="en-US">
                <a:effectLst>
                  <a:outerShdw blurRad="38100" dist="38100" dir="2700000" algn="tl">
                    <a:srgbClr val="000000"/>
                  </a:outerShdw>
                </a:effectLst>
                <a:latin typeface="標楷體" pitchFamily="65" charset="-120"/>
                <a:ea typeface="標楷體" pitchFamily="65" charset="-120"/>
              </a:rPr>
              <a:t>。</a:t>
            </a:r>
            <a:r>
              <a:rPr lang="zh-TW" altLang="en-US">
                <a:latin typeface="標楷體" pitchFamily="65" charset="-120"/>
                <a:ea typeface="標楷體" pitchFamily="65" charset="-120"/>
              </a:rPr>
              <a:t> </a:t>
            </a:r>
          </a:p>
        </p:txBody>
      </p:sp>
    </p:spTree>
    <p:extLst>
      <p:ext uri="{BB962C8B-B14F-4D97-AF65-F5344CB8AC3E}">
        <p14:creationId xmlns:p14="http://schemas.microsoft.com/office/powerpoint/2010/main" val="400992843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The importance of testing</a:t>
            </a:r>
            <a:endParaRPr lang="zh-TW" altLang="en-US" dirty="0"/>
          </a:p>
        </p:txBody>
      </p:sp>
      <p:sp>
        <p:nvSpPr>
          <p:cNvPr id="3" name="內容版面配置區 2"/>
          <p:cNvSpPr>
            <a:spLocks noGrp="1"/>
          </p:cNvSpPr>
          <p:nvPr>
            <p:ph idx="1"/>
          </p:nvPr>
        </p:nvSpPr>
        <p:spPr/>
        <p:txBody>
          <a:bodyPr>
            <a:normAutofit/>
          </a:bodyPr>
          <a:lstStyle/>
          <a:p>
            <a:r>
              <a:rPr lang="en-US" altLang="zh-TW" dirty="0" smtClean="0"/>
              <a:t>Seldom recognized by academic</a:t>
            </a:r>
          </a:p>
          <a:p>
            <a:r>
              <a:rPr lang="en-US" altLang="zh-TW" dirty="0" smtClean="0"/>
              <a:t>Professors don’t care</a:t>
            </a:r>
          </a:p>
          <a:p>
            <a:r>
              <a:rPr lang="en-US" altLang="zh-TW" dirty="0" smtClean="0"/>
              <a:t>students don’t care</a:t>
            </a:r>
          </a:p>
          <a:p>
            <a:r>
              <a:rPr lang="en-US" altLang="zh-TW" dirty="0" smtClean="0"/>
              <a:t>but ACM survey more than 1000 software companies. Three topics are suggested to be important to CS students</a:t>
            </a:r>
          </a:p>
          <a:p>
            <a:pPr lvl="1"/>
            <a:r>
              <a:rPr lang="en-US" altLang="zh-TW" dirty="0" smtClean="0"/>
              <a:t>Teamwork</a:t>
            </a:r>
          </a:p>
          <a:p>
            <a:pPr lvl="1"/>
            <a:r>
              <a:rPr lang="en-US" altLang="zh-TW" dirty="0" smtClean="0"/>
              <a:t>Software Engineering</a:t>
            </a:r>
          </a:p>
          <a:p>
            <a:pPr lvl="1"/>
            <a:r>
              <a:rPr lang="en-US" altLang="zh-TW" dirty="0" smtClean="0">
                <a:solidFill>
                  <a:srgbClr val="FFFF00"/>
                </a:solidFill>
              </a:rPr>
              <a:t>Software Testing</a:t>
            </a:r>
          </a:p>
        </p:txBody>
      </p:sp>
    </p:spTree>
    <p:extLst>
      <p:ext uri="{BB962C8B-B14F-4D97-AF65-F5344CB8AC3E}">
        <p14:creationId xmlns:p14="http://schemas.microsoft.com/office/powerpoint/2010/main" val="212368246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zh-TW"/>
              <a:t>Why testing?</a:t>
            </a:r>
          </a:p>
        </p:txBody>
      </p:sp>
      <p:sp>
        <p:nvSpPr>
          <p:cNvPr id="35843" name="Rectangle 3"/>
          <p:cNvSpPr>
            <a:spLocks noGrp="1" noChangeArrowheads="1"/>
          </p:cNvSpPr>
          <p:nvPr>
            <p:ph idx="1"/>
          </p:nvPr>
        </p:nvSpPr>
        <p:spPr/>
        <p:txBody>
          <a:bodyPr>
            <a:normAutofit lnSpcReduction="10000"/>
          </a:bodyPr>
          <a:lstStyle/>
          <a:p>
            <a:pPr>
              <a:lnSpc>
                <a:spcPct val="80000"/>
              </a:lnSpc>
            </a:pPr>
            <a:r>
              <a:rPr lang="en-US" altLang="zh-TW" sz="2800"/>
              <a:t>Let’s look at some well-known software defects</a:t>
            </a:r>
          </a:p>
          <a:p>
            <a:pPr lvl="1">
              <a:lnSpc>
                <a:spcPct val="80000"/>
              </a:lnSpc>
            </a:pPr>
            <a:r>
              <a:rPr lang="zh-TW" altLang="en-US" sz="2400"/>
              <a:t>台灣高鐵售票系統：系統上線之後當機連連，系統無法應付突然湧現的購票人潮 （</a:t>
            </a:r>
            <a:r>
              <a:rPr lang="en-US" altLang="zh-TW" sz="2400"/>
              <a:t>no stress testing)</a:t>
            </a:r>
          </a:p>
          <a:p>
            <a:pPr lvl="1">
              <a:lnSpc>
                <a:spcPct val="80000"/>
              </a:lnSpc>
            </a:pPr>
            <a:r>
              <a:rPr lang="zh-TW" altLang="en-US" sz="2400"/>
              <a:t>台灣彩卷系統：類似的問題</a:t>
            </a:r>
          </a:p>
          <a:p>
            <a:pPr lvl="1">
              <a:lnSpc>
                <a:spcPct val="80000"/>
              </a:lnSpc>
            </a:pPr>
            <a:r>
              <a:rPr lang="en-US" altLang="zh-TW" sz="2400"/>
              <a:t>2000-2005- </a:t>
            </a:r>
            <a:r>
              <a:rPr lang="zh-TW" altLang="en-US" sz="2400"/>
              <a:t>巴拿馬國家癌症中心─</a:t>
            </a:r>
            <a:r>
              <a:rPr lang="en-US" altLang="zh-TW" sz="2400"/>
              <a:t>5</a:t>
            </a:r>
            <a:r>
              <a:rPr lang="zh-TW" altLang="en-US" sz="2400"/>
              <a:t>個病人接受過量的迦瑪射線照射死亡。</a:t>
            </a:r>
            <a:r>
              <a:rPr lang="en-US" altLang="zh-TW" sz="2400"/>
              <a:t>15</a:t>
            </a:r>
            <a:r>
              <a:rPr lang="zh-TW" altLang="en-US" sz="2400"/>
              <a:t>人引發了嚴重的併發症</a:t>
            </a:r>
          </a:p>
          <a:p>
            <a:pPr lvl="1">
              <a:lnSpc>
                <a:spcPct val="80000"/>
              </a:lnSpc>
            </a:pPr>
            <a:r>
              <a:rPr lang="en-US" altLang="zh-TW" sz="2400"/>
              <a:t>2003 ─</a:t>
            </a:r>
            <a:r>
              <a:rPr lang="zh-TW" altLang="en-US" sz="2400"/>
              <a:t>軟體造成美國東北部及加拿大停電。</a:t>
            </a:r>
            <a:r>
              <a:rPr lang="en-US" altLang="zh-TW" sz="2400"/>
              <a:t>5000</a:t>
            </a:r>
            <a:r>
              <a:rPr lang="zh-TW" altLang="en-US" sz="2400"/>
              <a:t>萬人受影響，</a:t>
            </a:r>
            <a:r>
              <a:rPr lang="en-US" altLang="zh-TW" sz="2400"/>
              <a:t>3</a:t>
            </a:r>
            <a:r>
              <a:rPr lang="zh-TW" altLang="en-US" sz="2400"/>
              <a:t>人喪生</a:t>
            </a:r>
          </a:p>
          <a:p>
            <a:pPr lvl="1">
              <a:lnSpc>
                <a:spcPct val="80000"/>
              </a:lnSpc>
            </a:pPr>
            <a:r>
              <a:rPr lang="en-US" altLang="zh-TW" sz="2400"/>
              <a:t>2000 </a:t>
            </a:r>
            <a:r>
              <a:rPr lang="zh-TW" altLang="en-US" sz="2400"/>
              <a:t>美國海軍飛機墜落，</a:t>
            </a:r>
            <a:r>
              <a:rPr lang="en-US" altLang="zh-TW" sz="2400"/>
              <a:t>4</a:t>
            </a:r>
            <a:r>
              <a:rPr lang="zh-TW" altLang="en-US" sz="2400"/>
              <a:t>人喪生 （控制軟體問題）</a:t>
            </a:r>
          </a:p>
          <a:p>
            <a:pPr lvl="1">
              <a:lnSpc>
                <a:spcPct val="80000"/>
              </a:lnSpc>
            </a:pPr>
            <a:r>
              <a:rPr lang="en-US" altLang="zh-TW" sz="2400"/>
              <a:t>1997 </a:t>
            </a:r>
            <a:r>
              <a:rPr lang="zh-TW" altLang="en-US" sz="2400"/>
              <a:t>韓國空難，</a:t>
            </a:r>
            <a:r>
              <a:rPr lang="en-US" altLang="zh-TW" sz="2400"/>
              <a:t>225</a:t>
            </a:r>
            <a:r>
              <a:rPr lang="zh-TW" altLang="en-US" sz="2400"/>
              <a:t>人喪生 （雷達控制軟體問題）</a:t>
            </a:r>
          </a:p>
          <a:p>
            <a:pPr lvl="1">
              <a:lnSpc>
                <a:spcPct val="80000"/>
              </a:lnSpc>
            </a:pPr>
            <a:r>
              <a:rPr lang="en-US" altLang="zh-TW" sz="2400"/>
              <a:t>1995 </a:t>
            </a:r>
            <a:r>
              <a:rPr lang="zh-TW" altLang="en-US" sz="2400"/>
              <a:t>美國航空在哥倫比亞撞山</a:t>
            </a:r>
            <a:r>
              <a:rPr lang="en-US" altLang="zh-TW" sz="2400"/>
              <a:t>159</a:t>
            </a:r>
            <a:r>
              <a:rPr lang="zh-TW" altLang="en-US" sz="2400"/>
              <a:t>人喪生（導航軟體問題）</a:t>
            </a:r>
          </a:p>
        </p:txBody>
      </p:sp>
      <p:sp>
        <p:nvSpPr>
          <p:cNvPr id="5" name="投影片編號版面配置區 4"/>
          <p:cNvSpPr>
            <a:spLocks noGrp="1"/>
          </p:cNvSpPr>
          <p:nvPr>
            <p:ph type="sldNum" sz="quarter" idx="12"/>
          </p:nvPr>
        </p:nvSpPr>
        <p:spPr/>
        <p:txBody>
          <a:bodyPr/>
          <a:lstStyle/>
          <a:p>
            <a:fld id="{FBD424A9-F9A5-44A2-9949-D8A2AE10F17A}" type="slidenum">
              <a:rPr lang="en-US" altLang="zh-TW"/>
              <a:pPr/>
              <a:t>122</a:t>
            </a:fld>
            <a:endParaRPr lang="en-US" altLang="zh-TW"/>
          </a:p>
        </p:txBody>
      </p:sp>
    </p:spTree>
    <p:extLst>
      <p:ext uri="{BB962C8B-B14F-4D97-AF65-F5344CB8AC3E}">
        <p14:creationId xmlns:p14="http://schemas.microsoft.com/office/powerpoint/2010/main" val="395260492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TW"/>
              <a:t>Statistics</a:t>
            </a:r>
          </a:p>
        </p:txBody>
      </p:sp>
      <p:sp>
        <p:nvSpPr>
          <p:cNvPr id="37891" name="Rectangle 3"/>
          <p:cNvSpPr>
            <a:spLocks noGrp="1" noChangeArrowheads="1"/>
          </p:cNvSpPr>
          <p:nvPr>
            <p:ph idx="1"/>
          </p:nvPr>
        </p:nvSpPr>
        <p:spPr/>
        <p:txBody>
          <a:bodyPr/>
          <a:lstStyle/>
          <a:p>
            <a:r>
              <a:rPr lang="en-US" altLang="zh-TW"/>
              <a:t>2002- </a:t>
            </a:r>
            <a:r>
              <a:rPr lang="zh-TW" altLang="en-US"/>
              <a:t>美國國家標準局報告─軟體品質每年造成</a:t>
            </a:r>
            <a:r>
              <a:rPr lang="en-US" altLang="zh-TW"/>
              <a:t>595</a:t>
            </a:r>
            <a:r>
              <a:rPr lang="zh-TW" altLang="en-US"/>
              <a:t>億美元 （</a:t>
            </a:r>
            <a:r>
              <a:rPr lang="en-US" altLang="zh-TW"/>
              <a:t>0.6</a:t>
            </a:r>
            <a:r>
              <a:rPr lang="zh-TW" altLang="en-US"/>
              <a:t>％ </a:t>
            </a:r>
            <a:r>
              <a:rPr lang="en-US" altLang="zh-TW"/>
              <a:t>GDP</a:t>
            </a:r>
            <a:r>
              <a:rPr lang="zh-TW" altLang="en-US"/>
              <a:t>）</a:t>
            </a:r>
          </a:p>
          <a:p>
            <a:r>
              <a:rPr lang="zh-TW" altLang="en-US"/>
              <a:t>國內又如何？</a:t>
            </a:r>
          </a:p>
          <a:p>
            <a:pPr lvl="1"/>
            <a:r>
              <a:rPr lang="zh-TW" altLang="en-US"/>
              <a:t>台北縣政府校務行政系統案例</a:t>
            </a:r>
          </a:p>
          <a:p>
            <a:pPr lvl="1"/>
            <a:r>
              <a:rPr lang="zh-TW" altLang="en-US"/>
              <a:t>台師大林口校區學務系統案例</a:t>
            </a:r>
          </a:p>
        </p:txBody>
      </p:sp>
      <p:sp>
        <p:nvSpPr>
          <p:cNvPr id="5" name="投影片編號版面配置區 4"/>
          <p:cNvSpPr>
            <a:spLocks noGrp="1"/>
          </p:cNvSpPr>
          <p:nvPr>
            <p:ph type="sldNum" sz="quarter" idx="12"/>
          </p:nvPr>
        </p:nvSpPr>
        <p:spPr/>
        <p:txBody>
          <a:bodyPr/>
          <a:lstStyle/>
          <a:p>
            <a:fld id="{DDE22433-3C83-43CD-8092-A0BF1F449F0E}" type="slidenum">
              <a:rPr lang="en-US" altLang="zh-TW"/>
              <a:pPr/>
              <a:t>123</a:t>
            </a:fld>
            <a:endParaRPr lang="en-US" altLang="zh-TW"/>
          </a:p>
        </p:txBody>
      </p:sp>
    </p:spTree>
    <p:extLst>
      <p:ext uri="{BB962C8B-B14F-4D97-AF65-F5344CB8AC3E}">
        <p14:creationId xmlns:p14="http://schemas.microsoft.com/office/powerpoint/2010/main" val="62817185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a:bodyPr>
          <a:lstStyle/>
          <a:p>
            <a:r>
              <a:rPr lang="en-US" altLang="zh-TW" sz="3800"/>
              <a:t>Quality Control and </a:t>
            </a:r>
            <a:br>
              <a:rPr lang="en-US" altLang="zh-TW" sz="3800"/>
            </a:br>
            <a:r>
              <a:rPr lang="en-US" altLang="zh-TW" sz="3800"/>
              <a:t>Quality Assurance</a:t>
            </a:r>
          </a:p>
        </p:txBody>
      </p:sp>
      <p:sp>
        <p:nvSpPr>
          <p:cNvPr id="38915" name="Rectangle 3"/>
          <p:cNvSpPr>
            <a:spLocks noGrp="1" noChangeArrowheads="1"/>
          </p:cNvSpPr>
          <p:nvPr>
            <p:ph idx="1"/>
          </p:nvPr>
        </p:nvSpPr>
        <p:spPr/>
        <p:txBody>
          <a:bodyPr/>
          <a:lstStyle/>
          <a:p>
            <a:r>
              <a:rPr lang="en-US" altLang="zh-TW"/>
              <a:t>Software is a product. </a:t>
            </a:r>
          </a:p>
          <a:p>
            <a:r>
              <a:rPr lang="en-US" altLang="zh-TW"/>
              <a:t>Good quality product requires </a:t>
            </a:r>
            <a:r>
              <a:rPr lang="zh-TW" altLang="en-US"/>
              <a:t>品質控管</a:t>
            </a:r>
            <a:r>
              <a:rPr lang="en-US" altLang="zh-TW"/>
              <a:t>quality control (QC) and quality assurance (QA) </a:t>
            </a:r>
            <a:r>
              <a:rPr lang="zh-TW" altLang="en-US"/>
              <a:t>品質確保</a:t>
            </a:r>
          </a:p>
        </p:txBody>
      </p:sp>
      <p:sp>
        <p:nvSpPr>
          <p:cNvPr id="5" name="投影片編號版面配置區 4"/>
          <p:cNvSpPr>
            <a:spLocks noGrp="1"/>
          </p:cNvSpPr>
          <p:nvPr>
            <p:ph type="sldNum" sz="quarter" idx="12"/>
          </p:nvPr>
        </p:nvSpPr>
        <p:spPr/>
        <p:txBody>
          <a:bodyPr/>
          <a:lstStyle/>
          <a:p>
            <a:fld id="{72A9EBB4-DDDE-4BF1-82F7-B39FDF4AC093}" type="slidenum">
              <a:rPr lang="en-US" altLang="zh-TW"/>
              <a:pPr/>
              <a:t>124</a:t>
            </a:fld>
            <a:endParaRPr lang="en-US" altLang="zh-TW"/>
          </a:p>
        </p:txBody>
      </p:sp>
    </p:spTree>
    <p:extLst>
      <p:ext uri="{BB962C8B-B14F-4D97-AF65-F5344CB8AC3E}">
        <p14:creationId xmlns:p14="http://schemas.microsoft.com/office/powerpoint/2010/main" val="242976552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zh-TW"/>
              <a:t>Manufacturing in other discipline</a:t>
            </a:r>
          </a:p>
        </p:txBody>
      </p:sp>
      <p:sp>
        <p:nvSpPr>
          <p:cNvPr id="40963" name="Rectangle 3"/>
          <p:cNvSpPr>
            <a:spLocks noGrp="1" noChangeArrowheads="1"/>
          </p:cNvSpPr>
          <p:nvPr>
            <p:ph idx="1"/>
          </p:nvPr>
        </p:nvSpPr>
        <p:spPr/>
        <p:txBody>
          <a:bodyPr/>
          <a:lstStyle/>
          <a:p>
            <a:r>
              <a:rPr lang="zh-TW" altLang="en-US" sz="2800"/>
              <a:t>在製造業的世界裡面</a:t>
            </a:r>
          </a:p>
          <a:p>
            <a:pPr lvl="1"/>
            <a:r>
              <a:rPr lang="zh-TW" altLang="en-US" sz="2400"/>
              <a:t>產品品質</a:t>
            </a:r>
            <a:r>
              <a:rPr lang="en-US" altLang="zh-TW" sz="2400"/>
              <a:t>(quality)</a:t>
            </a:r>
            <a:r>
              <a:rPr lang="zh-TW" altLang="en-US" sz="2400"/>
              <a:t>是很重要的一個因素</a:t>
            </a:r>
          </a:p>
          <a:p>
            <a:pPr lvl="1"/>
            <a:r>
              <a:rPr lang="zh-TW" altLang="en-US" sz="2400"/>
              <a:t>當你投入非常多成本與原物料時你永遠希望你生產出來</a:t>
            </a:r>
            <a:r>
              <a:rPr lang="en-US" altLang="zh-TW" sz="2400"/>
              <a:t>100</a:t>
            </a:r>
            <a:r>
              <a:rPr lang="zh-TW" altLang="en-US" sz="2400"/>
              <a:t>個產品有</a:t>
            </a:r>
            <a:r>
              <a:rPr lang="en-US" altLang="zh-TW" sz="2400"/>
              <a:t>100</a:t>
            </a:r>
            <a:r>
              <a:rPr lang="zh-TW" altLang="en-US" sz="2400"/>
              <a:t>個都是可以賣的</a:t>
            </a:r>
          </a:p>
          <a:p>
            <a:r>
              <a:rPr lang="en-US" altLang="zh-TW" sz="2800"/>
              <a:t>QC (Quality Control) </a:t>
            </a:r>
            <a:r>
              <a:rPr lang="zh-TW" altLang="en-US" sz="2800"/>
              <a:t>品質控管</a:t>
            </a:r>
          </a:p>
          <a:p>
            <a:pPr lvl="1"/>
            <a:r>
              <a:rPr lang="zh-TW" altLang="en-US" sz="2400"/>
              <a:t>製造過程從設計到生產可能有數十道到幾百道程序</a:t>
            </a:r>
          </a:p>
          <a:p>
            <a:pPr lvl="1"/>
            <a:r>
              <a:rPr lang="zh-TW" altLang="en-US" sz="2400"/>
              <a:t>每一道程序都可能影響到後面的品質</a:t>
            </a:r>
          </a:p>
          <a:p>
            <a:pPr lvl="1"/>
            <a:r>
              <a:rPr lang="zh-TW" altLang="en-US" sz="2400"/>
              <a:t>如何透過製造流程的改善</a:t>
            </a:r>
            <a:r>
              <a:rPr lang="en-US" altLang="zh-TW" sz="2400"/>
              <a:t>(process improvement)</a:t>
            </a:r>
            <a:r>
              <a:rPr lang="zh-TW" altLang="en-US" sz="2400"/>
              <a:t>來提高良率，一直都是製造工業的重要課題</a:t>
            </a:r>
          </a:p>
        </p:txBody>
      </p:sp>
      <p:sp>
        <p:nvSpPr>
          <p:cNvPr id="5" name="投影片編號版面配置區 4"/>
          <p:cNvSpPr>
            <a:spLocks noGrp="1"/>
          </p:cNvSpPr>
          <p:nvPr>
            <p:ph type="sldNum" sz="quarter" idx="12"/>
          </p:nvPr>
        </p:nvSpPr>
        <p:spPr/>
        <p:txBody>
          <a:bodyPr/>
          <a:lstStyle/>
          <a:p>
            <a:fld id="{8422B216-7EB0-4543-8661-5AF992A0BCA4}" type="slidenum">
              <a:rPr lang="en-US" altLang="zh-TW"/>
              <a:pPr/>
              <a:t>125</a:t>
            </a:fld>
            <a:endParaRPr lang="en-US" altLang="zh-TW"/>
          </a:p>
        </p:txBody>
      </p:sp>
    </p:spTree>
    <p:extLst>
      <p:ext uri="{BB962C8B-B14F-4D97-AF65-F5344CB8AC3E}">
        <p14:creationId xmlns:p14="http://schemas.microsoft.com/office/powerpoint/2010/main" val="219798352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zh-TW"/>
              <a:t>How to improve quality?</a:t>
            </a:r>
          </a:p>
        </p:txBody>
      </p:sp>
      <p:sp>
        <p:nvSpPr>
          <p:cNvPr id="41987" name="Rectangle 3"/>
          <p:cNvSpPr>
            <a:spLocks noGrp="1" noChangeArrowheads="1"/>
          </p:cNvSpPr>
          <p:nvPr>
            <p:ph idx="1"/>
          </p:nvPr>
        </p:nvSpPr>
        <p:spPr/>
        <p:txBody>
          <a:bodyPr/>
          <a:lstStyle/>
          <a:p>
            <a:pPr>
              <a:lnSpc>
                <a:spcPct val="90000"/>
              </a:lnSpc>
            </a:pPr>
            <a:r>
              <a:rPr lang="zh-TW" altLang="en-US"/>
              <a:t>在製造過程中如果能夠能夠使用機器，最好的改善品質的方式就是自動化。機器不容易犯錯而且可以不斷地重複單調無聊的工作。機器會出錯的時候通常是由於製造機器的磨損，必須重新校正。</a:t>
            </a:r>
          </a:p>
          <a:p>
            <a:pPr lvl="1">
              <a:lnSpc>
                <a:spcPct val="90000"/>
              </a:lnSpc>
            </a:pPr>
            <a:r>
              <a:rPr lang="en-US" altLang="zh-TW"/>
              <a:t>Ex. </a:t>
            </a:r>
            <a:r>
              <a:rPr lang="zh-TW" altLang="en-US"/>
              <a:t>日本的步進馬達精確度超高的秘密。</a:t>
            </a:r>
          </a:p>
          <a:p>
            <a:pPr>
              <a:lnSpc>
                <a:spcPct val="90000"/>
              </a:lnSpc>
            </a:pPr>
            <a:r>
              <a:rPr lang="en-US" altLang="zh-TW"/>
              <a:t>Question</a:t>
            </a:r>
          </a:p>
          <a:p>
            <a:pPr lvl="1">
              <a:lnSpc>
                <a:spcPct val="90000"/>
              </a:lnSpc>
            </a:pPr>
            <a:r>
              <a:rPr lang="zh-TW" altLang="en-US"/>
              <a:t>當某部分的工作不能由機器來做的時候，製造過程如何做到品質控管？</a:t>
            </a:r>
          </a:p>
          <a:p>
            <a:pPr lvl="1">
              <a:lnSpc>
                <a:spcPct val="90000"/>
              </a:lnSpc>
            </a:pPr>
            <a:endParaRPr lang="zh-TW" altLang="en-US"/>
          </a:p>
          <a:p>
            <a:pPr lvl="1">
              <a:lnSpc>
                <a:spcPct val="90000"/>
              </a:lnSpc>
            </a:pPr>
            <a:endParaRPr lang="en-US" altLang="zh-TW"/>
          </a:p>
        </p:txBody>
      </p:sp>
      <p:sp>
        <p:nvSpPr>
          <p:cNvPr id="5" name="投影片編號版面配置區 4"/>
          <p:cNvSpPr>
            <a:spLocks noGrp="1"/>
          </p:cNvSpPr>
          <p:nvPr>
            <p:ph type="sldNum" sz="quarter" idx="12"/>
          </p:nvPr>
        </p:nvSpPr>
        <p:spPr/>
        <p:txBody>
          <a:bodyPr/>
          <a:lstStyle/>
          <a:p>
            <a:fld id="{FAE3CF00-AC2E-429A-8987-6C167B75B767}" type="slidenum">
              <a:rPr lang="en-US" altLang="zh-TW"/>
              <a:pPr/>
              <a:t>126</a:t>
            </a:fld>
            <a:endParaRPr lang="en-US" altLang="zh-TW"/>
          </a:p>
        </p:txBody>
      </p:sp>
    </p:spTree>
    <p:extLst>
      <p:ext uri="{BB962C8B-B14F-4D97-AF65-F5344CB8AC3E}">
        <p14:creationId xmlns:p14="http://schemas.microsoft.com/office/powerpoint/2010/main" val="337169488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a:bodyPr>
          <a:lstStyle/>
          <a:p>
            <a:r>
              <a:rPr lang="en-US" altLang="zh-TW"/>
              <a:t>Assembly line in manufacturing</a:t>
            </a:r>
          </a:p>
        </p:txBody>
      </p:sp>
      <p:sp>
        <p:nvSpPr>
          <p:cNvPr id="43011" name="Rectangle 3"/>
          <p:cNvSpPr>
            <a:spLocks noGrp="1" noChangeArrowheads="1"/>
          </p:cNvSpPr>
          <p:nvPr>
            <p:ph idx="1"/>
          </p:nvPr>
        </p:nvSpPr>
        <p:spPr/>
        <p:txBody>
          <a:bodyPr/>
          <a:lstStyle/>
          <a:p>
            <a:endParaRPr lang="zh-TW" altLang="zh-TW"/>
          </a:p>
        </p:txBody>
      </p:sp>
      <p:sp>
        <p:nvSpPr>
          <p:cNvPr id="7" name="投影片編號版面配置區 4"/>
          <p:cNvSpPr>
            <a:spLocks noGrp="1"/>
          </p:cNvSpPr>
          <p:nvPr>
            <p:ph type="sldNum" sz="quarter" idx="12"/>
          </p:nvPr>
        </p:nvSpPr>
        <p:spPr/>
        <p:txBody>
          <a:bodyPr/>
          <a:lstStyle/>
          <a:p>
            <a:fld id="{F3D9BCC3-F063-44CA-85D2-812A6EA6E8BC}" type="slidenum">
              <a:rPr lang="en-US" altLang="zh-TW"/>
              <a:pPr/>
              <a:t>127</a:t>
            </a:fld>
            <a:endParaRPr lang="en-US" altLang="zh-TW"/>
          </a:p>
        </p:txBody>
      </p:sp>
      <p:pic>
        <p:nvPicPr>
          <p:cNvPr id="43012" name="Picture 4" descr="29410116"/>
          <p:cNvPicPr>
            <a:picLocks noChangeAspect="1" noChangeArrowheads="1"/>
          </p:cNvPicPr>
          <p:nvPr/>
        </p:nvPicPr>
        <p:blipFill>
          <a:blip r:embed="rId2" cstate="print"/>
          <a:srcRect/>
          <a:stretch>
            <a:fillRect/>
          </a:stretch>
        </p:blipFill>
        <p:spPr bwMode="auto">
          <a:xfrm>
            <a:off x="381000" y="1524000"/>
            <a:ext cx="4572000" cy="3886200"/>
          </a:xfrm>
          <a:prstGeom prst="rect">
            <a:avLst/>
          </a:prstGeom>
          <a:noFill/>
        </p:spPr>
      </p:pic>
      <p:pic>
        <p:nvPicPr>
          <p:cNvPr id="43013" name="Picture 5" descr="LifePak%20Assembly%20Line"/>
          <p:cNvPicPr>
            <a:picLocks noChangeAspect="1" noChangeArrowheads="1"/>
          </p:cNvPicPr>
          <p:nvPr/>
        </p:nvPicPr>
        <p:blipFill>
          <a:blip r:embed="rId3" cstate="print"/>
          <a:srcRect/>
          <a:stretch>
            <a:fillRect/>
          </a:stretch>
        </p:blipFill>
        <p:spPr bwMode="auto">
          <a:xfrm>
            <a:off x="5257800" y="1524000"/>
            <a:ext cx="3590925" cy="4791075"/>
          </a:xfrm>
          <a:prstGeom prst="rect">
            <a:avLst/>
          </a:prstGeom>
          <a:noFill/>
        </p:spPr>
      </p:pic>
    </p:spTree>
    <p:extLst>
      <p:ext uri="{BB962C8B-B14F-4D97-AF65-F5344CB8AC3E}">
        <p14:creationId xmlns:p14="http://schemas.microsoft.com/office/powerpoint/2010/main" val="407346355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zh-TW" altLang="en-US"/>
              <a:t>生產線</a:t>
            </a:r>
          </a:p>
        </p:txBody>
      </p:sp>
      <p:sp>
        <p:nvSpPr>
          <p:cNvPr id="44035" name="Rectangle 3"/>
          <p:cNvSpPr>
            <a:spLocks noGrp="1" noChangeArrowheads="1"/>
          </p:cNvSpPr>
          <p:nvPr>
            <p:ph idx="1"/>
          </p:nvPr>
        </p:nvSpPr>
        <p:spPr/>
        <p:txBody>
          <a:bodyPr/>
          <a:lstStyle/>
          <a:p>
            <a:pPr>
              <a:lnSpc>
                <a:spcPct val="90000"/>
              </a:lnSpc>
            </a:pPr>
            <a:r>
              <a:rPr lang="zh-TW" altLang="en-US"/>
              <a:t>每個生產線員工只做一件夠簡單到不容易出錯的工作</a:t>
            </a:r>
          </a:p>
          <a:p>
            <a:pPr>
              <a:lnSpc>
                <a:spcPct val="90000"/>
              </a:lnSpc>
            </a:pPr>
            <a:r>
              <a:rPr lang="zh-TW" altLang="en-US"/>
              <a:t>生產線員工不需要夠聰明</a:t>
            </a:r>
          </a:p>
          <a:p>
            <a:pPr>
              <a:lnSpc>
                <a:spcPct val="90000"/>
              </a:lnSpc>
            </a:pPr>
            <a:r>
              <a:rPr lang="zh-TW" altLang="en-US"/>
              <a:t>生產線將複雜的產品製造切割成許多小步驟可以在短時間以及最少的技術內可以完成</a:t>
            </a:r>
          </a:p>
          <a:p>
            <a:pPr>
              <a:lnSpc>
                <a:spcPct val="90000"/>
              </a:lnSpc>
            </a:pPr>
            <a:r>
              <a:rPr lang="zh-TW" altLang="en-US"/>
              <a:t>發現產品的問題並不難</a:t>
            </a:r>
            <a:r>
              <a:rPr lang="en-US" altLang="zh-TW"/>
              <a:t>.</a:t>
            </a:r>
          </a:p>
          <a:p>
            <a:pPr>
              <a:lnSpc>
                <a:spcPct val="90000"/>
              </a:lnSpc>
            </a:pPr>
            <a:endParaRPr lang="en-US" altLang="zh-TW"/>
          </a:p>
        </p:txBody>
      </p:sp>
      <p:sp>
        <p:nvSpPr>
          <p:cNvPr id="5" name="投影片編號版面配置區 4"/>
          <p:cNvSpPr>
            <a:spLocks noGrp="1"/>
          </p:cNvSpPr>
          <p:nvPr>
            <p:ph type="sldNum" sz="quarter" idx="12"/>
          </p:nvPr>
        </p:nvSpPr>
        <p:spPr/>
        <p:txBody>
          <a:bodyPr/>
          <a:lstStyle/>
          <a:p>
            <a:fld id="{C03B69D4-DA05-4C56-81DB-B605B78B5EAA}" type="slidenum">
              <a:rPr lang="en-US" altLang="zh-TW"/>
              <a:pPr/>
              <a:t>128</a:t>
            </a:fld>
            <a:endParaRPr lang="en-US" altLang="zh-TW"/>
          </a:p>
        </p:txBody>
      </p:sp>
    </p:spTree>
    <p:extLst>
      <p:ext uri="{BB962C8B-B14F-4D97-AF65-F5344CB8AC3E}">
        <p14:creationId xmlns:p14="http://schemas.microsoft.com/office/powerpoint/2010/main" val="186140676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fontScale="90000"/>
          </a:bodyPr>
          <a:lstStyle/>
          <a:p>
            <a:r>
              <a:rPr lang="en-US" altLang="zh-TW" sz="3800"/>
              <a:t>Again, let’s review the engineering process of  other engineering fields.</a:t>
            </a:r>
          </a:p>
        </p:txBody>
      </p:sp>
      <p:sp>
        <p:nvSpPr>
          <p:cNvPr id="45059" name="Rectangle 3"/>
          <p:cNvSpPr>
            <a:spLocks noGrp="1" noChangeArrowheads="1"/>
          </p:cNvSpPr>
          <p:nvPr>
            <p:ph idx="1"/>
          </p:nvPr>
        </p:nvSpPr>
        <p:spPr/>
        <p:txBody>
          <a:bodyPr/>
          <a:lstStyle/>
          <a:p>
            <a:pPr marL="533400" indent="-533400">
              <a:lnSpc>
                <a:spcPct val="90000"/>
              </a:lnSpc>
              <a:buFont typeface="Wingdings" pitchFamily="2" charset="2"/>
              <a:buAutoNum type="arabicPeriod"/>
            </a:pPr>
            <a:r>
              <a:rPr lang="en-US" altLang="zh-TW"/>
              <a:t>Idea </a:t>
            </a:r>
            <a:r>
              <a:rPr lang="zh-TW" altLang="en-US"/>
              <a:t>（概念）</a:t>
            </a:r>
          </a:p>
          <a:p>
            <a:pPr marL="533400" indent="-533400">
              <a:lnSpc>
                <a:spcPct val="90000"/>
              </a:lnSpc>
              <a:buFont typeface="Wingdings" pitchFamily="2" charset="2"/>
              <a:buAutoNum type="arabicPeriod"/>
            </a:pPr>
            <a:r>
              <a:rPr lang="en-US" altLang="zh-TW"/>
              <a:t>Marketing analysis (Requirement Analysis) </a:t>
            </a:r>
            <a:r>
              <a:rPr lang="zh-TW" altLang="en-US"/>
              <a:t>（市場分析）</a:t>
            </a:r>
          </a:p>
          <a:p>
            <a:pPr marL="533400" indent="-533400">
              <a:lnSpc>
                <a:spcPct val="90000"/>
              </a:lnSpc>
              <a:buFont typeface="Wingdings" pitchFamily="2" charset="2"/>
              <a:buAutoNum type="arabicPeriod"/>
            </a:pPr>
            <a:r>
              <a:rPr lang="en-US" altLang="zh-TW"/>
              <a:t>Analysis and Design </a:t>
            </a:r>
            <a:r>
              <a:rPr lang="zh-TW" altLang="en-US"/>
              <a:t>（分析與設計）</a:t>
            </a:r>
          </a:p>
          <a:p>
            <a:pPr marL="533400" indent="-533400">
              <a:lnSpc>
                <a:spcPct val="90000"/>
              </a:lnSpc>
              <a:buFont typeface="Wingdings" pitchFamily="2" charset="2"/>
              <a:buAutoNum type="arabicPeriod"/>
            </a:pPr>
            <a:r>
              <a:rPr lang="en-US" altLang="zh-TW"/>
              <a:t>Manufacturing</a:t>
            </a:r>
            <a:r>
              <a:rPr lang="en-US" altLang="zh-TW">
                <a:solidFill>
                  <a:srgbClr val="FF0000"/>
                </a:solidFill>
              </a:rPr>
              <a:t> (QC) </a:t>
            </a:r>
            <a:r>
              <a:rPr lang="zh-TW" altLang="en-US">
                <a:solidFill>
                  <a:srgbClr val="FF0000"/>
                </a:solidFill>
              </a:rPr>
              <a:t>（製造）</a:t>
            </a:r>
            <a:endParaRPr lang="zh-TW" altLang="en-US"/>
          </a:p>
          <a:p>
            <a:pPr marL="533400" indent="-533400">
              <a:lnSpc>
                <a:spcPct val="90000"/>
              </a:lnSpc>
              <a:buFont typeface="Wingdings" pitchFamily="2" charset="2"/>
              <a:buAutoNum type="arabicPeriod"/>
            </a:pPr>
            <a:r>
              <a:rPr lang="en-US" altLang="zh-TW"/>
              <a:t>Testing </a:t>
            </a:r>
            <a:r>
              <a:rPr lang="en-US" altLang="zh-TW">
                <a:solidFill>
                  <a:srgbClr val="FF0000"/>
                </a:solidFill>
              </a:rPr>
              <a:t>(QA)</a:t>
            </a:r>
            <a:r>
              <a:rPr lang="zh-TW" altLang="en-US">
                <a:solidFill>
                  <a:srgbClr val="FF0000"/>
                </a:solidFill>
              </a:rPr>
              <a:t>（測試）</a:t>
            </a:r>
          </a:p>
          <a:p>
            <a:pPr marL="533400" indent="-533400">
              <a:lnSpc>
                <a:spcPct val="90000"/>
              </a:lnSpc>
              <a:buFont typeface="Wingdings" pitchFamily="2" charset="2"/>
              <a:buAutoNum type="arabicPeriod"/>
            </a:pPr>
            <a:r>
              <a:rPr lang="en-US" altLang="zh-TW"/>
              <a:t>Release product </a:t>
            </a:r>
            <a:r>
              <a:rPr lang="zh-TW" altLang="en-US"/>
              <a:t>（產品出廠）</a:t>
            </a:r>
          </a:p>
          <a:p>
            <a:pPr marL="533400" indent="-533400">
              <a:lnSpc>
                <a:spcPct val="90000"/>
              </a:lnSpc>
              <a:buFont typeface="Wingdings" pitchFamily="2" charset="2"/>
              <a:buAutoNum type="arabicPeriod"/>
            </a:pPr>
            <a:endParaRPr lang="zh-TW" altLang="en-US"/>
          </a:p>
          <a:p>
            <a:pPr marL="533400" indent="-533400">
              <a:lnSpc>
                <a:spcPct val="90000"/>
              </a:lnSpc>
              <a:buFont typeface="Wingdings" pitchFamily="2" charset="2"/>
              <a:buAutoNum type="arabicPeriod"/>
            </a:pPr>
            <a:endParaRPr lang="zh-TW" altLang="en-US"/>
          </a:p>
          <a:p>
            <a:pPr marL="533400" indent="-533400">
              <a:lnSpc>
                <a:spcPct val="90000"/>
              </a:lnSpc>
              <a:buFont typeface="Wingdings" pitchFamily="2" charset="2"/>
              <a:buNone/>
            </a:pPr>
            <a:endParaRPr lang="en-US" altLang="zh-TW"/>
          </a:p>
        </p:txBody>
      </p:sp>
      <p:sp>
        <p:nvSpPr>
          <p:cNvPr id="5" name="投影片編號版面配置區 4"/>
          <p:cNvSpPr>
            <a:spLocks noGrp="1"/>
          </p:cNvSpPr>
          <p:nvPr>
            <p:ph type="sldNum" sz="quarter" idx="12"/>
          </p:nvPr>
        </p:nvSpPr>
        <p:spPr/>
        <p:txBody>
          <a:bodyPr/>
          <a:lstStyle/>
          <a:p>
            <a:fld id="{01ABC0B9-158D-4347-859D-E90BEC1E08CE}" type="slidenum">
              <a:rPr lang="en-US" altLang="zh-TW"/>
              <a:pPr/>
              <a:t>129</a:t>
            </a:fld>
            <a:endParaRPr lang="en-US" altLang="zh-TW"/>
          </a:p>
        </p:txBody>
      </p:sp>
    </p:spTree>
    <p:extLst>
      <p:ext uri="{BB962C8B-B14F-4D97-AF65-F5344CB8AC3E}">
        <p14:creationId xmlns:p14="http://schemas.microsoft.com/office/powerpoint/2010/main" val="393653468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6147" name="Picture 3"/>
          <p:cNvPicPr>
            <a:picLocks noChangeAspect="1" noChangeArrowheads="1"/>
          </p:cNvPicPr>
          <p:nvPr/>
        </p:nvPicPr>
        <p:blipFill>
          <a:blip r:embed="rId2" cstate="print"/>
          <a:srcRect/>
          <a:stretch>
            <a:fillRect/>
          </a:stretch>
        </p:blipFill>
        <p:spPr bwMode="auto">
          <a:xfrm>
            <a:off x="0" y="-6550"/>
            <a:ext cx="9144000" cy="6864550"/>
          </a:xfrm>
          <a:prstGeom prst="rect">
            <a:avLst/>
          </a:prstGeom>
          <a:noFill/>
          <a:ln w="9525">
            <a:noFill/>
            <a:miter lim="800000"/>
            <a:headEnd/>
            <a:tailEnd/>
          </a:ln>
        </p:spPr>
      </p:pic>
      <p:sp>
        <p:nvSpPr>
          <p:cNvPr id="5" name="圓角矩形 4"/>
          <p:cNvSpPr/>
          <p:nvPr/>
        </p:nvSpPr>
        <p:spPr>
          <a:xfrm>
            <a:off x="5796136" y="1196752"/>
            <a:ext cx="3096344" cy="2952327"/>
          </a:xfrm>
          <a:prstGeom prst="roundRect">
            <a:avLst>
              <a:gd name="adj" fmla="val 5959"/>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TW" sz="1200" dirty="0" smtClean="0"/>
              <a:t>Wiring Bug</a:t>
            </a:r>
          </a:p>
          <a:p>
            <a:pPr algn="ctr"/>
            <a:r>
              <a:rPr lang="en-US" altLang="zh-TW" sz="1200" dirty="0" smtClean="0">
                <a:latin typeface="標楷體" pitchFamily="65" charset="-120"/>
                <a:ea typeface="標楷體" pitchFamily="65" charset="-120"/>
              </a:rPr>
              <a:t>Caused by poor hardwiring programming. hardwiring programming produces too many possible execution paths. </a:t>
            </a:r>
          </a:p>
          <a:p>
            <a:pPr algn="ctr"/>
            <a:r>
              <a:rPr lang="en-US" altLang="zh-TW" sz="1200" dirty="0" smtClean="0">
                <a:latin typeface="標楷體" pitchFamily="65" charset="-120"/>
                <a:ea typeface="標楷體" pitchFamily="65" charset="-120"/>
              </a:rPr>
              <a:t>Such code lacks of deep understanding and thinking of the problem, which often requires good data structure design and algorithms. </a:t>
            </a:r>
          </a:p>
          <a:p>
            <a:pPr algn="ctr"/>
            <a:endParaRPr lang="en-US" altLang="zh-TW" sz="1200" dirty="0" smtClean="0">
              <a:latin typeface="標楷體" pitchFamily="65" charset="-120"/>
              <a:ea typeface="標楷體" pitchFamily="65" charset="-120"/>
            </a:endParaRPr>
          </a:p>
          <a:p>
            <a:pPr algn="ctr"/>
            <a:r>
              <a:rPr lang="en-US" altLang="zh-TW" sz="1200" dirty="0" smtClean="0">
                <a:latin typeface="標楷體" pitchFamily="65" charset="-120"/>
                <a:ea typeface="標楷體" pitchFamily="65" charset="-120"/>
              </a:rPr>
              <a:t>Fixing a bug in the problem may look straightforward, however, it is getting complicated as time goes by</a:t>
            </a:r>
            <a:endParaRPr lang="zh-TW" altLang="en-US" sz="1200" dirty="0">
              <a:latin typeface="標楷體" pitchFamily="65" charset="-120"/>
              <a:ea typeface="標楷體" pitchFamily="65" charset="-120"/>
            </a:endParaRPr>
          </a:p>
        </p:txBody>
      </p:sp>
      <p:sp>
        <p:nvSpPr>
          <p:cNvPr id="6" name="文字方塊 5"/>
          <p:cNvSpPr txBox="1"/>
          <p:nvPr/>
        </p:nvSpPr>
        <p:spPr>
          <a:xfrm>
            <a:off x="7164288" y="6309320"/>
            <a:ext cx="877163" cy="369332"/>
          </a:xfrm>
          <a:prstGeom prst="rect">
            <a:avLst/>
          </a:prstGeom>
          <a:noFill/>
        </p:spPr>
        <p:txBody>
          <a:bodyPr wrap="none" rtlCol="0">
            <a:spAutoFit/>
          </a:bodyPr>
          <a:lstStyle/>
          <a:p>
            <a:r>
              <a:rPr lang="zh-TW" altLang="en-US" dirty="0" smtClean="0">
                <a:solidFill>
                  <a:schemeClr val="bg1"/>
                </a:solidFill>
              </a:rPr>
              <a:t>引用自</a:t>
            </a:r>
            <a:endParaRPr lang="zh-TW" alt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zh-TW"/>
              <a:t>Software engineering </a:t>
            </a:r>
          </a:p>
        </p:txBody>
      </p:sp>
      <p:sp>
        <p:nvSpPr>
          <p:cNvPr id="46083" name="Rectangle 3"/>
          <p:cNvSpPr>
            <a:spLocks noGrp="1" noChangeArrowheads="1"/>
          </p:cNvSpPr>
          <p:nvPr>
            <p:ph idx="1"/>
          </p:nvPr>
        </p:nvSpPr>
        <p:spPr>
          <a:xfrm>
            <a:off x="971600" y="1916832"/>
            <a:ext cx="7715200" cy="4061693"/>
          </a:xfrm>
        </p:spPr>
        <p:txBody>
          <a:bodyPr>
            <a:normAutofit fontScale="92500" lnSpcReduction="10000"/>
          </a:bodyPr>
          <a:lstStyle/>
          <a:p>
            <a:pPr marL="533400" indent="-533400">
              <a:lnSpc>
                <a:spcPct val="90000"/>
              </a:lnSpc>
              <a:buFont typeface="Wingdings" pitchFamily="2" charset="2"/>
              <a:buAutoNum type="arabicPeriod"/>
            </a:pPr>
            <a:r>
              <a:rPr lang="en-US" altLang="zh-TW" sz="2800" dirty="0"/>
              <a:t>Idea </a:t>
            </a:r>
            <a:r>
              <a:rPr lang="zh-TW" altLang="en-US" sz="2800" dirty="0"/>
              <a:t>（概念）</a:t>
            </a:r>
          </a:p>
          <a:p>
            <a:pPr marL="533400" indent="-533400">
              <a:lnSpc>
                <a:spcPct val="90000"/>
              </a:lnSpc>
              <a:buFont typeface="Wingdings" pitchFamily="2" charset="2"/>
              <a:buAutoNum type="arabicPeriod"/>
            </a:pPr>
            <a:r>
              <a:rPr lang="en-US" altLang="zh-TW" sz="2800" dirty="0"/>
              <a:t>Requirement analysis and specification (100% design) </a:t>
            </a:r>
            <a:r>
              <a:rPr lang="zh-TW" altLang="en-US" sz="2800" dirty="0"/>
              <a:t>（需求分析與規格）</a:t>
            </a:r>
          </a:p>
          <a:p>
            <a:pPr marL="533400" indent="-533400">
              <a:lnSpc>
                <a:spcPct val="90000"/>
              </a:lnSpc>
              <a:buFont typeface="Wingdings" pitchFamily="2" charset="2"/>
              <a:buAutoNum type="arabicPeriod"/>
            </a:pPr>
            <a:r>
              <a:rPr lang="en-US" altLang="zh-TW" sz="2800" dirty="0"/>
              <a:t>Design and analysis </a:t>
            </a:r>
            <a:r>
              <a:rPr lang="zh-TW" altLang="en-US" sz="2800" dirty="0"/>
              <a:t>（分析與設計）</a:t>
            </a:r>
            <a:r>
              <a:rPr lang="en-US" altLang="zh-TW" sz="2800" dirty="0"/>
              <a:t>(100% design, QC here?)</a:t>
            </a:r>
          </a:p>
          <a:p>
            <a:pPr marL="533400" indent="-533400">
              <a:lnSpc>
                <a:spcPct val="90000"/>
              </a:lnSpc>
              <a:buFont typeface="Wingdings" pitchFamily="2" charset="2"/>
              <a:buAutoNum type="arabicPeriod"/>
            </a:pPr>
            <a:r>
              <a:rPr lang="en-US" altLang="zh-TW" sz="2800" dirty="0"/>
              <a:t>Implementation </a:t>
            </a:r>
            <a:r>
              <a:rPr lang="zh-TW" altLang="en-US" sz="2800" dirty="0"/>
              <a:t>（程式實做）</a:t>
            </a:r>
            <a:br>
              <a:rPr lang="zh-TW" altLang="en-US" sz="2800" dirty="0"/>
            </a:br>
            <a:r>
              <a:rPr lang="en-US" altLang="zh-TW" sz="2800" dirty="0"/>
              <a:t>(</a:t>
            </a:r>
            <a:r>
              <a:rPr lang="en-US" altLang="zh-TW" sz="2800" dirty="0">
                <a:solidFill>
                  <a:srgbClr val="FF0000"/>
                </a:solidFill>
              </a:rPr>
              <a:t>95%</a:t>
            </a:r>
            <a:r>
              <a:rPr lang="en-US" altLang="zh-TW" sz="2800" dirty="0"/>
              <a:t> design?, QC here?) </a:t>
            </a:r>
          </a:p>
          <a:p>
            <a:pPr marL="533400" indent="-533400">
              <a:lnSpc>
                <a:spcPct val="90000"/>
              </a:lnSpc>
              <a:buFont typeface="Wingdings" pitchFamily="2" charset="2"/>
              <a:buAutoNum type="arabicPeriod"/>
            </a:pPr>
            <a:r>
              <a:rPr lang="en-US" altLang="zh-TW" sz="2800" dirty="0"/>
              <a:t>Manufacturing </a:t>
            </a:r>
            <a:r>
              <a:rPr lang="zh-TW" altLang="en-US" sz="2800" dirty="0"/>
              <a:t>（製造）（</a:t>
            </a:r>
            <a:r>
              <a:rPr lang="en-US" altLang="zh-TW" sz="2800" dirty="0"/>
              <a:t>compilation – </a:t>
            </a:r>
            <a:r>
              <a:rPr lang="en-US" altLang="zh-TW" sz="2800" dirty="0">
                <a:solidFill>
                  <a:srgbClr val="FF0000"/>
                </a:solidFill>
              </a:rPr>
              <a:t>no cost manufacturing</a:t>
            </a:r>
            <a:r>
              <a:rPr lang="en-US" altLang="zh-TW" sz="2800" dirty="0"/>
              <a:t>)</a:t>
            </a:r>
          </a:p>
          <a:p>
            <a:pPr marL="533400" indent="-533400">
              <a:lnSpc>
                <a:spcPct val="90000"/>
              </a:lnSpc>
              <a:buFont typeface="Wingdings" pitchFamily="2" charset="2"/>
              <a:buAutoNum type="arabicPeriod"/>
            </a:pPr>
            <a:r>
              <a:rPr lang="en-US" altLang="zh-TW" sz="2800" dirty="0"/>
              <a:t>Testing</a:t>
            </a:r>
            <a:r>
              <a:rPr lang="zh-TW" altLang="en-US" sz="2800" dirty="0"/>
              <a:t>（測試）</a:t>
            </a:r>
          </a:p>
          <a:p>
            <a:pPr marL="533400" indent="-533400">
              <a:lnSpc>
                <a:spcPct val="90000"/>
              </a:lnSpc>
              <a:buFont typeface="Wingdings" pitchFamily="2" charset="2"/>
              <a:buAutoNum type="arabicPeriod"/>
            </a:pPr>
            <a:endParaRPr lang="en-US" altLang="zh-TW" sz="2800" dirty="0"/>
          </a:p>
        </p:txBody>
      </p:sp>
      <p:sp>
        <p:nvSpPr>
          <p:cNvPr id="5" name="投影片編號版面配置區 4"/>
          <p:cNvSpPr>
            <a:spLocks noGrp="1"/>
          </p:cNvSpPr>
          <p:nvPr>
            <p:ph type="sldNum" sz="quarter" idx="12"/>
          </p:nvPr>
        </p:nvSpPr>
        <p:spPr/>
        <p:txBody>
          <a:bodyPr/>
          <a:lstStyle/>
          <a:p>
            <a:fld id="{DC5B9A52-3977-4FE9-B26C-06121AEEE2FE}" type="slidenum">
              <a:rPr lang="en-US" altLang="zh-TW"/>
              <a:pPr/>
              <a:t>130</a:t>
            </a:fld>
            <a:endParaRPr lang="en-US" altLang="zh-TW"/>
          </a:p>
        </p:txBody>
      </p:sp>
    </p:spTree>
    <p:extLst>
      <p:ext uri="{BB962C8B-B14F-4D97-AF65-F5344CB8AC3E}">
        <p14:creationId xmlns:p14="http://schemas.microsoft.com/office/powerpoint/2010/main" val="3087741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zh-TW"/>
              <a:t>Question?</a:t>
            </a:r>
          </a:p>
        </p:txBody>
      </p:sp>
      <p:sp>
        <p:nvSpPr>
          <p:cNvPr id="47107" name="Rectangle 3"/>
          <p:cNvSpPr>
            <a:spLocks noGrp="1" noChangeArrowheads="1"/>
          </p:cNvSpPr>
          <p:nvPr>
            <p:ph idx="1"/>
          </p:nvPr>
        </p:nvSpPr>
        <p:spPr/>
        <p:txBody>
          <a:bodyPr>
            <a:normAutofit fontScale="92500"/>
          </a:bodyPr>
          <a:lstStyle/>
          <a:p>
            <a:pPr>
              <a:lnSpc>
                <a:spcPct val="90000"/>
              </a:lnSpc>
            </a:pPr>
            <a:r>
              <a:rPr lang="en-US" altLang="zh-TW" sz="2400"/>
              <a:t>Is coding a design process or a manufacturing process</a:t>
            </a:r>
          </a:p>
          <a:p>
            <a:pPr>
              <a:lnSpc>
                <a:spcPct val="90000"/>
              </a:lnSpc>
            </a:pPr>
            <a:r>
              <a:rPr lang="en-US" altLang="zh-TW" sz="2400"/>
              <a:t>Is Code a design or a product? </a:t>
            </a:r>
          </a:p>
          <a:p>
            <a:pPr>
              <a:lnSpc>
                <a:spcPct val="90000"/>
              </a:lnSpc>
            </a:pPr>
            <a:r>
              <a:rPr lang="en-US" altLang="zh-TW" sz="2400"/>
              <a:t>Again, the analog breaks</a:t>
            </a:r>
          </a:p>
          <a:p>
            <a:pPr>
              <a:lnSpc>
                <a:spcPct val="90000"/>
              </a:lnSpc>
            </a:pPr>
            <a:endParaRPr lang="en-US" altLang="zh-TW" sz="2400"/>
          </a:p>
          <a:p>
            <a:pPr>
              <a:lnSpc>
                <a:spcPct val="90000"/>
              </a:lnSpc>
              <a:buFont typeface="Wingdings" pitchFamily="2" charset="2"/>
              <a:buNone/>
            </a:pPr>
            <a:r>
              <a:rPr lang="en-US" altLang="zh-TW" sz="2400"/>
              <a:t>More questions</a:t>
            </a:r>
          </a:p>
          <a:p>
            <a:pPr>
              <a:lnSpc>
                <a:spcPct val="90000"/>
              </a:lnSpc>
            </a:pPr>
            <a:r>
              <a:rPr lang="en-US" altLang="zh-TW" sz="2400"/>
              <a:t>If coding is not a design process, we should be able to hire many </a:t>
            </a:r>
            <a:r>
              <a:rPr lang="zh-TW" altLang="en-US" sz="2400"/>
              <a:t>生產線女工 </a:t>
            </a:r>
            <a:r>
              <a:rPr lang="en-US" altLang="zh-TW" sz="2400"/>
              <a:t>to control our quality</a:t>
            </a:r>
          </a:p>
          <a:p>
            <a:pPr>
              <a:lnSpc>
                <a:spcPct val="90000"/>
              </a:lnSpc>
            </a:pPr>
            <a:r>
              <a:rPr lang="en-US" altLang="zh-TW" sz="2400"/>
              <a:t>If coding is a design process, bad news, errors are inevitable because programmers are always doing complicated design jobs, not simple and easy job.</a:t>
            </a:r>
          </a:p>
          <a:p>
            <a:pPr>
              <a:lnSpc>
                <a:spcPct val="90000"/>
              </a:lnSpc>
            </a:pPr>
            <a:endParaRPr lang="en-US" altLang="zh-TW" sz="2400"/>
          </a:p>
          <a:p>
            <a:pPr lvl="1">
              <a:lnSpc>
                <a:spcPct val="90000"/>
              </a:lnSpc>
              <a:buFont typeface="Wingdings" pitchFamily="2" charset="2"/>
              <a:buNone/>
            </a:pPr>
            <a:endParaRPr lang="en-US" altLang="zh-TW" sz="2000"/>
          </a:p>
          <a:p>
            <a:pPr>
              <a:lnSpc>
                <a:spcPct val="90000"/>
              </a:lnSpc>
            </a:pPr>
            <a:endParaRPr lang="en-US" altLang="zh-TW" sz="2400"/>
          </a:p>
          <a:p>
            <a:pPr>
              <a:lnSpc>
                <a:spcPct val="90000"/>
              </a:lnSpc>
            </a:pPr>
            <a:endParaRPr lang="en-US" altLang="zh-TW" sz="2400"/>
          </a:p>
        </p:txBody>
      </p:sp>
      <p:sp>
        <p:nvSpPr>
          <p:cNvPr id="5" name="投影片編號版面配置區 4"/>
          <p:cNvSpPr>
            <a:spLocks noGrp="1"/>
          </p:cNvSpPr>
          <p:nvPr>
            <p:ph type="sldNum" sz="quarter" idx="12"/>
          </p:nvPr>
        </p:nvSpPr>
        <p:spPr/>
        <p:txBody>
          <a:bodyPr/>
          <a:lstStyle/>
          <a:p>
            <a:fld id="{7A653269-BC0C-48BD-9EC0-D582593DB42E}" type="slidenum">
              <a:rPr lang="en-US" altLang="zh-TW"/>
              <a:pPr/>
              <a:t>131</a:t>
            </a:fld>
            <a:endParaRPr lang="en-US" altLang="zh-TW"/>
          </a:p>
        </p:txBody>
      </p:sp>
    </p:spTree>
    <p:extLst>
      <p:ext uri="{BB962C8B-B14F-4D97-AF65-F5344CB8AC3E}">
        <p14:creationId xmlns:p14="http://schemas.microsoft.com/office/powerpoint/2010/main" val="254158535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zh-TW"/>
              <a:t>Facts</a:t>
            </a:r>
          </a:p>
        </p:txBody>
      </p:sp>
      <p:sp>
        <p:nvSpPr>
          <p:cNvPr id="39939" name="Rectangle 3"/>
          <p:cNvSpPr>
            <a:spLocks noGrp="1" noChangeArrowheads="1"/>
          </p:cNvSpPr>
          <p:nvPr>
            <p:ph idx="1"/>
          </p:nvPr>
        </p:nvSpPr>
        <p:spPr/>
        <p:txBody>
          <a:bodyPr/>
          <a:lstStyle/>
          <a:p>
            <a:r>
              <a:rPr lang="en-US" altLang="zh-TW"/>
              <a:t>Now, you should know why software has so many bugs or notorious for being flawed</a:t>
            </a:r>
          </a:p>
        </p:txBody>
      </p:sp>
      <p:sp>
        <p:nvSpPr>
          <p:cNvPr id="5" name="投影片編號版面配置區 4"/>
          <p:cNvSpPr>
            <a:spLocks noGrp="1"/>
          </p:cNvSpPr>
          <p:nvPr>
            <p:ph type="sldNum" sz="quarter" idx="12"/>
          </p:nvPr>
        </p:nvSpPr>
        <p:spPr/>
        <p:txBody>
          <a:bodyPr/>
          <a:lstStyle/>
          <a:p>
            <a:fld id="{50ACF2F4-A8B4-456D-94E8-3D176BAAED6B}" type="slidenum">
              <a:rPr lang="en-US" altLang="zh-TW"/>
              <a:pPr/>
              <a:t>132</a:t>
            </a:fld>
            <a:endParaRPr lang="en-US" altLang="zh-TW"/>
          </a:p>
        </p:txBody>
      </p:sp>
    </p:spTree>
    <p:extLst>
      <p:ext uri="{BB962C8B-B14F-4D97-AF65-F5344CB8AC3E}">
        <p14:creationId xmlns:p14="http://schemas.microsoft.com/office/powerpoint/2010/main" val="125530449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Programmers</a:t>
            </a:r>
            <a:r>
              <a:rPr lang="zh-TW" altLang="en-US" dirty="0" smtClean="0"/>
              <a:t> </a:t>
            </a:r>
            <a:r>
              <a:rPr lang="en-US" altLang="zh-TW" dirty="0" err="1" smtClean="0"/>
              <a:t>v.s</a:t>
            </a:r>
            <a:r>
              <a:rPr lang="en-US" altLang="zh-TW" dirty="0" smtClean="0"/>
              <a:t>. Assembly line worker</a:t>
            </a:r>
            <a:endParaRPr lang="zh-TW" altLang="en-US" dirty="0"/>
          </a:p>
        </p:txBody>
      </p:sp>
      <p:sp>
        <p:nvSpPr>
          <p:cNvPr id="3" name="內容版面配置區 2"/>
          <p:cNvSpPr>
            <a:spLocks noGrp="1"/>
          </p:cNvSpPr>
          <p:nvPr>
            <p:ph idx="1"/>
          </p:nvPr>
        </p:nvSpPr>
        <p:spPr>
          <a:xfrm>
            <a:off x="594360" y="2194560"/>
            <a:ext cx="6209888" cy="4069080"/>
          </a:xfrm>
        </p:spPr>
        <p:txBody>
          <a:bodyPr>
            <a:normAutofit/>
          </a:bodyPr>
          <a:lstStyle/>
          <a:p>
            <a:r>
              <a:rPr lang="en-US" altLang="zh-TW" dirty="0" smtClean="0"/>
              <a:t>Programming is a job which requires perfection !! Humans are not designed to complete perfect jobs</a:t>
            </a:r>
          </a:p>
          <a:p>
            <a:r>
              <a:rPr lang="en-US" altLang="zh-TW" dirty="0" smtClean="0"/>
              <a:t>Programmers must deal with large complexity and details</a:t>
            </a:r>
          </a:p>
          <a:p>
            <a:endParaRPr lang="en-US" altLang="zh-TW" dirty="0"/>
          </a:p>
          <a:p>
            <a:endParaRPr lang="en-US" altLang="zh-TW" dirty="0" smtClean="0"/>
          </a:p>
          <a:p>
            <a:endParaRPr lang="en-US" altLang="zh-TW" dirty="0"/>
          </a:p>
          <a:p>
            <a:r>
              <a:rPr lang="en-US" altLang="zh-TW" dirty="0"/>
              <a:t>Humans are not designed to complete perfect </a:t>
            </a:r>
            <a:r>
              <a:rPr lang="en-US" altLang="zh-TW" dirty="0" smtClean="0"/>
              <a:t>jobs (we are a product based on </a:t>
            </a:r>
            <a:r>
              <a:rPr lang="en-US" altLang="zh-TW" dirty="0" smtClean="0">
                <a:solidFill>
                  <a:srgbClr val="FFFF00"/>
                </a:solidFill>
              </a:rPr>
              <a:t>“Natural </a:t>
            </a:r>
            <a:r>
              <a:rPr lang="en-US" altLang="zh-TW" dirty="0">
                <a:solidFill>
                  <a:srgbClr val="FFFF00"/>
                </a:solidFill>
              </a:rPr>
              <a:t>Selection" &amp; "Survival of the </a:t>
            </a:r>
            <a:r>
              <a:rPr lang="en-US" altLang="zh-TW" dirty="0" smtClean="0">
                <a:solidFill>
                  <a:srgbClr val="FFFF00"/>
                </a:solidFill>
              </a:rPr>
              <a:t>fittest”</a:t>
            </a:r>
            <a:endParaRPr lang="en-US" altLang="zh-TW" dirty="0">
              <a:solidFill>
                <a:srgbClr val="FFFF00"/>
              </a:solidFill>
            </a:endParaRPr>
          </a:p>
          <a:p>
            <a:endParaRPr lang="en-US" altLang="zh-TW" dirty="0" smtClean="0"/>
          </a:p>
          <a:p>
            <a:endParaRPr lang="en-US" altLang="zh-TW" dirty="0"/>
          </a:p>
          <a:p>
            <a:endParaRPr lang="en-US" altLang="zh-TW" dirty="0" smtClean="0"/>
          </a:p>
          <a:p>
            <a:endParaRPr lang="en-US" altLang="zh-TW" dirty="0" smtClean="0"/>
          </a:p>
          <a:p>
            <a:pPr lvl="1"/>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133</a:t>
            </a:fld>
            <a:endParaRPr lang="zh-TW" altLang="en-US"/>
          </a:p>
        </p:txBody>
      </p:sp>
      <p:grpSp>
        <p:nvGrpSpPr>
          <p:cNvPr id="6" name="群組 5"/>
          <p:cNvGrpSpPr/>
          <p:nvPr/>
        </p:nvGrpSpPr>
        <p:grpSpPr>
          <a:xfrm>
            <a:off x="2988945" y="2586989"/>
            <a:ext cx="4572000" cy="3676651"/>
            <a:chOff x="2441575" y="2420888"/>
            <a:chExt cx="4572000" cy="3676651"/>
          </a:xfrm>
        </p:grpSpPr>
        <p:pic>
          <p:nvPicPr>
            <p:cNvPr id="2050" name="Picture 2" descr="http://media.smashingmagazine.com/images/404-error-pages/sim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575" y="2420888"/>
              <a:ext cx="4572000" cy="3676651"/>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2699792" y="4099489"/>
              <a:ext cx="3312368" cy="1200329"/>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TW" sz="2400" b="1" dirty="0" smtClean="0">
                  <a:solidFill>
                    <a:srgbClr val="7030A0"/>
                  </a:solidFill>
                  <a:latin typeface="Cooper Black" panose="0208090404030B020404" pitchFamily="18" charset="0"/>
                  <a:ea typeface="標楷體" pitchFamily="65" charset="-120"/>
                </a:rPr>
                <a:t>Software has lots of bugs, don’t be surprised.</a:t>
              </a:r>
              <a:endParaRPr lang="zh-TW" altLang="en-US" sz="2400" b="1" dirty="0">
                <a:solidFill>
                  <a:srgbClr val="7030A0"/>
                </a:solidFill>
                <a:latin typeface="Cooper Black" panose="0208090404030B020404" pitchFamily="18" charset="0"/>
                <a:ea typeface="標楷體" pitchFamily="65" charset="-120"/>
              </a:endParaRPr>
            </a:p>
          </p:txBody>
        </p:sp>
      </p:grpSp>
    </p:spTree>
    <p:extLst>
      <p:ext uri="{BB962C8B-B14F-4D97-AF65-F5344CB8AC3E}">
        <p14:creationId xmlns:p14="http://schemas.microsoft.com/office/powerpoint/2010/main" val="321777234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The Big GAP</a:t>
            </a: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134</a:t>
            </a:fld>
            <a:endParaRPr lang="zh-TW" altLang="en-US"/>
          </a:p>
        </p:txBody>
      </p:sp>
      <p:sp>
        <p:nvSpPr>
          <p:cNvPr id="6" name="矩形 5"/>
          <p:cNvSpPr/>
          <p:nvPr/>
        </p:nvSpPr>
        <p:spPr>
          <a:xfrm>
            <a:off x="323528" y="2400526"/>
            <a:ext cx="8496944" cy="864096"/>
          </a:xfrm>
          <a:prstGeom prst="rect">
            <a:avLst/>
          </a:prstGeom>
          <a:gradFill flip="none" rotWithShape="1">
            <a:gsLst>
              <a:gs pos="44000">
                <a:srgbClr val="7030A0"/>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文字方塊 6"/>
          <p:cNvSpPr txBox="1"/>
          <p:nvPr/>
        </p:nvSpPr>
        <p:spPr>
          <a:xfrm>
            <a:off x="323528" y="1680446"/>
            <a:ext cx="1963999" cy="646331"/>
          </a:xfrm>
          <a:prstGeom prst="rect">
            <a:avLst/>
          </a:prstGeom>
          <a:noFill/>
        </p:spPr>
        <p:txBody>
          <a:bodyPr wrap="none" rtlCol="0">
            <a:spAutoFit/>
          </a:bodyPr>
          <a:lstStyle/>
          <a:p>
            <a:r>
              <a:rPr lang="en-US" altLang="zh-TW" dirty="0" smtClean="0">
                <a:solidFill>
                  <a:srgbClr val="FFFF00"/>
                </a:solidFill>
              </a:rPr>
              <a:t>DEMO-Oriented</a:t>
            </a:r>
          </a:p>
          <a:p>
            <a:r>
              <a:rPr lang="en-US" altLang="zh-TW" dirty="0" smtClean="0">
                <a:solidFill>
                  <a:srgbClr val="FFFF00"/>
                </a:solidFill>
              </a:rPr>
              <a:t>research </a:t>
            </a:r>
          </a:p>
        </p:txBody>
      </p:sp>
      <p:sp>
        <p:nvSpPr>
          <p:cNvPr id="8" name="文字方塊 7"/>
          <p:cNvSpPr txBox="1"/>
          <p:nvPr/>
        </p:nvSpPr>
        <p:spPr>
          <a:xfrm>
            <a:off x="3362707" y="1818945"/>
            <a:ext cx="2494594" cy="369332"/>
          </a:xfrm>
          <a:prstGeom prst="rect">
            <a:avLst/>
          </a:prstGeom>
          <a:noFill/>
        </p:spPr>
        <p:txBody>
          <a:bodyPr wrap="none" rtlCol="0">
            <a:spAutoFit/>
          </a:bodyPr>
          <a:lstStyle/>
          <a:p>
            <a:r>
              <a:rPr lang="en-US" altLang="zh-TW" dirty="0" smtClean="0">
                <a:solidFill>
                  <a:srgbClr val="FFFF00"/>
                </a:solidFill>
              </a:rPr>
              <a:t>research  prototypes</a:t>
            </a:r>
          </a:p>
        </p:txBody>
      </p:sp>
      <p:sp>
        <p:nvSpPr>
          <p:cNvPr id="9" name="文字方塊 8"/>
          <p:cNvSpPr txBox="1"/>
          <p:nvPr/>
        </p:nvSpPr>
        <p:spPr>
          <a:xfrm>
            <a:off x="7740352" y="1809654"/>
            <a:ext cx="1157689" cy="369332"/>
          </a:xfrm>
          <a:prstGeom prst="rect">
            <a:avLst/>
          </a:prstGeom>
          <a:noFill/>
        </p:spPr>
        <p:txBody>
          <a:bodyPr wrap="none" rtlCol="0">
            <a:spAutoFit/>
          </a:bodyPr>
          <a:lstStyle/>
          <a:p>
            <a:r>
              <a:rPr lang="en-US" altLang="zh-TW" dirty="0" smtClean="0">
                <a:solidFill>
                  <a:srgbClr val="FFFF00"/>
                </a:solidFill>
              </a:rPr>
              <a:t>Products</a:t>
            </a:r>
          </a:p>
        </p:txBody>
      </p:sp>
      <p:sp>
        <p:nvSpPr>
          <p:cNvPr id="12" name="文字方塊 11"/>
          <p:cNvSpPr txBox="1"/>
          <p:nvPr/>
        </p:nvSpPr>
        <p:spPr>
          <a:xfrm>
            <a:off x="2720197" y="3780946"/>
            <a:ext cx="3227165" cy="2031325"/>
          </a:xfrm>
          <a:prstGeom prst="rect">
            <a:avLst/>
          </a:prstGeom>
          <a:noFill/>
        </p:spPr>
        <p:txBody>
          <a:bodyPr wrap="none" rtlCol="0">
            <a:spAutoFit/>
          </a:bodyPr>
          <a:lstStyle/>
          <a:p>
            <a:pPr marL="342900" indent="-342900">
              <a:buAutoNum type="arabicPeriod"/>
            </a:pPr>
            <a:r>
              <a:rPr lang="en-US" altLang="zh-TW" sz="1400" dirty="0" smtClean="0"/>
              <a:t>major features are usable</a:t>
            </a:r>
          </a:p>
          <a:p>
            <a:pPr marL="342900" indent="-342900">
              <a:buAutoNum type="arabicPeriod"/>
            </a:pPr>
            <a:r>
              <a:rPr lang="en-US" altLang="zh-TW" sz="1400" dirty="0" smtClean="0"/>
              <a:t>not responsible for bugs</a:t>
            </a:r>
          </a:p>
          <a:p>
            <a:pPr marL="342900" indent="-342900">
              <a:buAutoNum type="arabicPeriod"/>
            </a:pPr>
            <a:r>
              <a:rPr lang="en-US" altLang="zh-TW" sz="1400" dirty="0" smtClean="0"/>
              <a:t>prove of concepts </a:t>
            </a:r>
          </a:p>
          <a:p>
            <a:pPr marL="342900" indent="-342900">
              <a:buAutoNum type="arabicPeriod"/>
            </a:pPr>
            <a:r>
              <a:rPr lang="en-US" altLang="zh-TW" sz="1400" dirty="0" smtClean="0"/>
              <a:t>user friendly not guaranteed</a:t>
            </a:r>
          </a:p>
          <a:p>
            <a:pPr marL="342900" indent="-342900">
              <a:buAutoNum type="arabicPeriod"/>
            </a:pPr>
            <a:r>
              <a:rPr lang="en-US" altLang="zh-TW" sz="1400" dirty="0" smtClean="0"/>
              <a:t>not all the generic data format</a:t>
            </a:r>
            <a:br>
              <a:rPr lang="en-US" altLang="zh-TW" sz="1400" dirty="0" smtClean="0"/>
            </a:br>
            <a:r>
              <a:rPr lang="en-US" altLang="zh-TW" sz="1400" dirty="0" smtClean="0"/>
              <a:t>are supported.</a:t>
            </a:r>
          </a:p>
          <a:p>
            <a:pPr marL="342900" indent="-342900">
              <a:buAutoNum type="arabicPeriod"/>
            </a:pPr>
            <a:r>
              <a:rPr lang="en-US" altLang="zh-TW" sz="1400" dirty="0" smtClean="0"/>
              <a:t>performance can be crappy</a:t>
            </a:r>
          </a:p>
          <a:p>
            <a:pPr marL="342900" indent="-342900">
              <a:buAutoNum type="arabicPeriod"/>
            </a:pPr>
            <a:r>
              <a:rPr lang="en-US" altLang="zh-TW" sz="1400" dirty="0" smtClean="0"/>
              <a:t>UI is not pleasant  </a:t>
            </a:r>
          </a:p>
          <a:p>
            <a:endParaRPr lang="zh-TW" altLang="en-US" sz="1400" dirty="0"/>
          </a:p>
        </p:txBody>
      </p:sp>
      <p:sp>
        <p:nvSpPr>
          <p:cNvPr id="13" name="文字方塊 12"/>
          <p:cNvSpPr txBox="1"/>
          <p:nvPr/>
        </p:nvSpPr>
        <p:spPr>
          <a:xfrm>
            <a:off x="323528" y="3571669"/>
            <a:ext cx="2392001" cy="923330"/>
          </a:xfrm>
          <a:prstGeom prst="rect">
            <a:avLst/>
          </a:prstGeom>
          <a:noFill/>
        </p:spPr>
        <p:txBody>
          <a:bodyPr wrap="none" rtlCol="0">
            <a:spAutoFit/>
          </a:bodyPr>
          <a:lstStyle/>
          <a:p>
            <a:r>
              <a:rPr lang="en-US" altLang="zh-TW" dirty="0" smtClean="0"/>
              <a:t>Do not touch if you </a:t>
            </a:r>
          </a:p>
          <a:p>
            <a:r>
              <a:rPr lang="en-US" altLang="zh-TW" dirty="0" smtClean="0"/>
              <a:t>don’t understand</a:t>
            </a:r>
          </a:p>
          <a:p>
            <a:endParaRPr lang="en-US" altLang="zh-TW" dirty="0" smtClean="0"/>
          </a:p>
        </p:txBody>
      </p:sp>
      <p:pic>
        <p:nvPicPr>
          <p:cNvPr id="14" name="圖片 13"/>
          <p:cNvPicPr>
            <a:picLocks noChangeAspect="1"/>
          </p:cNvPicPr>
          <p:nvPr/>
        </p:nvPicPr>
        <p:blipFill>
          <a:blip r:embed="rId2"/>
          <a:stretch>
            <a:fillRect/>
          </a:stretch>
        </p:blipFill>
        <p:spPr>
          <a:xfrm>
            <a:off x="323528" y="4432812"/>
            <a:ext cx="1991641" cy="1587622"/>
          </a:xfrm>
          <a:prstGeom prst="rect">
            <a:avLst/>
          </a:prstGeom>
        </p:spPr>
      </p:pic>
      <p:sp>
        <p:nvSpPr>
          <p:cNvPr id="15" name="文字方塊 14"/>
          <p:cNvSpPr txBox="1"/>
          <p:nvPr/>
        </p:nvSpPr>
        <p:spPr>
          <a:xfrm>
            <a:off x="5947362" y="3757536"/>
            <a:ext cx="3307316" cy="2031325"/>
          </a:xfrm>
          <a:prstGeom prst="rect">
            <a:avLst/>
          </a:prstGeom>
          <a:noFill/>
        </p:spPr>
        <p:txBody>
          <a:bodyPr wrap="none" rtlCol="0">
            <a:spAutoFit/>
          </a:bodyPr>
          <a:lstStyle/>
          <a:p>
            <a:pPr marL="342900" indent="-342900">
              <a:buAutoNum type="arabicPeriod"/>
            </a:pPr>
            <a:r>
              <a:rPr lang="en-US" altLang="zh-TW" sz="1400" dirty="0" smtClean="0"/>
              <a:t>all features are tested</a:t>
            </a:r>
          </a:p>
          <a:p>
            <a:pPr marL="342900" indent="-342900">
              <a:buAutoNum type="arabicPeriod"/>
            </a:pPr>
            <a:r>
              <a:rPr lang="en-US" altLang="zh-TW" sz="1400" dirty="0" smtClean="0"/>
              <a:t>bugs are not allowed</a:t>
            </a:r>
          </a:p>
          <a:p>
            <a:pPr marL="342900" indent="-342900">
              <a:buAutoNum type="arabicPeriod"/>
            </a:pPr>
            <a:r>
              <a:rPr lang="en-US" altLang="zh-TW" sz="1400" dirty="0" smtClean="0"/>
              <a:t>usable</a:t>
            </a:r>
          </a:p>
          <a:p>
            <a:pPr marL="342900" indent="-342900">
              <a:buAutoNum type="arabicPeriod"/>
            </a:pPr>
            <a:r>
              <a:rPr lang="en-US" altLang="zh-TW" sz="1400" dirty="0" smtClean="0"/>
              <a:t>user friendly</a:t>
            </a:r>
          </a:p>
          <a:p>
            <a:pPr marL="342900" indent="-342900">
              <a:buAutoNum type="arabicPeriod"/>
            </a:pPr>
            <a:r>
              <a:rPr lang="en-US" altLang="zh-TW" sz="1400" dirty="0" smtClean="0"/>
              <a:t>all the generic data format</a:t>
            </a:r>
            <a:br>
              <a:rPr lang="en-US" altLang="zh-TW" sz="1400" dirty="0" smtClean="0"/>
            </a:br>
            <a:r>
              <a:rPr lang="en-US" altLang="zh-TW" sz="1400" dirty="0" smtClean="0"/>
              <a:t>are supported.</a:t>
            </a:r>
          </a:p>
          <a:p>
            <a:pPr marL="342900" indent="-342900">
              <a:buAutoNum type="arabicPeriod"/>
            </a:pPr>
            <a:r>
              <a:rPr lang="en-US" altLang="zh-TW" sz="1400" dirty="0" smtClean="0"/>
              <a:t>performance is tuned.</a:t>
            </a:r>
          </a:p>
          <a:p>
            <a:pPr marL="342900" indent="-342900">
              <a:buAutoNum type="arabicPeriod"/>
            </a:pPr>
            <a:r>
              <a:rPr lang="en-US" altLang="zh-TW" sz="1400" dirty="0" smtClean="0"/>
              <a:t>UI is well designed and pleasant</a:t>
            </a:r>
          </a:p>
          <a:p>
            <a:endParaRPr lang="zh-TW" altLang="en-US" sz="1400" dirty="0"/>
          </a:p>
        </p:txBody>
      </p:sp>
      <p:sp>
        <p:nvSpPr>
          <p:cNvPr id="16" name="文字方塊 15"/>
          <p:cNvSpPr txBox="1"/>
          <p:nvPr/>
        </p:nvSpPr>
        <p:spPr>
          <a:xfrm>
            <a:off x="6080240" y="1340289"/>
            <a:ext cx="1414170" cy="3154710"/>
          </a:xfrm>
          <a:prstGeom prst="rect">
            <a:avLst/>
          </a:prstGeom>
          <a:noFill/>
        </p:spPr>
        <p:txBody>
          <a:bodyPr wrap="none" rtlCol="0">
            <a:spAutoFit/>
          </a:bodyPr>
          <a:lstStyle/>
          <a:p>
            <a:r>
              <a:rPr lang="en-US" altLang="zh-TW" sz="19900" dirty="0" smtClean="0">
                <a:solidFill>
                  <a:srgbClr val="FFFF00"/>
                </a:solidFill>
                <a:effectLst>
                  <a:outerShdw blurRad="38100" dist="38100" dir="2700000" algn="tl">
                    <a:srgbClr val="000000">
                      <a:alpha val="43137"/>
                    </a:srgbClr>
                  </a:outerShdw>
                </a:effectLst>
                <a:latin typeface="Cooper Black" panose="0208090404030B020404" pitchFamily="18" charset="0"/>
              </a:rPr>
              <a:t>?</a:t>
            </a:r>
            <a:endParaRPr lang="zh-TW" altLang="en-US" sz="19900" dirty="0">
              <a:solidFill>
                <a:srgbClr val="FFFF00"/>
              </a:solidFill>
              <a:effectLst>
                <a:outerShdw blurRad="38100" dist="38100" dir="2700000" algn="tl">
                  <a:srgbClr val="000000">
                    <a:alpha val="43137"/>
                  </a:srgbClr>
                </a:outerShdw>
              </a:effectLst>
              <a:latin typeface="Cooper Black" panose="0208090404030B020404" pitchFamily="18" charset="0"/>
            </a:endParaRPr>
          </a:p>
        </p:txBody>
      </p:sp>
      <p:pic>
        <p:nvPicPr>
          <p:cNvPr id="1026" name="Picture 2" descr="http://areyouthemovement.com/wp-content/uploads/2012/02/testing-darth-vader-300x2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2" y="0"/>
            <a:ext cx="9134478" cy="6832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84336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1" presetClass="entr" presetSubtype="0"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1000" fill="hold"/>
                                        <p:tgtEl>
                                          <p:spTgt spid="16"/>
                                        </p:tgtEl>
                                        <p:attrNameLst>
                                          <p:attrName>ppt_w</p:attrName>
                                        </p:attrNameLst>
                                      </p:cBhvr>
                                      <p:tavLst>
                                        <p:tav tm="0">
                                          <p:val>
                                            <p:fltVal val="0"/>
                                          </p:val>
                                        </p:tav>
                                        <p:tav tm="100000">
                                          <p:val>
                                            <p:strVal val="#ppt_w"/>
                                          </p:val>
                                        </p:tav>
                                      </p:tavLst>
                                    </p:anim>
                                    <p:anim calcmode="lin" valueType="num">
                                      <p:cBhvr>
                                        <p:cTn id="55" dur="1000" fill="hold"/>
                                        <p:tgtEl>
                                          <p:spTgt spid="16"/>
                                        </p:tgtEl>
                                        <p:attrNameLst>
                                          <p:attrName>ppt_h</p:attrName>
                                        </p:attrNameLst>
                                      </p:cBhvr>
                                      <p:tavLst>
                                        <p:tav tm="0">
                                          <p:val>
                                            <p:fltVal val="0"/>
                                          </p:val>
                                        </p:tav>
                                        <p:tav tm="100000">
                                          <p:val>
                                            <p:strVal val="#ppt_h"/>
                                          </p:val>
                                        </p:tav>
                                      </p:tavLst>
                                    </p:anim>
                                    <p:anim calcmode="lin" valueType="num">
                                      <p:cBhvr>
                                        <p:cTn id="56" dur="1000" fill="hold"/>
                                        <p:tgtEl>
                                          <p:spTgt spid="16"/>
                                        </p:tgtEl>
                                        <p:attrNameLst>
                                          <p:attrName>style.rotation</p:attrName>
                                        </p:attrNameLst>
                                      </p:cBhvr>
                                      <p:tavLst>
                                        <p:tav tm="0">
                                          <p:val>
                                            <p:fltVal val="90"/>
                                          </p:val>
                                        </p:tav>
                                        <p:tav tm="100000">
                                          <p:val>
                                            <p:fltVal val="0"/>
                                          </p:val>
                                        </p:tav>
                                      </p:tavLst>
                                    </p:anim>
                                    <p:animEffect transition="in" filter="fade">
                                      <p:cBhvr>
                                        <p:cTn id="57" dur="10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026"/>
                                        </p:tgtEl>
                                        <p:attrNameLst>
                                          <p:attrName>style.visibility</p:attrName>
                                        </p:attrNameLst>
                                      </p:cBhvr>
                                      <p:to>
                                        <p:strVal val="visible"/>
                                      </p:to>
                                    </p:set>
                                    <p:anim calcmode="lin" valueType="num">
                                      <p:cBhvr additive="base">
                                        <p:cTn id="62" dur="500" fill="hold"/>
                                        <p:tgtEl>
                                          <p:spTgt spid="1026"/>
                                        </p:tgtEl>
                                        <p:attrNameLst>
                                          <p:attrName>ppt_x</p:attrName>
                                        </p:attrNameLst>
                                      </p:cBhvr>
                                      <p:tavLst>
                                        <p:tav tm="0">
                                          <p:val>
                                            <p:strVal val="#ppt_x"/>
                                          </p:val>
                                        </p:tav>
                                        <p:tav tm="100000">
                                          <p:val>
                                            <p:strVal val="#ppt_x"/>
                                          </p:val>
                                        </p:tav>
                                      </p:tavLst>
                                    </p:anim>
                                    <p:anim calcmode="lin" valueType="num">
                                      <p:cBhvr additive="base">
                                        <p:cTn id="63"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2" grpId="0"/>
      <p:bldP spid="13" grpId="0"/>
      <p:bldP spid="15" grpId="0"/>
      <p:bldP spid="16"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zh-TW" b="1" dirty="0">
                <a:latin typeface="GungsuhChe" pitchFamily="49" charset="-127"/>
                <a:ea typeface="GungsuhChe" pitchFamily="49" charset="-127"/>
              </a:rPr>
              <a:t>Software Quality</a:t>
            </a:r>
          </a:p>
        </p:txBody>
      </p:sp>
      <p:sp>
        <p:nvSpPr>
          <p:cNvPr id="50179" name="Rectangle 3"/>
          <p:cNvSpPr>
            <a:spLocks noGrp="1" noChangeArrowheads="1"/>
          </p:cNvSpPr>
          <p:nvPr>
            <p:ph idx="1"/>
          </p:nvPr>
        </p:nvSpPr>
        <p:spPr/>
        <p:txBody>
          <a:bodyPr/>
          <a:lstStyle/>
          <a:p>
            <a:r>
              <a:rPr lang="en-US" altLang="zh-TW" dirty="0" smtClean="0"/>
              <a:t>Unfortunately, software must be completed by humans, and humans are error-prone and a lot of errors !!</a:t>
            </a:r>
            <a:endParaRPr lang="zh-TW" altLang="en-US" dirty="0"/>
          </a:p>
          <a:p>
            <a:r>
              <a:rPr lang="en-US" altLang="zh-TW" dirty="0" smtClean="0">
                <a:solidFill>
                  <a:schemeClr val="tx2"/>
                </a:solidFill>
              </a:rPr>
              <a:t>You should learn not to trust programmers</a:t>
            </a:r>
            <a:endParaRPr lang="en-US" altLang="zh-TW" dirty="0">
              <a:solidFill>
                <a:schemeClr val="tx2"/>
              </a:solidFill>
            </a:endParaRPr>
          </a:p>
          <a:p>
            <a:r>
              <a:rPr lang="en-US" altLang="zh-TW" dirty="0"/>
              <a:t>This is why testing is so important in </a:t>
            </a:r>
            <a:r>
              <a:rPr lang="en-US" altLang="zh-TW" dirty="0">
                <a:solidFill>
                  <a:schemeClr val="tx2"/>
                </a:solidFill>
              </a:rPr>
              <a:t>matured</a:t>
            </a:r>
            <a:r>
              <a:rPr lang="en-US" altLang="zh-TW" dirty="0"/>
              <a:t> software </a:t>
            </a:r>
            <a:r>
              <a:rPr lang="en-US" altLang="zh-TW" dirty="0" smtClean="0"/>
              <a:t>industry !!</a:t>
            </a:r>
            <a:endParaRPr lang="en-US" altLang="zh-TW" dirty="0"/>
          </a:p>
          <a:p>
            <a:endParaRPr lang="en-US" altLang="zh-TW" dirty="0"/>
          </a:p>
        </p:txBody>
      </p:sp>
      <p:sp>
        <p:nvSpPr>
          <p:cNvPr id="5" name="投影片編號版面配置區 4"/>
          <p:cNvSpPr>
            <a:spLocks noGrp="1"/>
          </p:cNvSpPr>
          <p:nvPr>
            <p:ph type="sldNum" sz="quarter" idx="12"/>
          </p:nvPr>
        </p:nvSpPr>
        <p:spPr/>
        <p:txBody>
          <a:bodyPr/>
          <a:lstStyle/>
          <a:p>
            <a:fld id="{13B216E8-14BF-402A-AAC3-9FA24F113908}" type="slidenum">
              <a:rPr lang="en-US" altLang="zh-TW"/>
              <a:pPr/>
              <a:t>135</a:t>
            </a:fld>
            <a:endParaRPr lang="en-US" altLang="zh-TW"/>
          </a:p>
        </p:txBody>
      </p:sp>
    </p:spTree>
    <p:extLst>
      <p:ext uri="{BB962C8B-B14F-4D97-AF65-F5344CB8AC3E}">
        <p14:creationId xmlns:p14="http://schemas.microsoft.com/office/powerpoint/2010/main" val="18481981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 calcmode="lin" valueType="num">
                                      <p:cBhvr additive="base">
                                        <p:cTn id="7" dur="500" fill="hold"/>
                                        <p:tgtEl>
                                          <p:spTgt spid="501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1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0179">
                                            <p:txEl>
                                              <p:pRg st="1" end="1"/>
                                            </p:txEl>
                                          </p:spTgt>
                                        </p:tgtEl>
                                        <p:attrNameLst>
                                          <p:attrName>style.visibility</p:attrName>
                                        </p:attrNameLst>
                                      </p:cBhvr>
                                      <p:to>
                                        <p:strVal val="visible"/>
                                      </p:to>
                                    </p:set>
                                    <p:anim calcmode="lin" valueType="num">
                                      <p:cBhvr additive="base">
                                        <p:cTn id="13" dur="500" fill="hold"/>
                                        <p:tgtEl>
                                          <p:spTgt spid="501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01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0179">
                                            <p:txEl>
                                              <p:pRg st="2" end="2"/>
                                            </p:txEl>
                                          </p:spTgt>
                                        </p:tgtEl>
                                        <p:attrNameLst>
                                          <p:attrName>style.visibility</p:attrName>
                                        </p:attrNameLst>
                                      </p:cBhvr>
                                      <p:to>
                                        <p:strVal val="visible"/>
                                      </p:to>
                                    </p:set>
                                    <p:anim calcmode="lin" valueType="num">
                                      <p:cBhvr additive="base">
                                        <p:cTn id="19" dur="500" fill="hold"/>
                                        <p:tgtEl>
                                          <p:spTgt spid="5017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017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ctrTitle"/>
          </p:nvPr>
        </p:nvSpPr>
        <p:spPr/>
        <p:txBody>
          <a:bodyPr/>
          <a:lstStyle/>
          <a:p>
            <a:r>
              <a:rPr lang="en-US" altLang="zh-TW" dirty="0" smtClean="0"/>
              <a:t>Practical Testing Practices</a:t>
            </a:r>
            <a:endParaRPr lang="zh-TW" altLang="en-US" dirty="0"/>
          </a:p>
        </p:txBody>
      </p:sp>
      <p:sp>
        <p:nvSpPr>
          <p:cNvPr id="7" name="副標題 6"/>
          <p:cNvSpPr>
            <a:spLocks noGrp="1"/>
          </p:cNvSpPr>
          <p:nvPr>
            <p:ph type="subTitle"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136</a:t>
            </a:fld>
            <a:endParaRPr lang="zh-TW" altLang="en-US"/>
          </a:p>
        </p:txBody>
      </p:sp>
    </p:spTree>
    <p:extLst>
      <p:ext uri="{BB962C8B-B14F-4D97-AF65-F5344CB8AC3E}">
        <p14:creationId xmlns:p14="http://schemas.microsoft.com/office/powerpoint/2010/main" val="266714075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1"/>
          </p:nvPr>
        </p:nvSpPr>
        <p:spPr/>
        <p:txBody>
          <a:bodyPr/>
          <a:lstStyle/>
          <a:p>
            <a:fld id="{D939E07F-97DD-49BA-B00C-955786A92FC4}" type="slidenum">
              <a:rPr lang="en-US" altLang="zh-TW"/>
              <a:pPr/>
              <a:t>137</a:t>
            </a:fld>
            <a:endParaRPr lang="en-US" altLang="zh-TW"/>
          </a:p>
        </p:txBody>
      </p:sp>
      <p:sp>
        <p:nvSpPr>
          <p:cNvPr id="57346" name="Rectangle 2"/>
          <p:cNvSpPr>
            <a:spLocks noGrp="1" noChangeArrowheads="1"/>
          </p:cNvSpPr>
          <p:nvPr>
            <p:ph type="title"/>
          </p:nvPr>
        </p:nvSpPr>
        <p:spPr>
          <a:xfrm>
            <a:off x="2555776" y="332656"/>
            <a:ext cx="6377940" cy="1293028"/>
          </a:xfrm>
        </p:spPr>
        <p:txBody>
          <a:bodyPr/>
          <a:lstStyle/>
          <a:p>
            <a:r>
              <a:rPr lang="en-US" altLang="zh-TW" sz="3800" dirty="0"/>
              <a:t> SDLC (Software Development Life Cycle)</a:t>
            </a:r>
          </a:p>
        </p:txBody>
      </p:sp>
      <p:sp>
        <p:nvSpPr>
          <p:cNvPr id="57347" name="Rectangle 3"/>
          <p:cNvSpPr>
            <a:spLocks noGrp="1" noChangeArrowheads="1"/>
          </p:cNvSpPr>
          <p:nvPr>
            <p:ph type="body" idx="1"/>
          </p:nvPr>
        </p:nvSpPr>
        <p:spPr>
          <a:xfrm>
            <a:off x="594360" y="1657503"/>
            <a:ext cx="7955280" cy="4069080"/>
          </a:xfrm>
        </p:spPr>
        <p:txBody>
          <a:bodyPr>
            <a:noAutofit/>
          </a:bodyPr>
          <a:lstStyle/>
          <a:p>
            <a:pPr>
              <a:lnSpc>
                <a:spcPct val="80000"/>
              </a:lnSpc>
            </a:pPr>
            <a:r>
              <a:rPr lang="en-US" altLang="zh-TW" sz="1200" dirty="0" smtClean="0"/>
              <a:t>Requirement </a:t>
            </a:r>
            <a:r>
              <a:rPr lang="en-US" altLang="zh-TW" sz="1200" dirty="0"/>
              <a:t>analysis (marketing research)</a:t>
            </a:r>
          </a:p>
          <a:p>
            <a:pPr>
              <a:lnSpc>
                <a:spcPct val="80000"/>
              </a:lnSpc>
            </a:pPr>
            <a:r>
              <a:rPr lang="en-US" altLang="zh-TW" sz="1200" dirty="0" smtClean="0"/>
              <a:t>Software </a:t>
            </a:r>
            <a:r>
              <a:rPr lang="en-US" altLang="zh-TW" sz="1200" dirty="0"/>
              <a:t>function/performance </a:t>
            </a:r>
            <a:r>
              <a:rPr lang="en-US" altLang="zh-TW" sz="1200" dirty="0" smtClean="0"/>
              <a:t>specification</a:t>
            </a:r>
            <a:r>
              <a:rPr lang="en-US" altLang="zh-TW" sz="1200" dirty="0" smtClean="0">
                <a:solidFill>
                  <a:schemeClr val="tx2"/>
                </a:solidFill>
              </a:rPr>
              <a:t> </a:t>
            </a:r>
            <a:r>
              <a:rPr lang="en-US" altLang="zh-TW" sz="1200" dirty="0" smtClean="0">
                <a:solidFill>
                  <a:srgbClr val="FFFF00"/>
                </a:solidFill>
              </a:rPr>
              <a:t>(QAs should join the project here to write a test plan)</a:t>
            </a:r>
            <a:endParaRPr lang="en-US" altLang="zh-TW" sz="1200" dirty="0">
              <a:solidFill>
                <a:srgbClr val="FFFF00"/>
              </a:solidFill>
            </a:endParaRPr>
          </a:p>
          <a:p>
            <a:pPr>
              <a:lnSpc>
                <a:spcPct val="80000"/>
              </a:lnSpc>
            </a:pPr>
            <a:r>
              <a:rPr lang="en-US" altLang="zh-TW" sz="1200" dirty="0" smtClean="0"/>
              <a:t>Analysis </a:t>
            </a:r>
            <a:r>
              <a:rPr lang="en-US" altLang="zh-TW" sz="1200" dirty="0"/>
              <a:t>and Design </a:t>
            </a:r>
            <a:r>
              <a:rPr lang="zh-TW" altLang="en-US" sz="1200" dirty="0" smtClean="0"/>
              <a:t>分析 </a:t>
            </a:r>
            <a:endParaRPr lang="zh-TW" altLang="en-US" sz="1200" dirty="0"/>
          </a:p>
          <a:p>
            <a:pPr>
              <a:lnSpc>
                <a:spcPct val="80000"/>
              </a:lnSpc>
            </a:pPr>
            <a:r>
              <a:rPr lang="en-US" altLang="zh-TW" sz="1200" dirty="0" smtClean="0"/>
              <a:t>Coding </a:t>
            </a:r>
            <a:r>
              <a:rPr lang="en-US" altLang="zh-TW" sz="1200" dirty="0"/>
              <a:t>and </a:t>
            </a:r>
            <a:r>
              <a:rPr lang="en-US" altLang="zh-TW" sz="1200" dirty="0">
                <a:solidFill>
                  <a:srgbClr val="FFFF00"/>
                </a:solidFill>
              </a:rPr>
              <a:t>unit testing </a:t>
            </a:r>
            <a:r>
              <a:rPr lang="en-US" altLang="zh-TW" sz="1200" dirty="0"/>
              <a:t>(by programmers)</a:t>
            </a:r>
          </a:p>
          <a:p>
            <a:pPr>
              <a:lnSpc>
                <a:spcPct val="80000"/>
              </a:lnSpc>
            </a:pPr>
            <a:r>
              <a:rPr lang="en-US" altLang="zh-TW" sz="1200" dirty="0" smtClean="0"/>
              <a:t>Integration </a:t>
            </a:r>
            <a:r>
              <a:rPr lang="en-US" altLang="zh-TW" sz="1200" dirty="0"/>
              <a:t>testing (by programmers/QAs)</a:t>
            </a:r>
          </a:p>
          <a:p>
            <a:pPr>
              <a:lnSpc>
                <a:spcPct val="80000"/>
              </a:lnSpc>
            </a:pPr>
            <a:r>
              <a:rPr lang="en-US" altLang="zh-TW" sz="1200" b="1" dirty="0"/>
              <a:t> Alpha testing (by </a:t>
            </a:r>
            <a:r>
              <a:rPr lang="en-US" altLang="zh-TW" sz="1200" b="1" dirty="0" smtClean="0"/>
              <a:t>QAs – a set of test cases is prepared)</a:t>
            </a:r>
            <a:endParaRPr lang="en-US" altLang="zh-TW" sz="1200" b="1" dirty="0"/>
          </a:p>
          <a:p>
            <a:pPr lvl="1">
              <a:lnSpc>
                <a:spcPct val="80000"/>
              </a:lnSpc>
            </a:pPr>
            <a:r>
              <a:rPr lang="en-US" altLang="zh-TW" sz="1200" dirty="0"/>
              <a:t>Most software functions and features are basically completed </a:t>
            </a:r>
          </a:p>
          <a:p>
            <a:pPr lvl="1">
              <a:lnSpc>
                <a:spcPct val="80000"/>
              </a:lnSpc>
            </a:pPr>
            <a:r>
              <a:rPr lang="en-US" altLang="zh-TW" sz="1200" dirty="0"/>
              <a:t>All functions are tested, no functions will be added beyond this point</a:t>
            </a:r>
          </a:p>
          <a:p>
            <a:pPr lvl="1">
              <a:lnSpc>
                <a:spcPct val="80000"/>
              </a:lnSpc>
            </a:pPr>
            <a:r>
              <a:rPr lang="en-US" altLang="zh-TW" sz="1200" dirty="0"/>
              <a:t>Serious flaws (high severity)  are solved and addressed (show stopper)</a:t>
            </a:r>
          </a:p>
          <a:p>
            <a:pPr>
              <a:lnSpc>
                <a:spcPct val="80000"/>
              </a:lnSpc>
            </a:pPr>
            <a:r>
              <a:rPr lang="en-US" altLang="zh-TW" sz="1200" b="1" dirty="0"/>
              <a:t>Beta testing (by Beta users)</a:t>
            </a:r>
          </a:p>
          <a:p>
            <a:pPr lvl="1">
              <a:lnSpc>
                <a:spcPct val="80000"/>
              </a:lnSpc>
            </a:pPr>
            <a:r>
              <a:rPr lang="en-US" altLang="zh-TW" sz="1200" dirty="0"/>
              <a:t>sub-serious bugs are all fixed</a:t>
            </a:r>
          </a:p>
          <a:p>
            <a:pPr lvl="1">
              <a:lnSpc>
                <a:spcPct val="80000"/>
              </a:lnSpc>
            </a:pPr>
            <a:r>
              <a:rPr lang="en-US" altLang="zh-TW" sz="1200" dirty="0"/>
              <a:t>Test plan has been completely executed</a:t>
            </a:r>
          </a:p>
          <a:p>
            <a:pPr lvl="1">
              <a:lnSpc>
                <a:spcPct val="80000"/>
              </a:lnSpc>
            </a:pPr>
            <a:r>
              <a:rPr lang="en-US" altLang="zh-TW" sz="1200" dirty="0">
                <a:solidFill>
                  <a:schemeClr val="tx2"/>
                </a:solidFill>
              </a:rPr>
              <a:t>Bug discovering rate is lower than bug fixing </a:t>
            </a:r>
            <a:r>
              <a:rPr lang="en-US" altLang="zh-TW" sz="1200" dirty="0" smtClean="0">
                <a:solidFill>
                  <a:schemeClr val="tx2"/>
                </a:solidFill>
              </a:rPr>
              <a:t>rate</a:t>
            </a:r>
            <a:endParaRPr lang="en-US" altLang="zh-TW" sz="1200" dirty="0">
              <a:solidFill>
                <a:schemeClr val="tx2"/>
              </a:solidFill>
            </a:endParaRPr>
          </a:p>
          <a:p>
            <a:pPr>
              <a:lnSpc>
                <a:spcPct val="80000"/>
              </a:lnSpc>
            </a:pPr>
            <a:r>
              <a:rPr lang="zh-TW" altLang="en-US" sz="1200" b="1" dirty="0" smtClean="0"/>
              <a:t> </a:t>
            </a:r>
            <a:r>
              <a:rPr lang="en-US" altLang="zh-TW" sz="1200" b="1" dirty="0"/>
              <a:t>Release</a:t>
            </a:r>
          </a:p>
          <a:p>
            <a:pPr lvl="1">
              <a:lnSpc>
                <a:spcPct val="80000"/>
              </a:lnSpc>
            </a:pPr>
            <a:r>
              <a:rPr lang="en-US" altLang="zh-TW" sz="1200" dirty="0">
                <a:solidFill>
                  <a:schemeClr val="tx2"/>
                </a:solidFill>
              </a:rPr>
              <a:t>Bug discovering rate is lower than bug fixing rate </a:t>
            </a:r>
            <a:r>
              <a:rPr lang="en-US" altLang="zh-TW" sz="1200" dirty="0">
                <a:solidFill>
                  <a:srgbClr val="66FF33"/>
                </a:solidFill>
              </a:rPr>
              <a:t>for a long period of time.</a:t>
            </a:r>
          </a:p>
          <a:p>
            <a:pPr lvl="1">
              <a:lnSpc>
                <a:spcPct val="80000"/>
              </a:lnSpc>
            </a:pPr>
            <a:r>
              <a:rPr lang="en-US" altLang="zh-TW" sz="1200" dirty="0"/>
              <a:t>The version after fixing bugs has been regressively tested (regression test)</a:t>
            </a:r>
          </a:p>
          <a:p>
            <a:pPr lvl="1">
              <a:lnSpc>
                <a:spcPct val="80000"/>
              </a:lnSpc>
            </a:pPr>
            <a:r>
              <a:rPr lang="en-US" altLang="zh-TW" sz="1200" dirty="0"/>
              <a:t>Quality is formally proved by QA team</a:t>
            </a:r>
          </a:p>
          <a:p>
            <a:pPr lvl="1">
              <a:lnSpc>
                <a:spcPct val="80000"/>
              </a:lnSpc>
            </a:pPr>
            <a:r>
              <a:rPr lang="en-US" altLang="zh-TW" sz="1200" dirty="0"/>
              <a:t>All documents are ready</a:t>
            </a:r>
          </a:p>
          <a:p>
            <a:pPr lvl="1">
              <a:lnSpc>
                <a:spcPct val="80000"/>
              </a:lnSpc>
            </a:pPr>
            <a:endParaRPr lang="en-US" altLang="zh-TW" sz="1200" dirty="0"/>
          </a:p>
          <a:p>
            <a:pPr lvl="1">
              <a:lnSpc>
                <a:spcPct val="80000"/>
              </a:lnSpc>
            </a:pPr>
            <a:endParaRPr lang="en-US" altLang="zh-TW" sz="1200" dirty="0">
              <a:solidFill>
                <a:schemeClr val="accent1"/>
              </a:solidFill>
            </a:endParaRPr>
          </a:p>
        </p:txBody>
      </p:sp>
    </p:spTree>
    <p:extLst>
      <p:ext uri="{BB962C8B-B14F-4D97-AF65-F5344CB8AC3E}">
        <p14:creationId xmlns:p14="http://schemas.microsoft.com/office/powerpoint/2010/main" val="150158817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Effect transition="in" filter="fade">
                                      <p:cBhvr>
                                        <p:cTn id="7" dur="1000"/>
                                        <p:tgtEl>
                                          <p:spTgt spid="57347">
                                            <p:txEl>
                                              <p:pRg st="0" end="0"/>
                                            </p:txEl>
                                          </p:spTgt>
                                        </p:tgtEl>
                                      </p:cBhvr>
                                    </p:animEffect>
                                    <p:anim calcmode="lin" valueType="num">
                                      <p:cBhvr>
                                        <p:cTn id="8" dur="1000" fill="hold"/>
                                        <p:tgtEl>
                                          <p:spTgt spid="5734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734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7347">
                                            <p:txEl>
                                              <p:pRg st="1" end="1"/>
                                            </p:txEl>
                                          </p:spTgt>
                                        </p:tgtEl>
                                        <p:attrNameLst>
                                          <p:attrName>style.visibility</p:attrName>
                                        </p:attrNameLst>
                                      </p:cBhvr>
                                      <p:to>
                                        <p:strVal val="visible"/>
                                      </p:to>
                                    </p:set>
                                    <p:animEffect transition="in" filter="fade">
                                      <p:cBhvr>
                                        <p:cTn id="14" dur="1000"/>
                                        <p:tgtEl>
                                          <p:spTgt spid="57347">
                                            <p:txEl>
                                              <p:pRg st="1" end="1"/>
                                            </p:txEl>
                                          </p:spTgt>
                                        </p:tgtEl>
                                      </p:cBhvr>
                                    </p:animEffect>
                                    <p:anim calcmode="lin" valueType="num">
                                      <p:cBhvr>
                                        <p:cTn id="15" dur="1000" fill="hold"/>
                                        <p:tgtEl>
                                          <p:spTgt spid="5734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734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347">
                                            <p:txEl>
                                              <p:pRg st="2" end="2"/>
                                            </p:txEl>
                                          </p:spTgt>
                                        </p:tgtEl>
                                        <p:attrNameLst>
                                          <p:attrName>style.visibility</p:attrName>
                                        </p:attrNameLst>
                                      </p:cBhvr>
                                      <p:to>
                                        <p:strVal val="visible"/>
                                      </p:to>
                                    </p:set>
                                    <p:animEffect transition="in" filter="fade">
                                      <p:cBhvr>
                                        <p:cTn id="21" dur="1000"/>
                                        <p:tgtEl>
                                          <p:spTgt spid="57347">
                                            <p:txEl>
                                              <p:pRg st="2" end="2"/>
                                            </p:txEl>
                                          </p:spTgt>
                                        </p:tgtEl>
                                      </p:cBhvr>
                                    </p:animEffect>
                                    <p:anim calcmode="lin" valueType="num">
                                      <p:cBhvr>
                                        <p:cTn id="22" dur="1000" fill="hold"/>
                                        <p:tgtEl>
                                          <p:spTgt spid="5734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734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7347">
                                            <p:txEl>
                                              <p:pRg st="3" end="3"/>
                                            </p:txEl>
                                          </p:spTgt>
                                        </p:tgtEl>
                                        <p:attrNameLst>
                                          <p:attrName>style.visibility</p:attrName>
                                        </p:attrNameLst>
                                      </p:cBhvr>
                                      <p:to>
                                        <p:strVal val="visible"/>
                                      </p:to>
                                    </p:set>
                                    <p:animEffect transition="in" filter="fade">
                                      <p:cBhvr>
                                        <p:cTn id="28" dur="1000"/>
                                        <p:tgtEl>
                                          <p:spTgt spid="57347">
                                            <p:txEl>
                                              <p:pRg st="3" end="3"/>
                                            </p:txEl>
                                          </p:spTgt>
                                        </p:tgtEl>
                                      </p:cBhvr>
                                    </p:animEffect>
                                    <p:anim calcmode="lin" valueType="num">
                                      <p:cBhvr>
                                        <p:cTn id="29" dur="1000" fill="hold"/>
                                        <p:tgtEl>
                                          <p:spTgt spid="5734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734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7347">
                                            <p:txEl>
                                              <p:pRg st="4" end="4"/>
                                            </p:txEl>
                                          </p:spTgt>
                                        </p:tgtEl>
                                        <p:attrNameLst>
                                          <p:attrName>style.visibility</p:attrName>
                                        </p:attrNameLst>
                                      </p:cBhvr>
                                      <p:to>
                                        <p:strVal val="visible"/>
                                      </p:to>
                                    </p:set>
                                    <p:animEffect transition="in" filter="fade">
                                      <p:cBhvr>
                                        <p:cTn id="35" dur="1000"/>
                                        <p:tgtEl>
                                          <p:spTgt spid="57347">
                                            <p:txEl>
                                              <p:pRg st="4" end="4"/>
                                            </p:txEl>
                                          </p:spTgt>
                                        </p:tgtEl>
                                      </p:cBhvr>
                                    </p:animEffect>
                                    <p:anim calcmode="lin" valueType="num">
                                      <p:cBhvr>
                                        <p:cTn id="36" dur="1000" fill="hold"/>
                                        <p:tgtEl>
                                          <p:spTgt spid="5734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734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7347">
                                            <p:txEl>
                                              <p:pRg st="5" end="5"/>
                                            </p:txEl>
                                          </p:spTgt>
                                        </p:tgtEl>
                                        <p:attrNameLst>
                                          <p:attrName>style.visibility</p:attrName>
                                        </p:attrNameLst>
                                      </p:cBhvr>
                                      <p:to>
                                        <p:strVal val="visible"/>
                                      </p:to>
                                    </p:set>
                                    <p:animEffect transition="in" filter="fade">
                                      <p:cBhvr>
                                        <p:cTn id="42" dur="1000"/>
                                        <p:tgtEl>
                                          <p:spTgt spid="57347">
                                            <p:txEl>
                                              <p:pRg st="5" end="5"/>
                                            </p:txEl>
                                          </p:spTgt>
                                        </p:tgtEl>
                                      </p:cBhvr>
                                    </p:animEffect>
                                    <p:anim calcmode="lin" valueType="num">
                                      <p:cBhvr>
                                        <p:cTn id="43" dur="1000" fill="hold"/>
                                        <p:tgtEl>
                                          <p:spTgt spid="5734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7347">
                                            <p:txEl>
                                              <p:pRg st="5" end="5"/>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7347">
                                            <p:txEl>
                                              <p:pRg st="6" end="6"/>
                                            </p:txEl>
                                          </p:spTgt>
                                        </p:tgtEl>
                                        <p:attrNameLst>
                                          <p:attrName>style.visibility</p:attrName>
                                        </p:attrNameLst>
                                      </p:cBhvr>
                                      <p:to>
                                        <p:strVal val="visible"/>
                                      </p:to>
                                    </p:set>
                                    <p:animEffect transition="in" filter="fade">
                                      <p:cBhvr>
                                        <p:cTn id="47" dur="1000"/>
                                        <p:tgtEl>
                                          <p:spTgt spid="57347">
                                            <p:txEl>
                                              <p:pRg st="6" end="6"/>
                                            </p:txEl>
                                          </p:spTgt>
                                        </p:tgtEl>
                                      </p:cBhvr>
                                    </p:animEffect>
                                    <p:anim calcmode="lin" valueType="num">
                                      <p:cBhvr>
                                        <p:cTn id="48" dur="1000" fill="hold"/>
                                        <p:tgtEl>
                                          <p:spTgt spid="57347">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57347">
                                            <p:txEl>
                                              <p:pRg st="6" end="6"/>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7347">
                                            <p:txEl>
                                              <p:pRg st="7" end="7"/>
                                            </p:txEl>
                                          </p:spTgt>
                                        </p:tgtEl>
                                        <p:attrNameLst>
                                          <p:attrName>style.visibility</p:attrName>
                                        </p:attrNameLst>
                                      </p:cBhvr>
                                      <p:to>
                                        <p:strVal val="visible"/>
                                      </p:to>
                                    </p:set>
                                    <p:animEffect transition="in" filter="fade">
                                      <p:cBhvr>
                                        <p:cTn id="52" dur="1000"/>
                                        <p:tgtEl>
                                          <p:spTgt spid="57347">
                                            <p:txEl>
                                              <p:pRg st="7" end="7"/>
                                            </p:txEl>
                                          </p:spTgt>
                                        </p:tgtEl>
                                      </p:cBhvr>
                                    </p:animEffect>
                                    <p:anim calcmode="lin" valueType="num">
                                      <p:cBhvr>
                                        <p:cTn id="53" dur="1000" fill="hold"/>
                                        <p:tgtEl>
                                          <p:spTgt spid="57347">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57347">
                                            <p:txEl>
                                              <p:pRg st="7" end="7"/>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7347">
                                            <p:txEl>
                                              <p:pRg st="8" end="8"/>
                                            </p:txEl>
                                          </p:spTgt>
                                        </p:tgtEl>
                                        <p:attrNameLst>
                                          <p:attrName>style.visibility</p:attrName>
                                        </p:attrNameLst>
                                      </p:cBhvr>
                                      <p:to>
                                        <p:strVal val="visible"/>
                                      </p:to>
                                    </p:set>
                                    <p:animEffect transition="in" filter="fade">
                                      <p:cBhvr>
                                        <p:cTn id="57" dur="1000"/>
                                        <p:tgtEl>
                                          <p:spTgt spid="57347">
                                            <p:txEl>
                                              <p:pRg st="8" end="8"/>
                                            </p:txEl>
                                          </p:spTgt>
                                        </p:tgtEl>
                                      </p:cBhvr>
                                    </p:animEffect>
                                    <p:anim calcmode="lin" valueType="num">
                                      <p:cBhvr>
                                        <p:cTn id="58" dur="1000" fill="hold"/>
                                        <p:tgtEl>
                                          <p:spTgt spid="57347">
                                            <p:txEl>
                                              <p:pRg st="8" end="8"/>
                                            </p:txEl>
                                          </p:spTgt>
                                        </p:tgtEl>
                                        <p:attrNameLst>
                                          <p:attrName>ppt_x</p:attrName>
                                        </p:attrNameLst>
                                      </p:cBhvr>
                                      <p:tavLst>
                                        <p:tav tm="0">
                                          <p:val>
                                            <p:strVal val="#ppt_x"/>
                                          </p:val>
                                        </p:tav>
                                        <p:tav tm="100000">
                                          <p:val>
                                            <p:strVal val="#ppt_x"/>
                                          </p:val>
                                        </p:tav>
                                      </p:tavLst>
                                    </p:anim>
                                    <p:anim calcmode="lin" valueType="num">
                                      <p:cBhvr>
                                        <p:cTn id="59" dur="1000" fill="hold"/>
                                        <p:tgtEl>
                                          <p:spTgt spid="5734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57347">
                                            <p:txEl>
                                              <p:pRg st="9" end="9"/>
                                            </p:txEl>
                                          </p:spTgt>
                                        </p:tgtEl>
                                        <p:attrNameLst>
                                          <p:attrName>style.visibility</p:attrName>
                                        </p:attrNameLst>
                                      </p:cBhvr>
                                      <p:to>
                                        <p:strVal val="visible"/>
                                      </p:to>
                                    </p:set>
                                    <p:animEffect transition="in" filter="fade">
                                      <p:cBhvr>
                                        <p:cTn id="64" dur="1000"/>
                                        <p:tgtEl>
                                          <p:spTgt spid="57347">
                                            <p:txEl>
                                              <p:pRg st="9" end="9"/>
                                            </p:txEl>
                                          </p:spTgt>
                                        </p:tgtEl>
                                      </p:cBhvr>
                                    </p:animEffect>
                                    <p:anim calcmode="lin" valueType="num">
                                      <p:cBhvr>
                                        <p:cTn id="65" dur="1000" fill="hold"/>
                                        <p:tgtEl>
                                          <p:spTgt spid="57347">
                                            <p:txEl>
                                              <p:pRg st="9" end="9"/>
                                            </p:txEl>
                                          </p:spTgt>
                                        </p:tgtEl>
                                        <p:attrNameLst>
                                          <p:attrName>ppt_x</p:attrName>
                                        </p:attrNameLst>
                                      </p:cBhvr>
                                      <p:tavLst>
                                        <p:tav tm="0">
                                          <p:val>
                                            <p:strVal val="#ppt_x"/>
                                          </p:val>
                                        </p:tav>
                                        <p:tav tm="100000">
                                          <p:val>
                                            <p:strVal val="#ppt_x"/>
                                          </p:val>
                                        </p:tav>
                                      </p:tavLst>
                                    </p:anim>
                                    <p:anim calcmode="lin" valueType="num">
                                      <p:cBhvr>
                                        <p:cTn id="66" dur="1000" fill="hold"/>
                                        <p:tgtEl>
                                          <p:spTgt spid="57347">
                                            <p:txEl>
                                              <p:pRg st="9" end="9"/>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57347">
                                            <p:txEl>
                                              <p:pRg st="10" end="10"/>
                                            </p:txEl>
                                          </p:spTgt>
                                        </p:tgtEl>
                                        <p:attrNameLst>
                                          <p:attrName>style.visibility</p:attrName>
                                        </p:attrNameLst>
                                      </p:cBhvr>
                                      <p:to>
                                        <p:strVal val="visible"/>
                                      </p:to>
                                    </p:set>
                                    <p:animEffect transition="in" filter="fade">
                                      <p:cBhvr>
                                        <p:cTn id="69" dur="1000"/>
                                        <p:tgtEl>
                                          <p:spTgt spid="57347">
                                            <p:txEl>
                                              <p:pRg st="10" end="10"/>
                                            </p:txEl>
                                          </p:spTgt>
                                        </p:tgtEl>
                                      </p:cBhvr>
                                    </p:animEffect>
                                    <p:anim calcmode="lin" valueType="num">
                                      <p:cBhvr>
                                        <p:cTn id="70" dur="1000" fill="hold"/>
                                        <p:tgtEl>
                                          <p:spTgt spid="57347">
                                            <p:txEl>
                                              <p:pRg st="10" end="10"/>
                                            </p:txEl>
                                          </p:spTgt>
                                        </p:tgtEl>
                                        <p:attrNameLst>
                                          <p:attrName>ppt_x</p:attrName>
                                        </p:attrNameLst>
                                      </p:cBhvr>
                                      <p:tavLst>
                                        <p:tav tm="0">
                                          <p:val>
                                            <p:strVal val="#ppt_x"/>
                                          </p:val>
                                        </p:tav>
                                        <p:tav tm="100000">
                                          <p:val>
                                            <p:strVal val="#ppt_x"/>
                                          </p:val>
                                        </p:tav>
                                      </p:tavLst>
                                    </p:anim>
                                    <p:anim calcmode="lin" valueType="num">
                                      <p:cBhvr>
                                        <p:cTn id="71" dur="1000" fill="hold"/>
                                        <p:tgtEl>
                                          <p:spTgt spid="57347">
                                            <p:txEl>
                                              <p:pRg st="10" end="10"/>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57347">
                                            <p:txEl>
                                              <p:pRg st="11" end="11"/>
                                            </p:txEl>
                                          </p:spTgt>
                                        </p:tgtEl>
                                        <p:attrNameLst>
                                          <p:attrName>style.visibility</p:attrName>
                                        </p:attrNameLst>
                                      </p:cBhvr>
                                      <p:to>
                                        <p:strVal val="visible"/>
                                      </p:to>
                                    </p:set>
                                    <p:animEffect transition="in" filter="fade">
                                      <p:cBhvr>
                                        <p:cTn id="74" dur="1000"/>
                                        <p:tgtEl>
                                          <p:spTgt spid="57347">
                                            <p:txEl>
                                              <p:pRg st="11" end="11"/>
                                            </p:txEl>
                                          </p:spTgt>
                                        </p:tgtEl>
                                      </p:cBhvr>
                                    </p:animEffect>
                                    <p:anim calcmode="lin" valueType="num">
                                      <p:cBhvr>
                                        <p:cTn id="75" dur="1000" fill="hold"/>
                                        <p:tgtEl>
                                          <p:spTgt spid="57347">
                                            <p:txEl>
                                              <p:pRg st="11" end="11"/>
                                            </p:txEl>
                                          </p:spTgt>
                                        </p:tgtEl>
                                        <p:attrNameLst>
                                          <p:attrName>ppt_x</p:attrName>
                                        </p:attrNameLst>
                                      </p:cBhvr>
                                      <p:tavLst>
                                        <p:tav tm="0">
                                          <p:val>
                                            <p:strVal val="#ppt_x"/>
                                          </p:val>
                                        </p:tav>
                                        <p:tav tm="100000">
                                          <p:val>
                                            <p:strVal val="#ppt_x"/>
                                          </p:val>
                                        </p:tav>
                                      </p:tavLst>
                                    </p:anim>
                                    <p:anim calcmode="lin" valueType="num">
                                      <p:cBhvr>
                                        <p:cTn id="76" dur="1000" fill="hold"/>
                                        <p:tgtEl>
                                          <p:spTgt spid="57347">
                                            <p:txEl>
                                              <p:pRg st="11" end="11"/>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57347">
                                            <p:txEl>
                                              <p:pRg st="12" end="12"/>
                                            </p:txEl>
                                          </p:spTgt>
                                        </p:tgtEl>
                                        <p:attrNameLst>
                                          <p:attrName>style.visibility</p:attrName>
                                        </p:attrNameLst>
                                      </p:cBhvr>
                                      <p:to>
                                        <p:strVal val="visible"/>
                                      </p:to>
                                    </p:set>
                                    <p:animEffect transition="in" filter="fade">
                                      <p:cBhvr>
                                        <p:cTn id="79" dur="1000"/>
                                        <p:tgtEl>
                                          <p:spTgt spid="57347">
                                            <p:txEl>
                                              <p:pRg st="12" end="12"/>
                                            </p:txEl>
                                          </p:spTgt>
                                        </p:tgtEl>
                                      </p:cBhvr>
                                    </p:animEffect>
                                    <p:anim calcmode="lin" valueType="num">
                                      <p:cBhvr>
                                        <p:cTn id="80" dur="1000" fill="hold"/>
                                        <p:tgtEl>
                                          <p:spTgt spid="57347">
                                            <p:txEl>
                                              <p:pRg st="12" end="12"/>
                                            </p:txEl>
                                          </p:spTgt>
                                        </p:tgtEl>
                                        <p:attrNameLst>
                                          <p:attrName>ppt_x</p:attrName>
                                        </p:attrNameLst>
                                      </p:cBhvr>
                                      <p:tavLst>
                                        <p:tav tm="0">
                                          <p:val>
                                            <p:strVal val="#ppt_x"/>
                                          </p:val>
                                        </p:tav>
                                        <p:tav tm="100000">
                                          <p:val>
                                            <p:strVal val="#ppt_x"/>
                                          </p:val>
                                        </p:tav>
                                      </p:tavLst>
                                    </p:anim>
                                    <p:anim calcmode="lin" valueType="num">
                                      <p:cBhvr>
                                        <p:cTn id="81" dur="1000" fill="hold"/>
                                        <p:tgtEl>
                                          <p:spTgt spid="57347">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57347">
                                            <p:txEl>
                                              <p:pRg st="13" end="13"/>
                                            </p:txEl>
                                          </p:spTgt>
                                        </p:tgtEl>
                                        <p:attrNameLst>
                                          <p:attrName>style.visibility</p:attrName>
                                        </p:attrNameLst>
                                      </p:cBhvr>
                                      <p:to>
                                        <p:strVal val="visible"/>
                                      </p:to>
                                    </p:set>
                                    <p:animEffect transition="in" filter="fade">
                                      <p:cBhvr>
                                        <p:cTn id="86" dur="1000"/>
                                        <p:tgtEl>
                                          <p:spTgt spid="57347">
                                            <p:txEl>
                                              <p:pRg st="13" end="13"/>
                                            </p:txEl>
                                          </p:spTgt>
                                        </p:tgtEl>
                                      </p:cBhvr>
                                    </p:animEffect>
                                    <p:anim calcmode="lin" valueType="num">
                                      <p:cBhvr>
                                        <p:cTn id="87" dur="1000" fill="hold"/>
                                        <p:tgtEl>
                                          <p:spTgt spid="57347">
                                            <p:txEl>
                                              <p:pRg st="13" end="13"/>
                                            </p:txEl>
                                          </p:spTgt>
                                        </p:tgtEl>
                                        <p:attrNameLst>
                                          <p:attrName>ppt_x</p:attrName>
                                        </p:attrNameLst>
                                      </p:cBhvr>
                                      <p:tavLst>
                                        <p:tav tm="0">
                                          <p:val>
                                            <p:strVal val="#ppt_x"/>
                                          </p:val>
                                        </p:tav>
                                        <p:tav tm="100000">
                                          <p:val>
                                            <p:strVal val="#ppt_x"/>
                                          </p:val>
                                        </p:tav>
                                      </p:tavLst>
                                    </p:anim>
                                    <p:anim calcmode="lin" valueType="num">
                                      <p:cBhvr>
                                        <p:cTn id="88" dur="1000" fill="hold"/>
                                        <p:tgtEl>
                                          <p:spTgt spid="57347">
                                            <p:txEl>
                                              <p:pRg st="13" end="13"/>
                                            </p:txEl>
                                          </p:spTgt>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57347">
                                            <p:txEl>
                                              <p:pRg st="14" end="14"/>
                                            </p:txEl>
                                          </p:spTgt>
                                        </p:tgtEl>
                                        <p:attrNameLst>
                                          <p:attrName>style.visibility</p:attrName>
                                        </p:attrNameLst>
                                      </p:cBhvr>
                                      <p:to>
                                        <p:strVal val="visible"/>
                                      </p:to>
                                    </p:set>
                                    <p:animEffect transition="in" filter="fade">
                                      <p:cBhvr>
                                        <p:cTn id="91" dur="1000"/>
                                        <p:tgtEl>
                                          <p:spTgt spid="57347">
                                            <p:txEl>
                                              <p:pRg st="14" end="14"/>
                                            </p:txEl>
                                          </p:spTgt>
                                        </p:tgtEl>
                                      </p:cBhvr>
                                    </p:animEffect>
                                    <p:anim calcmode="lin" valueType="num">
                                      <p:cBhvr>
                                        <p:cTn id="92" dur="1000" fill="hold"/>
                                        <p:tgtEl>
                                          <p:spTgt spid="57347">
                                            <p:txEl>
                                              <p:pRg st="14" end="14"/>
                                            </p:txEl>
                                          </p:spTgt>
                                        </p:tgtEl>
                                        <p:attrNameLst>
                                          <p:attrName>ppt_x</p:attrName>
                                        </p:attrNameLst>
                                      </p:cBhvr>
                                      <p:tavLst>
                                        <p:tav tm="0">
                                          <p:val>
                                            <p:strVal val="#ppt_x"/>
                                          </p:val>
                                        </p:tav>
                                        <p:tav tm="100000">
                                          <p:val>
                                            <p:strVal val="#ppt_x"/>
                                          </p:val>
                                        </p:tav>
                                      </p:tavLst>
                                    </p:anim>
                                    <p:anim calcmode="lin" valueType="num">
                                      <p:cBhvr>
                                        <p:cTn id="93" dur="1000" fill="hold"/>
                                        <p:tgtEl>
                                          <p:spTgt spid="57347">
                                            <p:txEl>
                                              <p:pRg st="14" end="14"/>
                                            </p:txEl>
                                          </p:spTgt>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57347">
                                            <p:txEl>
                                              <p:pRg st="15" end="15"/>
                                            </p:txEl>
                                          </p:spTgt>
                                        </p:tgtEl>
                                        <p:attrNameLst>
                                          <p:attrName>style.visibility</p:attrName>
                                        </p:attrNameLst>
                                      </p:cBhvr>
                                      <p:to>
                                        <p:strVal val="visible"/>
                                      </p:to>
                                    </p:set>
                                    <p:animEffect transition="in" filter="fade">
                                      <p:cBhvr>
                                        <p:cTn id="96" dur="1000"/>
                                        <p:tgtEl>
                                          <p:spTgt spid="57347">
                                            <p:txEl>
                                              <p:pRg st="15" end="15"/>
                                            </p:txEl>
                                          </p:spTgt>
                                        </p:tgtEl>
                                      </p:cBhvr>
                                    </p:animEffect>
                                    <p:anim calcmode="lin" valueType="num">
                                      <p:cBhvr>
                                        <p:cTn id="97" dur="1000" fill="hold"/>
                                        <p:tgtEl>
                                          <p:spTgt spid="57347">
                                            <p:txEl>
                                              <p:pRg st="15" end="15"/>
                                            </p:txEl>
                                          </p:spTgt>
                                        </p:tgtEl>
                                        <p:attrNameLst>
                                          <p:attrName>ppt_x</p:attrName>
                                        </p:attrNameLst>
                                      </p:cBhvr>
                                      <p:tavLst>
                                        <p:tav tm="0">
                                          <p:val>
                                            <p:strVal val="#ppt_x"/>
                                          </p:val>
                                        </p:tav>
                                        <p:tav tm="100000">
                                          <p:val>
                                            <p:strVal val="#ppt_x"/>
                                          </p:val>
                                        </p:tav>
                                      </p:tavLst>
                                    </p:anim>
                                    <p:anim calcmode="lin" valueType="num">
                                      <p:cBhvr>
                                        <p:cTn id="98" dur="1000" fill="hold"/>
                                        <p:tgtEl>
                                          <p:spTgt spid="57347">
                                            <p:txEl>
                                              <p:pRg st="15" end="15"/>
                                            </p:txEl>
                                          </p:spTgt>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57347">
                                            <p:txEl>
                                              <p:pRg st="16" end="16"/>
                                            </p:txEl>
                                          </p:spTgt>
                                        </p:tgtEl>
                                        <p:attrNameLst>
                                          <p:attrName>style.visibility</p:attrName>
                                        </p:attrNameLst>
                                      </p:cBhvr>
                                      <p:to>
                                        <p:strVal val="visible"/>
                                      </p:to>
                                    </p:set>
                                    <p:animEffect transition="in" filter="fade">
                                      <p:cBhvr>
                                        <p:cTn id="101" dur="1000"/>
                                        <p:tgtEl>
                                          <p:spTgt spid="57347">
                                            <p:txEl>
                                              <p:pRg st="16" end="16"/>
                                            </p:txEl>
                                          </p:spTgt>
                                        </p:tgtEl>
                                      </p:cBhvr>
                                    </p:animEffect>
                                    <p:anim calcmode="lin" valueType="num">
                                      <p:cBhvr>
                                        <p:cTn id="102" dur="1000" fill="hold"/>
                                        <p:tgtEl>
                                          <p:spTgt spid="57347">
                                            <p:txEl>
                                              <p:pRg st="16" end="16"/>
                                            </p:txEl>
                                          </p:spTgt>
                                        </p:tgtEl>
                                        <p:attrNameLst>
                                          <p:attrName>ppt_x</p:attrName>
                                        </p:attrNameLst>
                                      </p:cBhvr>
                                      <p:tavLst>
                                        <p:tav tm="0">
                                          <p:val>
                                            <p:strVal val="#ppt_x"/>
                                          </p:val>
                                        </p:tav>
                                        <p:tav tm="100000">
                                          <p:val>
                                            <p:strVal val="#ppt_x"/>
                                          </p:val>
                                        </p:tav>
                                      </p:tavLst>
                                    </p:anim>
                                    <p:anim calcmode="lin" valueType="num">
                                      <p:cBhvr>
                                        <p:cTn id="103" dur="1000" fill="hold"/>
                                        <p:tgtEl>
                                          <p:spTgt spid="57347">
                                            <p:txEl>
                                              <p:pRg st="16" end="16"/>
                                            </p:txEl>
                                          </p:spTgt>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57347">
                                            <p:txEl>
                                              <p:pRg st="17" end="17"/>
                                            </p:txEl>
                                          </p:spTgt>
                                        </p:tgtEl>
                                        <p:attrNameLst>
                                          <p:attrName>style.visibility</p:attrName>
                                        </p:attrNameLst>
                                      </p:cBhvr>
                                      <p:to>
                                        <p:strVal val="visible"/>
                                      </p:to>
                                    </p:set>
                                    <p:animEffect transition="in" filter="fade">
                                      <p:cBhvr>
                                        <p:cTn id="106" dur="1000"/>
                                        <p:tgtEl>
                                          <p:spTgt spid="57347">
                                            <p:txEl>
                                              <p:pRg st="17" end="17"/>
                                            </p:txEl>
                                          </p:spTgt>
                                        </p:tgtEl>
                                      </p:cBhvr>
                                    </p:animEffect>
                                    <p:anim calcmode="lin" valueType="num">
                                      <p:cBhvr>
                                        <p:cTn id="107" dur="1000" fill="hold"/>
                                        <p:tgtEl>
                                          <p:spTgt spid="57347">
                                            <p:txEl>
                                              <p:pRg st="17" end="17"/>
                                            </p:txEl>
                                          </p:spTgt>
                                        </p:tgtEl>
                                        <p:attrNameLst>
                                          <p:attrName>ppt_x</p:attrName>
                                        </p:attrNameLst>
                                      </p:cBhvr>
                                      <p:tavLst>
                                        <p:tav tm="0">
                                          <p:val>
                                            <p:strVal val="#ppt_x"/>
                                          </p:val>
                                        </p:tav>
                                        <p:tav tm="100000">
                                          <p:val>
                                            <p:strVal val="#ppt_x"/>
                                          </p:val>
                                        </p:tav>
                                      </p:tavLst>
                                    </p:anim>
                                    <p:anim calcmode="lin" valueType="num">
                                      <p:cBhvr>
                                        <p:cTn id="108" dur="1000" fill="hold"/>
                                        <p:tgtEl>
                                          <p:spTgt spid="57347">
                                            <p:txEl>
                                              <p:pRg st="17" end="1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zh-TW" dirty="0" smtClean="0"/>
              <a:t>Matured software company </a:t>
            </a:r>
            <a:endParaRPr lang="en-US" altLang="zh-TW" dirty="0"/>
          </a:p>
        </p:txBody>
      </p:sp>
      <p:sp>
        <p:nvSpPr>
          <p:cNvPr id="11" name="投影片編號版面配置區 4"/>
          <p:cNvSpPr>
            <a:spLocks noGrp="1"/>
          </p:cNvSpPr>
          <p:nvPr>
            <p:ph type="sldNum" sz="quarter" idx="12"/>
          </p:nvPr>
        </p:nvSpPr>
        <p:spPr/>
        <p:txBody>
          <a:bodyPr/>
          <a:lstStyle/>
          <a:p>
            <a:fld id="{86813396-6C30-4833-8191-EE8B8CAE2261}" type="slidenum">
              <a:rPr lang="en-US" altLang="zh-TW"/>
              <a:pPr/>
              <a:t>138</a:t>
            </a:fld>
            <a:endParaRPr lang="en-US" altLang="zh-TW"/>
          </a:p>
        </p:txBody>
      </p:sp>
      <p:sp>
        <p:nvSpPr>
          <p:cNvPr id="65540" name="Oval 4"/>
          <p:cNvSpPr>
            <a:spLocks noChangeArrowheads="1"/>
          </p:cNvSpPr>
          <p:nvPr/>
        </p:nvSpPr>
        <p:spPr bwMode="auto">
          <a:xfrm>
            <a:off x="2667000" y="1905000"/>
            <a:ext cx="3429000" cy="3581400"/>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lgn="ctr"/>
            <a:endParaRPr lang="zh-TW" altLang="zh-TW"/>
          </a:p>
        </p:txBody>
      </p:sp>
      <p:sp>
        <p:nvSpPr>
          <p:cNvPr id="65543" name="Line 7"/>
          <p:cNvSpPr>
            <a:spLocks noChangeShapeType="1"/>
          </p:cNvSpPr>
          <p:nvPr/>
        </p:nvSpPr>
        <p:spPr bwMode="auto">
          <a:xfrm>
            <a:off x="4419600" y="1905000"/>
            <a:ext cx="0" cy="1828800"/>
          </a:xfrm>
          <a:prstGeom prst="line">
            <a:avLst/>
          </a:prstGeom>
          <a:noFill/>
          <a:ln w="9525">
            <a:solidFill>
              <a:schemeClr val="tx1"/>
            </a:solidFill>
            <a:round/>
            <a:headEnd/>
            <a:tailEnd/>
          </a:ln>
          <a:effectLst/>
        </p:spPr>
        <p:txBody>
          <a:bodyPr/>
          <a:lstStyle/>
          <a:p>
            <a:endParaRPr lang="zh-TW" altLang="en-US"/>
          </a:p>
        </p:txBody>
      </p:sp>
      <p:sp>
        <p:nvSpPr>
          <p:cNvPr id="65544" name="Line 8"/>
          <p:cNvSpPr>
            <a:spLocks noChangeShapeType="1"/>
          </p:cNvSpPr>
          <p:nvPr/>
        </p:nvSpPr>
        <p:spPr bwMode="auto">
          <a:xfrm flipH="1">
            <a:off x="3048000" y="3733800"/>
            <a:ext cx="1371600" cy="1066800"/>
          </a:xfrm>
          <a:prstGeom prst="line">
            <a:avLst/>
          </a:prstGeom>
          <a:noFill/>
          <a:ln w="9525">
            <a:solidFill>
              <a:schemeClr val="tx1"/>
            </a:solidFill>
            <a:round/>
            <a:headEnd/>
            <a:tailEnd/>
          </a:ln>
          <a:effectLst/>
        </p:spPr>
        <p:txBody>
          <a:bodyPr/>
          <a:lstStyle/>
          <a:p>
            <a:endParaRPr lang="zh-TW" altLang="en-US"/>
          </a:p>
        </p:txBody>
      </p:sp>
      <p:sp>
        <p:nvSpPr>
          <p:cNvPr id="65545" name="Line 9"/>
          <p:cNvSpPr>
            <a:spLocks noChangeShapeType="1"/>
          </p:cNvSpPr>
          <p:nvPr/>
        </p:nvSpPr>
        <p:spPr bwMode="auto">
          <a:xfrm>
            <a:off x="4419600" y="3733800"/>
            <a:ext cx="1371600" cy="990600"/>
          </a:xfrm>
          <a:prstGeom prst="line">
            <a:avLst/>
          </a:prstGeom>
          <a:noFill/>
          <a:ln w="9525">
            <a:solidFill>
              <a:schemeClr val="tx1"/>
            </a:solidFill>
            <a:round/>
            <a:headEnd/>
            <a:tailEnd/>
          </a:ln>
          <a:effectLst/>
        </p:spPr>
        <p:txBody>
          <a:bodyPr/>
          <a:lstStyle/>
          <a:p>
            <a:endParaRPr lang="zh-TW" altLang="en-US"/>
          </a:p>
        </p:txBody>
      </p:sp>
      <p:sp>
        <p:nvSpPr>
          <p:cNvPr id="65547" name="Text Box 11"/>
          <p:cNvSpPr txBox="1">
            <a:spLocks noChangeArrowheads="1"/>
          </p:cNvSpPr>
          <p:nvPr/>
        </p:nvSpPr>
        <p:spPr bwMode="auto">
          <a:xfrm>
            <a:off x="5927725" y="2317750"/>
            <a:ext cx="1303338" cy="366713"/>
          </a:xfrm>
          <a:prstGeom prst="rect">
            <a:avLst/>
          </a:prstGeom>
          <a:noFill/>
          <a:ln w="9525">
            <a:noFill/>
            <a:miter lim="800000"/>
            <a:headEnd/>
            <a:tailEnd/>
          </a:ln>
          <a:effectLst/>
        </p:spPr>
        <p:txBody>
          <a:bodyPr wrap="none">
            <a:spAutoFit/>
          </a:bodyPr>
          <a:lstStyle/>
          <a:p>
            <a:r>
              <a:rPr lang="en-US" altLang="zh-TW"/>
              <a:t>Developers</a:t>
            </a:r>
          </a:p>
        </p:txBody>
      </p:sp>
      <p:sp>
        <p:nvSpPr>
          <p:cNvPr id="65548" name="Text Box 12"/>
          <p:cNvSpPr txBox="1">
            <a:spLocks noChangeArrowheads="1"/>
          </p:cNvSpPr>
          <p:nvPr/>
        </p:nvSpPr>
        <p:spPr bwMode="auto">
          <a:xfrm>
            <a:off x="3429000" y="5791200"/>
            <a:ext cx="2193925" cy="366713"/>
          </a:xfrm>
          <a:prstGeom prst="rect">
            <a:avLst/>
          </a:prstGeom>
          <a:noFill/>
          <a:ln w="9525">
            <a:noFill/>
            <a:miter lim="800000"/>
            <a:headEnd/>
            <a:tailEnd/>
          </a:ln>
          <a:effectLst/>
        </p:spPr>
        <p:txBody>
          <a:bodyPr wrap="none">
            <a:spAutoFit/>
          </a:bodyPr>
          <a:lstStyle/>
          <a:p>
            <a:r>
              <a:rPr lang="en-US" altLang="zh-TW"/>
              <a:t>QAs (testing teams)</a:t>
            </a:r>
          </a:p>
        </p:txBody>
      </p:sp>
      <p:sp>
        <p:nvSpPr>
          <p:cNvPr id="65549" name="Text Box 13"/>
          <p:cNvSpPr txBox="1">
            <a:spLocks noChangeArrowheads="1"/>
          </p:cNvSpPr>
          <p:nvPr/>
        </p:nvSpPr>
        <p:spPr bwMode="auto">
          <a:xfrm>
            <a:off x="1279525" y="2393950"/>
            <a:ext cx="1282700" cy="366713"/>
          </a:xfrm>
          <a:prstGeom prst="rect">
            <a:avLst/>
          </a:prstGeom>
          <a:noFill/>
          <a:ln w="9525">
            <a:noFill/>
            <a:miter lim="800000"/>
            <a:headEnd/>
            <a:tailEnd/>
          </a:ln>
          <a:effectLst/>
        </p:spPr>
        <p:txBody>
          <a:bodyPr wrap="none">
            <a:spAutoFit/>
          </a:bodyPr>
          <a:lstStyle/>
          <a:p>
            <a:r>
              <a:rPr lang="en-US" altLang="zh-TW"/>
              <a:t>Marketings</a:t>
            </a:r>
          </a:p>
        </p:txBody>
      </p:sp>
    </p:spTree>
    <p:extLst>
      <p:ext uri="{BB962C8B-B14F-4D97-AF65-F5344CB8AC3E}">
        <p14:creationId xmlns:p14="http://schemas.microsoft.com/office/powerpoint/2010/main" val="238393444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737360" y="322674"/>
            <a:ext cx="6377940" cy="1293028"/>
          </a:xfrm>
          <a:noFill/>
          <a:ln>
            <a:solidFill>
              <a:schemeClr val="accent2"/>
            </a:solidFill>
          </a:ln>
        </p:spPr>
        <p:txBody>
          <a:bodyPr/>
          <a:lstStyle/>
          <a:p>
            <a:r>
              <a:rPr lang="en-US" altLang="zh-TW" dirty="0" smtClean="0"/>
              <a:t>Job hierarchy</a:t>
            </a:r>
            <a:endParaRPr lang="en-US" altLang="zh-TW" dirty="0"/>
          </a:p>
        </p:txBody>
      </p:sp>
      <p:sp>
        <p:nvSpPr>
          <p:cNvPr id="33" name="投影片編號版面配置區 4"/>
          <p:cNvSpPr>
            <a:spLocks noGrp="1"/>
          </p:cNvSpPr>
          <p:nvPr>
            <p:ph type="sldNum" sz="quarter" idx="12"/>
          </p:nvPr>
        </p:nvSpPr>
        <p:spPr/>
        <p:txBody>
          <a:bodyPr/>
          <a:lstStyle/>
          <a:p>
            <a:fld id="{38B12F21-63CC-443C-B272-6B6A31ADF097}" type="slidenum">
              <a:rPr lang="en-US" altLang="zh-TW"/>
              <a:pPr/>
              <a:t>139</a:t>
            </a:fld>
            <a:endParaRPr lang="en-US" altLang="zh-TW"/>
          </a:p>
        </p:txBody>
      </p:sp>
      <p:sp>
        <p:nvSpPr>
          <p:cNvPr id="66564" name="Line 4"/>
          <p:cNvSpPr>
            <a:spLocks noChangeShapeType="1"/>
          </p:cNvSpPr>
          <p:nvPr/>
        </p:nvSpPr>
        <p:spPr bwMode="auto">
          <a:xfrm>
            <a:off x="1981200" y="1371600"/>
            <a:ext cx="5257800" cy="0"/>
          </a:xfrm>
          <a:prstGeom prst="line">
            <a:avLst/>
          </a:prstGeom>
          <a:noFill/>
          <a:ln w="9525">
            <a:solidFill>
              <a:schemeClr val="accent2"/>
            </a:solidFill>
            <a:round/>
            <a:headEnd/>
            <a:tailEnd/>
          </a:ln>
          <a:effectLst/>
        </p:spPr>
        <p:txBody>
          <a:bodyPr/>
          <a:lstStyle/>
          <a:p>
            <a:endParaRPr lang="zh-TW" altLang="en-US"/>
          </a:p>
        </p:txBody>
      </p:sp>
      <p:sp>
        <p:nvSpPr>
          <p:cNvPr id="66565" name="Rectangle 5"/>
          <p:cNvSpPr>
            <a:spLocks noChangeArrowheads="1"/>
          </p:cNvSpPr>
          <p:nvPr/>
        </p:nvSpPr>
        <p:spPr bwMode="auto">
          <a:xfrm>
            <a:off x="1295400" y="1981200"/>
            <a:ext cx="1828800" cy="838200"/>
          </a:xfrm>
          <a:prstGeom prst="rect">
            <a:avLst/>
          </a:prstGeom>
          <a:solidFill>
            <a:schemeClr val="accent1"/>
          </a:solidFill>
          <a:ln w="9525">
            <a:solidFill>
              <a:schemeClr val="accent2"/>
            </a:solidFill>
            <a:miter lim="800000"/>
            <a:headEnd/>
            <a:tailEnd/>
          </a:ln>
          <a:effectLst/>
        </p:spPr>
        <p:txBody>
          <a:bodyPr wrap="none" anchor="ctr"/>
          <a:lstStyle/>
          <a:p>
            <a:pPr algn="ctr"/>
            <a:r>
              <a:rPr lang="en-US" altLang="zh-TW"/>
              <a:t>Director of QA</a:t>
            </a:r>
          </a:p>
        </p:txBody>
      </p:sp>
      <p:sp>
        <p:nvSpPr>
          <p:cNvPr id="66566" name="Rectangle 6"/>
          <p:cNvSpPr>
            <a:spLocks noChangeArrowheads="1"/>
          </p:cNvSpPr>
          <p:nvPr/>
        </p:nvSpPr>
        <p:spPr bwMode="auto">
          <a:xfrm>
            <a:off x="6248400" y="1905000"/>
            <a:ext cx="1676400" cy="914400"/>
          </a:xfrm>
          <a:prstGeom prst="rect">
            <a:avLst/>
          </a:prstGeom>
          <a:solidFill>
            <a:schemeClr val="accent1"/>
          </a:solidFill>
          <a:ln w="9525">
            <a:solidFill>
              <a:schemeClr val="accent2"/>
            </a:solidFill>
            <a:miter lim="800000"/>
            <a:headEnd/>
            <a:tailEnd/>
          </a:ln>
          <a:effectLst/>
        </p:spPr>
        <p:txBody>
          <a:bodyPr wrap="none" anchor="ctr"/>
          <a:lstStyle/>
          <a:p>
            <a:pPr algn="ctr"/>
            <a:r>
              <a:rPr lang="en-US" altLang="zh-TW"/>
              <a:t>Director of </a:t>
            </a:r>
          </a:p>
          <a:p>
            <a:pPr algn="ctr"/>
            <a:r>
              <a:rPr lang="en-US" altLang="zh-TW"/>
              <a:t>development</a:t>
            </a:r>
          </a:p>
        </p:txBody>
      </p:sp>
      <p:sp>
        <p:nvSpPr>
          <p:cNvPr id="66567" name="Rectangle 7"/>
          <p:cNvSpPr>
            <a:spLocks noChangeArrowheads="1"/>
          </p:cNvSpPr>
          <p:nvPr/>
        </p:nvSpPr>
        <p:spPr bwMode="auto">
          <a:xfrm>
            <a:off x="228600" y="3886200"/>
            <a:ext cx="1676400" cy="838200"/>
          </a:xfrm>
          <a:prstGeom prst="rect">
            <a:avLst/>
          </a:prstGeom>
          <a:solidFill>
            <a:schemeClr val="accent1"/>
          </a:solidFill>
          <a:ln w="9525">
            <a:solidFill>
              <a:schemeClr val="accent2"/>
            </a:solidFill>
            <a:miter lim="800000"/>
            <a:headEnd/>
            <a:tailEnd/>
          </a:ln>
          <a:effectLst/>
        </p:spPr>
        <p:txBody>
          <a:bodyPr wrap="none" anchor="ctr"/>
          <a:lstStyle/>
          <a:p>
            <a:pPr algn="ctr"/>
            <a:r>
              <a:rPr lang="en-US" altLang="zh-TW"/>
              <a:t>Test manager</a:t>
            </a:r>
          </a:p>
        </p:txBody>
      </p:sp>
      <p:sp>
        <p:nvSpPr>
          <p:cNvPr id="66568" name="Rectangle 8"/>
          <p:cNvSpPr>
            <a:spLocks noChangeArrowheads="1"/>
          </p:cNvSpPr>
          <p:nvPr/>
        </p:nvSpPr>
        <p:spPr bwMode="auto">
          <a:xfrm>
            <a:off x="2133600" y="3886200"/>
            <a:ext cx="1676400" cy="838200"/>
          </a:xfrm>
          <a:prstGeom prst="rect">
            <a:avLst/>
          </a:prstGeom>
          <a:solidFill>
            <a:schemeClr val="accent1"/>
          </a:solidFill>
          <a:ln w="9525">
            <a:solidFill>
              <a:schemeClr val="accent2"/>
            </a:solidFill>
            <a:miter lim="800000"/>
            <a:headEnd/>
            <a:tailEnd/>
          </a:ln>
          <a:effectLst/>
        </p:spPr>
        <p:txBody>
          <a:bodyPr wrap="none" anchor="ctr"/>
          <a:lstStyle/>
          <a:p>
            <a:pPr algn="ctr"/>
            <a:r>
              <a:rPr lang="en-US" altLang="zh-TW"/>
              <a:t>Test automation</a:t>
            </a:r>
          </a:p>
          <a:p>
            <a:pPr algn="ctr"/>
            <a:r>
              <a:rPr lang="en-US" altLang="zh-TW"/>
              <a:t>Team manager</a:t>
            </a:r>
          </a:p>
        </p:txBody>
      </p:sp>
      <p:sp>
        <p:nvSpPr>
          <p:cNvPr id="66569" name="Rectangle 9"/>
          <p:cNvSpPr>
            <a:spLocks noChangeArrowheads="1"/>
          </p:cNvSpPr>
          <p:nvPr/>
        </p:nvSpPr>
        <p:spPr bwMode="auto">
          <a:xfrm>
            <a:off x="3962400" y="3886200"/>
            <a:ext cx="1676400" cy="914400"/>
          </a:xfrm>
          <a:prstGeom prst="rect">
            <a:avLst/>
          </a:prstGeom>
          <a:solidFill>
            <a:schemeClr val="accent1"/>
          </a:solidFill>
          <a:ln w="9525">
            <a:solidFill>
              <a:schemeClr val="accent2"/>
            </a:solidFill>
            <a:miter lim="800000"/>
            <a:headEnd/>
            <a:tailEnd/>
          </a:ln>
          <a:effectLst/>
        </p:spPr>
        <p:txBody>
          <a:bodyPr wrap="none" anchor="ctr"/>
          <a:lstStyle/>
          <a:p>
            <a:pPr algn="ctr"/>
            <a:r>
              <a:rPr lang="en-US" altLang="zh-TW"/>
              <a:t>Test facilities </a:t>
            </a:r>
          </a:p>
          <a:p>
            <a:pPr algn="ctr"/>
            <a:r>
              <a:rPr lang="en-US" altLang="zh-TW"/>
              <a:t>manager</a:t>
            </a:r>
          </a:p>
        </p:txBody>
      </p:sp>
      <p:sp>
        <p:nvSpPr>
          <p:cNvPr id="66570" name="Rectangle 10"/>
          <p:cNvSpPr>
            <a:spLocks noChangeArrowheads="1"/>
          </p:cNvSpPr>
          <p:nvPr/>
        </p:nvSpPr>
        <p:spPr bwMode="auto">
          <a:xfrm>
            <a:off x="5867400" y="3810000"/>
            <a:ext cx="1295400" cy="914400"/>
          </a:xfrm>
          <a:prstGeom prst="rect">
            <a:avLst/>
          </a:prstGeom>
          <a:solidFill>
            <a:schemeClr val="accent1"/>
          </a:solidFill>
          <a:ln w="9525">
            <a:solidFill>
              <a:schemeClr val="accent2"/>
            </a:solidFill>
            <a:miter lim="800000"/>
            <a:headEnd/>
            <a:tailEnd/>
          </a:ln>
          <a:effectLst/>
        </p:spPr>
        <p:txBody>
          <a:bodyPr wrap="none" anchor="ctr"/>
          <a:lstStyle/>
          <a:p>
            <a:pPr algn="ctr"/>
            <a:r>
              <a:rPr lang="en-US" altLang="zh-TW"/>
              <a:t>Developer</a:t>
            </a:r>
          </a:p>
          <a:p>
            <a:pPr algn="ctr"/>
            <a:r>
              <a:rPr lang="en-US" altLang="zh-TW"/>
              <a:t>manager</a:t>
            </a:r>
          </a:p>
        </p:txBody>
      </p:sp>
      <p:sp>
        <p:nvSpPr>
          <p:cNvPr id="66571" name="Rectangle 11"/>
          <p:cNvSpPr>
            <a:spLocks noChangeArrowheads="1"/>
          </p:cNvSpPr>
          <p:nvPr/>
        </p:nvSpPr>
        <p:spPr bwMode="auto">
          <a:xfrm>
            <a:off x="7467600" y="3810000"/>
            <a:ext cx="1295400" cy="914400"/>
          </a:xfrm>
          <a:prstGeom prst="rect">
            <a:avLst/>
          </a:prstGeom>
          <a:solidFill>
            <a:schemeClr val="accent1"/>
          </a:solidFill>
          <a:ln w="9525">
            <a:solidFill>
              <a:schemeClr val="accent2"/>
            </a:solidFill>
            <a:miter lim="800000"/>
            <a:headEnd/>
            <a:tailEnd/>
          </a:ln>
          <a:effectLst/>
        </p:spPr>
        <p:txBody>
          <a:bodyPr wrap="none" anchor="ctr"/>
          <a:lstStyle/>
          <a:p>
            <a:pPr algn="ctr"/>
            <a:r>
              <a:rPr lang="en-US" altLang="zh-TW"/>
              <a:t>Developer</a:t>
            </a:r>
          </a:p>
          <a:p>
            <a:pPr algn="ctr"/>
            <a:r>
              <a:rPr lang="en-US" altLang="zh-TW"/>
              <a:t>manager</a:t>
            </a:r>
          </a:p>
        </p:txBody>
      </p:sp>
      <p:sp>
        <p:nvSpPr>
          <p:cNvPr id="66573" name="Rectangle 13"/>
          <p:cNvSpPr>
            <a:spLocks noChangeArrowheads="1"/>
          </p:cNvSpPr>
          <p:nvPr/>
        </p:nvSpPr>
        <p:spPr bwMode="auto">
          <a:xfrm>
            <a:off x="304800" y="5562600"/>
            <a:ext cx="1371600" cy="685800"/>
          </a:xfrm>
          <a:prstGeom prst="rect">
            <a:avLst/>
          </a:prstGeom>
          <a:solidFill>
            <a:schemeClr val="accent1"/>
          </a:solidFill>
          <a:ln w="9525">
            <a:solidFill>
              <a:schemeClr val="accent2"/>
            </a:solidFill>
            <a:miter lim="800000"/>
            <a:headEnd/>
            <a:tailEnd/>
          </a:ln>
          <a:effectLst/>
        </p:spPr>
        <p:txBody>
          <a:bodyPr wrap="none" anchor="ctr"/>
          <a:lstStyle/>
          <a:p>
            <a:pPr algn="ctr"/>
            <a:r>
              <a:rPr lang="en-US" altLang="zh-TW"/>
              <a:t>testers</a:t>
            </a:r>
          </a:p>
        </p:txBody>
      </p:sp>
      <p:sp>
        <p:nvSpPr>
          <p:cNvPr id="66574" name="Rectangle 14"/>
          <p:cNvSpPr>
            <a:spLocks noChangeArrowheads="1"/>
          </p:cNvSpPr>
          <p:nvPr/>
        </p:nvSpPr>
        <p:spPr bwMode="auto">
          <a:xfrm>
            <a:off x="1905000" y="5486400"/>
            <a:ext cx="1828800" cy="762000"/>
          </a:xfrm>
          <a:prstGeom prst="rect">
            <a:avLst/>
          </a:prstGeom>
          <a:solidFill>
            <a:schemeClr val="accent1"/>
          </a:solidFill>
          <a:ln w="9525">
            <a:solidFill>
              <a:schemeClr val="accent2"/>
            </a:solidFill>
            <a:miter lim="800000"/>
            <a:headEnd/>
            <a:tailEnd/>
          </a:ln>
          <a:effectLst/>
        </p:spPr>
        <p:txBody>
          <a:bodyPr wrap="none" anchor="ctr"/>
          <a:lstStyle/>
          <a:p>
            <a:pPr algn="ctr"/>
            <a:r>
              <a:rPr lang="en-US" altLang="zh-TW"/>
              <a:t>Test automation</a:t>
            </a:r>
          </a:p>
          <a:p>
            <a:pPr algn="ctr"/>
            <a:r>
              <a:rPr lang="en-US" altLang="zh-TW"/>
              <a:t>programmers</a:t>
            </a:r>
          </a:p>
        </p:txBody>
      </p:sp>
      <p:sp>
        <p:nvSpPr>
          <p:cNvPr id="66575" name="Rectangle 15"/>
          <p:cNvSpPr>
            <a:spLocks noChangeArrowheads="1"/>
          </p:cNvSpPr>
          <p:nvPr/>
        </p:nvSpPr>
        <p:spPr bwMode="auto">
          <a:xfrm>
            <a:off x="3962400" y="5486400"/>
            <a:ext cx="1676400" cy="762000"/>
          </a:xfrm>
          <a:prstGeom prst="rect">
            <a:avLst/>
          </a:prstGeom>
          <a:solidFill>
            <a:schemeClr val="accent1"/>
          </a:solidFill>
          <a:ln w="9525">
            <a:solidFill>
              <a:schemeClr val="accent2"/>
            </a:solidFill>
            <a:miter lim="800000"/>
            <a:headEnd/>
            <a:tailEnd/>
          </a:ln>
          <a:effectLst/>
        </p:spPr>
        <p:txBody>
          <a:bodyPr wrap="none" anchor="ctr"/>
          <a:lstStyle/>
          <a:p>
            <a:pPr algn="ctr"/>
            <a:r>
              <a:rPr lang="en-US" altLang="zh-TW"/>
              <a:t>Test database</a:t>
            </a:r>
          </a:p>
          <a:p>
            <a:pPr algn="ctr"/>
            <a:r>
              <a:rPr lang="en-US" altLang="zh-TW"/>
              <a:t>programmers</a:t>
            </a:r>
          </a:p>
        </p:txBody>
      </p:sp>
      <p:sp>
        <p:nvSpPr>
          <p:cNvPr id="66576" name="Rectangle 16"/>
          <p:cNvSpPr>
            <a:spLocks noChangeArrowheads="1"/>
          </p:cNvSpPr>
          <p:nvPr/>
        </p:nvSpPr>
        <p:spPr bwMode="auto">
          <a:xfrm>
            <a:off x="5867400" y="5486400"/>
            <a:ext cx="1295400" cy="762000"/>
          </a:xfrm>
          <a:prstGeom prst="rect">
            <a:avLst/>
          </a:prstGeom>
          <a:solidFill>
            <a:schemeClr val="accent1"/>
          </a:solidFill>
          <a:ln w="9525">
            <a:solidFill>
              <a:schemeClr val="accent2"/>
            </a:solidFill>
            <a:miter lim="800000"/>
            <a:headEnd/>
            <a:tailEnd/>
          </a:ln>
          <a:effectLst/>
        </p:spPr>
        <p:txBody>
          <a:bodyPr wrap="none" anchor="ctr"/>
          <a:lstStyle/>
          <a:p>
            <a:pPr algn="ctr"/>
            <a:r>
              <a:rPr lang="en-US" altLang="zh-TW"/>
              <a:t>programmers</a:t>
            </a:r>
          </a:p>
        </p:txBody>
      </p:sp>
      <p:sp>
        <p:nvSpPr>
          <p:cNvPr id="66577" name="Rectangle 17"/>
          <p:cNvSpPr>
            <a:spLocks noChangeArrowheads="1"/>
          </p:cNvSpPr>
          <p:nvPr/>
        </p:nvSpPr>
        <p:spPr bwMode="auto">
          <a:xfrm>
            <a:off x="7467600" y="5410200"/>
            <a:ext cx="1371600" cy="838200"/>
          </a:xfrm>
          <a:prstGeom prst="rect">
            <a:avLst/>
          </a:prstGeom>
          <a:solidFill>
            <a:schemeClr val="accent1"/>
          </a:solidFill>
          <a:ln w="9525">
            <a:solidFill>
              <a:schemeClr val="accent2"/>
            </a:solidFill>
            <a:miter lim="800000"/>
            <a:headEnd/>
            <a:tailEnd/>
          </a:ln>
          <a:effectLst/>
        </p:spPr>
        <p:txBody>
          <a:bodyPr wrap="none" anchor="ctr"/>
          <a:lstStyle/>
          <a:p>
            <a:pPr algn="ctr"/>
            <a:r>
              <a:rPr lang="en-US" altLang="zh-TW"/>
              <a:t>programmers</a:t>
            </a:r>
          </a:p>
        </p:txBody>
      </p:sp>
      <p:sp>
        <p:nvSpPr>
          <p:cNvPr id="66578" name="Line 18"/>
          <p:cNvSpPr>
            <a:spLocks noChangeShapeType="1"/>
          </p:cNvSpPr>
          <p:nvPr/>
        </p:nvSpPr>
        <p:spPr bwMode="auto">
          <a:xfrm>
            <a:off x="1981200" y="1371600"/>
            <a:ext cx="0" cy="609600"/>
          </a:xfrm>
          <a:prstGeom prst="line">
            <a:avLst/>
          </a:prstGeom>
          <a:noFill/>
          <a:ln w="9525">
            <a:solidFill>
              <a:schemeClr val="accent2"/>
            </a:solidFill>
            <a:round/>
            <a:headEnd/>
            <a:tailEnd/>
          </a:ln>
          <a:effectLst/>
        </p:spPr>
        <p:txBody>
          <a:bodyPr/>
          <a:lstStyle/>
          <a:p>
            <a:endParaRPr lang="zh-TW" altLang="en-US"/>
          </a:p>
        </p:txBody>
      </p:sp>
      <p:sp>
        <p:nvSpPr>
          <p:cNvPr id="66579" name="Line 19"/>
          <p:cNvSpPr>
            <a:spLocks noChangeShapeType="1"/>
          </p:cNvSpPr>
          <p:nvPr/>
        </p:nvSpPr>
        <p:spPr bwMode="auto">
          <a:xfrm flipV="1">
            <a:off x="914400" y="3352800"/>
            <a:ext cx="0" cy="533400"/>
          </a:xfrm>
          <a:prstGeom prst="line">
            <a:avLst/>
          </a:prstGeom>
          <a:noFill/>
          <a:ln w="9525">
            <a:solidFill>
              <a:schemeClr val="accent2"/>
            </a:solidFill>
            <a:round/>
            <a:headEnd/>
            <a:tailEnd/>
          </a:ln>
          <a:effectLst/>
        </p:spPr>
        <p:txBody>
          <a:bodyPr/>
          <a:lstStyle/>
          <a:p>
            <a:endParaRPr lang="zh-TW" altLang="en-US"/>
          </a:p>
        </p:txBody>
      </p:sp>
      <p:sp>
        <p:nvSpPr>
          <p:cNvPr id="66580" name="Line 20"/>
          <p:cNvSpPr>
            <a:spLocks noChangeShapeType="1"/>
          </p:cNvSpPr>
          <p:nvPr/>
        </p:nvSpPr>
        <p:spPr bwMode="auto">
          <a:xfrm>
            <a:off x="914400" y="3352800"/>
            <a:ext cx="3810000" cy="0"/>
          </a:xfrm>
          <a:prstGeom prst="line">
            <a:avLst/>
          </a:prstGeom>
          <a:noFill/>
          <a:ln w="9525">
            <a:solidFill>
              <a:schemeClr val="accent2"/>
            </a:solidFill>
            <a:round/>
            <a:headEnd/>
            <a:tailEnd/>
          </a:ln>
          <a:effectLst/>
        </p:spPr>
        <p:txBody>
          <a:bodyPr/>
          <a:lstStyle/>
          <a:p>
            <a:endParaRPr lang="zh-TW" altLang="en-US"/>
          </a:p>
        </p:txBody>
      </p:sp>
      <p:sp>
        <p:nvSpPr>
          <p:cNvPr id="66581" name="Line 21"/>
          <p:cNvSpPr>
            <a:spLocks noChangeShapeType="1"/>
          </p:cNvSpPr>
          <p:nvPr/>
        </p:nvSpPr>
        <p:spPr bwMode="auto">
          <a:xfrm>
            <a:off x="4724400" y="3352800"/>
            <a:ext cx="0" cy="533400"/>
          </a:xfrm>
          <a:prstGeom prst="line">
            <a:avLst/>
          </a:prstGeom>
          <a:noFill/>
          <a:ln w="9525">
            <a:solidFill>
              <a:schemeClr val="accent2"/>
            </a:solidFill>
            <a:round/>
            <a:headEnd/>
            <a:tailEnd/>
          </a:ln>
          <a:effectLst/>
        </p:spPr>
        <p:txBody>
          <a:bodyPr/>
          <a:lstStyle/>
          <a:p>
            <a:endParaRPr lang="zh-TW" altLang="en-US"/>
          </a:p>
        </p:txBody>
      </p:sp>
      <p:sp>
        <p:nvSpPr>
          <p:cNvPr id="66582" name="Line 22"/>
          <p:cNvSpPr>
            <a:spLocks noChangeShapeType="1"/>
          </p:cNvSpPr>
          <p:nvPr/>
        </p:nvSpPr>
        <p:spPr bwMode="auto">
          <a:xfrm>
            <a:off x="2286000" y="2819400"/>
            <a:ext cx="0" cy="533400"/>
          </a:xfrm>
          <a:prstGeom prst="line">
            <a:avLst/>
          </a:prstGeom>
          <a:noFill/>
          <a:ln w="9525">
            <a:solidFill>
              <a:schemeClr val="accent2"/>
            </a:solidFill>
            <a:round/>
            <a:headEnd/>
            <a:tailEnd/>
          </a:ln>
          <a:effectLst/>
        </p:spPr>
        <p:txBody>
          <a:bodyPr/>
          <a:lstStyle/>
          <a:p>
            <a:endParaRPr lang="zh-TW" altLang="en-US"/>
          </a:p>
        </p:txBody>
      </p:sp>
      <p:sp>
        <p:nvSpPr>
          <p:cNvPr id="66583" name="Line 23"/>
          <p:cNvSpPr>
            <a:spLocks noChangeShapeType="1"/>
          </p:cNvSpPr>
          <p:nvPr/>
        </p:nvSpPr>
        <p:spPr bwMode="auto">
          <a:xfrm>
            <a:off x="2971800" y="3352800"/>
            <a:ext cx="0" cy="533400"/>
          </a:xfrm>
          <a:prstGeom prst="line">
            <a:avLst/>
          </a:prstGeom>
          <a:noFill/>
          <a:ln w="9525">
            <a:solidFill>
              <a:schemeClr val="accent2"/>
            </a:solidFill>
            <a:round/>
            <a:headEnd/>
            <a:tailEnd/>
          </a:ln>
          <a:effectLst/>
        </p:spPr>
        <p:txBody>
          <a:bodyPr/>
          <a:lstStyle/>
          <a:p>
            <a:endParaRPr lang="zh-TW" altLang="en-US"/>
          </a:p>
        </p:txBody>
      </p:sp>
      <p:sp>
        <p:nvSpPr>
          <p:cNvPr id="66584" name="Line 24"/>
          <p:cNvSpPr>
            <a:spLocks noChangeShapeType="1"/>
          </p:cNvSpPr>
          <p:nvPr/>
        </p:nvSpPr>
        <p:spPr bwMode="auto">
          <a:xfrm>
            <a:off x="914400" y="4724400"/>
            <a:ext cx="0" cy="838200"/>
          </a:xfrm>
          <a:prstGeom prst="line">
            <a:avLst/>
          </a:prstGeom>
          <a:noFill/>
          <a:ln w="9525">
            <a:solidFill>
              <a:schemeClr val="accent2"/>
            </a:solidFill>
            <a:round/>
            <a:headEnd/>
            <a:tailEnd/>
          </a:ln>
          <a:effectLst/>
        </p:spPr>
        <p:txBody>
          <a:bodyPr/>
          <a:lstStyle/>
          <a:p>
            <a:endParaRPr lang="zh-TW" altLang="en-US"/>
          </a:p>
        </p:txBody>
      </p:sp>
      <p:sp>
        <p:nvSpPr>
          <p:cNvPr id="66585" name="Line 25"/>
          <p:cNvSpPr>
            <a:spLocks noChangeShapeType="1"/>
          </p:cNvSpPr>
          <p:nvPr/>
        </p:nvSpPr>
        <p:spPr bwMode="auto">
          <a:xfrm>
            <a:off x="2895600" y="4724400"/>
            <a:ext cx="0" cy="762000"/>
          </a:xfrm>
          <a:prstGeom prst="line">
            <a:avLst/>
          </a:prstGeom>
          <a:noFill/>
          <a:ln w="9525">
            <a:solidFill>
              <a:schemeClr val="accent2"/>
            </a:solidFill>
            <a:round/>
            <a:headEnd/>
            <a:tailEnd/>
          </a:ln>
          <a:effectLst/>
        </p:spPr>
        <p:txBody>
          <a:bodyPr/>
          <a:lstStyle/>
          <a:p>
            <a:endParaRPr lang="zh-TW" altLang="en-US"/>
          </a:p>
        </p:txBody>
      </p:sp>
      <p:sp>
        <p:nvSpPr>
          <p:cNvPr id="66586" name="Line 26"/>
          <p:cNvSpPr>
            <a:spLocks noChangeShapeType="1"/>
          </p:cNvSpPr>
          <p:nvPr/>
        </p:nvSpPr>
        <p:spPr bwMode="auto">
          <a:xfrm>
            <a:off x="4724400" y="4800600"/>
            <a:ext cx="0" cy="762000"/>
          </a:xfrm>
          <a:prstGeom prst="line">
            <a:avLst/>
          </a:prstGeom>
          <a:noFill/>
          <a:ln w="9525">
            <a:solidFill>
              <a:schemeClr val="accent2"/>
            </a:solidFill>
            <a:round/>
            <a:headEnd/>
            <a:tailEnd/>
          </a:ln>
          <a:effectLst/>
        </p:spPr>
        <p:txBody>
          <a:bodyPr/>
          <a:lstStyle/>
          <a:p>
            <a:endParaRPr lang="zh-TW" altLang="en-US"/>
          </a:p>
        </p:txBody>
      </p:sp>
      <p:sp>
        <p:nvSpPr>
          <p:cNvPr id="66587" name="Line 27"/>
          <p:cNvSpPr>
            <a:spLocks noChangeShapeType="1"/>
          </p:cNvSpPr>
          <p:nvPr/>
        </p:nvSpPr>
        <p:spPr bwMode="auto">
          <a:xfrm>
            <a:off x="7239000" y="1371600"/>
            <a:ext cx="0" cy="533400"/>
          </a:xfrm>
          <a:prstGeom prst="line">
            <a:avLst/>
          </a:prstGeom>
          <a:noFill/>
          <a:ln w="9525">
            <a:solidFill>
              <a:schemeClr val="accent2"/>
            </a:solidFill>
            <a:round/>
            <a:headEnd/>
            <a:tailEnd/>
          </a:ln>
          <a:effectLst/>
        </p:spPr>
        <p:txBody>
          <a:bodyPr/>
          <a:lstStyle/>
          <a:p>
            <a:endParaRPr lang="zh-TW" altLang="en-US"/>
          </a:p>
        </p:txBody>
      </p:sp>
      <p:sp>
        <p:nvSpPr>
          <p:cNvPr id="66588" name="Line 28"/>
          <p:cNvSpPr>
            <a:spLocks noChangeShapeType="1"/>
          </p:cNvSpPr>
          <p:nvPr/>
        </p:nvSpPr>
        <p:spPr bwMode="auto">
          <a:xfrm>
            <a:off x="6477000" y="3276600"/>
            <a:ext cx="0" cy="533400"/>
          </a:xfrm>
          <a:prstGeom prst="line">
            <a:avLst/>
          </a:prstGeom>
          <a:noFill/>
          <a:ln w="9525">
            <a:solidFill>
              <a:schemeClr val="accent2"/>
            </a:solidFill>
            <a:round/>
            <a:headEnd/>
            <a:tailEnd/>
          </a:ln>
          <a:effectLst/>
        </p:spPr>
        <p:txBody>
          <a:bodyPr/>
          <a:lstStyle/>
          <a:p>
            <a:endParaRPr lang="zh-TW" altLang="en-US"/>
          </a:p>
        </p:txBody>
      </p:sp>
      <p:sp>
        <p:nvSpPr>
          <p:cNvPr id="66589" name="Line 29"/>
          <p:cNvSpPr>
            <a:spLocks noChangeShapeType="1"/>
          </p:cNvSpPr>
          <p:nvPr/>
        </p:nvSpPr>
        <p:spPr bwMode="auto">
          <a:xfrm>
            <a:off x="8153400" y="3276600"/>
            <a:ext cx="0" cy="533400"/>
          </a:xfrm>
          <a:prstGeom prst="line">
            <a:avLst/>
          </a:prstGeom>
          <a:noFill/>
          <a:ln w="9525">
            <a:solidFill>
              <a:schemeClr val="accent2"/>
            </a:solidFill>
            <a:round/>
            <a:headEnd/>
            <a:tailEnd/>
          </a:ln>
          <a:effectLst/>
        </p:spPr>
        <p:txBody>
          <a:bodyPr/>
          <a:lstStyle/>
          <a:p>
            <a:endParaRPr lang="zh-TW" altLang="en-US"/>
          </a:p>
        </p:txBody>
      </p:sp>
      <p:sp>
        <p:nvSpPr>
          <p:cNvPr id="66590" name="Line 30"/>
          <p:cNvSpPr>
            <a:spLocks noChangeShapeType="1"/>
          </p:cNvSpPr>
          <p:nvPr/>
        </p:nvSpPr>
        <p:spPr bwMode="auto">
          <a:xfrm>
            <a:off x="6477000" y="4724400"/>
            <a:ext cx="0" cy="762000"/>
          </a:xfrm>
          <a:prstGeom prst="line">
            <a:avLst/>
          </a:prstGeom>
          <a:noFill/>
          <a:ln w="9525">
            <a:solidFill>
              <a:schemeClr val="accent2"/>
            </a:solidFill>
            <a:round/>
            <a:headEnd/>
            <a:tailEnd/>
          </a:ln>
          <a:effectLst/>
        </p:spPr>
        <p:txBody>
          <a:bodyPr/>
          <a:lstStyle/>
          <a:p>
            <a:endParaRPr lang="zh-TW" altLang="en-US"/>
          </a:p>
        </p:txBody>
      </p:sp>
      <p:sp>
        <p:nvSpPr>
          <p:cNvPr id="66591" name="Line 31"/>
          <p:cNvSpPr>
            <a:spLocks noChangeShapeType="1"/>
          </p:cNvSpPr>
          <p:nvPr/>
        </p:nvSpPr>
        <p:spPr bwMode="auto">
          <a:xfrm>
            <a:off x="8153400" y="4724400"/>
            <a:ext cx="0" cy="685800"/>
          </a:xfrm>
          <a:prstGeom prst="line">
            <a:avLst/>
          </a:prstGeom>
          <a:noFill/>
          <a:ln w="9525">
            <a:solidFill>
              <a:schemeClr val="accent2"/>
            </a:solidFill>
            <a:round/>
            <a:headEnd/>
            <a:tailEnd/>
          </a:ln>
          <a:effectLst/>
        </p:spPr>
        <p:txBody>
          <a:bodyPr/>
          <a:lstStyle/>
          <a:p>
            <a:endParaRPr lang="zh-TW" altLang="en-US"/>
          </a:p>
        </p:txBody>
      </p:sp>
      <p:sp>
        <p:nvSpPr>
          <p:cNvPr id="66592" name="Line 32"/>
          <p:cNvSpPr>
            <a:spLocks noChangeShapeType="1"/>
          </p:cNvSpPr>
          <p:nvPr/>
        </p:nvSpPr>
        <p:spPr bwMode="auto">
          <a:xfrm>
            <a:off x="6477000" y="3276600"/>
            <a:ext cx="1676400" cy="0"/>
          </a:xfrm>
          <a:prstGeom prst="line">
            <a:avLst/>
          </a:prstGeom>
          <a:noFill/>
          <a:ln w="9525">
            <a:solidFill>
              <a:schemeClr val="accent2"/>
            </a:solidFill>
            <a:round/>
            <a:headEnd/>
            <a:tailEnd/>
          </a:ln>
          <a:effectLst/>
        </p:spPr>
        <p:txBody>
          <a:bodyPr/>
          <a:lstStyle/>
          <a:p>
            <a:endParaRPr lang="zh-TW" altLang="en-US"/>
          </a:p>
        </p:txBody>
      </p:sp>
      <p:sp>
        <p:nvSpPr>
          <p:cNvPr id="66593" name="Line 33"/>
          <p:cNvSpPr>
            <a:spLocks noChangeShapeType="1"/>
          </p:cNvSpPr>
          <p:nvPr/>
        </p:nvSpPr>
        <p:spPr bwMode="auto">
          <a:xfrm>
            <a:off x="7162800" y="2819400"/>
            <a:ext cx="0" cy="457200"/>
          </a:xfrm>
          <a:prstGeom prst="line">
            <a:avLst/>
          </a:prstGeom>
          <a:noFill/>
          <a:ln w="9525">
            <a:solidFill>
              <a:schemeClr val="accent2"/>
            </a:solidFill>
            <a:round/>
            <a:headEnd/>
            <a:tailEnd/>
          </a:ln>
          <a:effectLst/>
        </p:spPr>
        <p:txBody>
          <a:bodyPr/>
          <a:lstStyle/>
          <a:p>
            <a:endParaRPr lang="zh-TW" altLang="en-US"/>
          </a:p>
        </p:txBody>
      </p:sp>
    </p:spTree>
    <p:extLst>
      <p:ext uri="{BB962C8B-B14F-4D97-AF65-F5344CB8AC3E}">
        <p14:creationId xmlns:p14="http://schemas.microsoft.com/office/powerpoint/2010/main" val="374226028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7170" name="Picture 2"/>
          <p:cNvPicPr>
            <a:picLocks noChangeAspect="1" noChangeArrowheads="1"/>
          </p:cNvPicPr>
          <p:nvPr/>
        </p:nvPicPr>
        <p:blipFill>
          <a:blip r:embed="rId3" cstate="print"/>
          <a:srcRect/>
          <a:stretch>
            <a:fillRect/>
          </a:stretch>
        </p:blipFill>
        <p:spPr bwMode="auto">
          <a:xfrm>
            <a:off x="0" y="122186"/>
            <a:ext cx="9144001" cy="6735814"/>
          </a:xfrm>
          <a:prstGeom prst="rect">
            <a:avLst/>
          </a:prstGeom>
          <a:noFill/>
          <a:ln w="9525">
            <a:noFill/>
            <a:miter lim="800000"/>
            <a:headEnd/>
            <a:tailEnd/>
          </a:ln>
        </p:spPr>
      </p:pic>
      <p:sp>
        <p:nvSpPr>
          <p:cNvPr id="5" name="圓角矩形 4"/>
          <p:cNvSpPr/>
          <p:nvPr/>
        </p:nvSpPr>
        <p:spPr>
          <a:xfrm>
            <a:off x="5220072" y="3645024"/>
            <a:ext cx="3384376" cy="2376264"/>
          </a:xfrm>
          <a:prstGeom prst="roundRect">
            <a:avLst>
              <a:gd name="adj" fmla="val 624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TW" dirty="0" smtClean="0"/>
              <a:t>Rendering Bug</a:t>
            </a:r>
          </a:p>
          <a:p>
            <a:pPr algn="ctr"/>
            <a:r>
              <a:rPr lang="en-US" altLang="zh-TW" dirty="0" smtClean="0"/>
              <a:t>Once you find the bug, fixing it is straightforward. </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virgopersonality.net/f/Virgo-Personali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7" y="25911"/>
            <a:ext cx="2652995" cy="2082097"/>
          </a:xfrm>
          <a:prstGeom prst="rect">
            <a:avLst/>
          </a:prstGeom>
          <a:noFill/>
          <a:extLst>
            <a:ext uri="{909E8E84-426E-40DD-AFC4-6F175D3DCCD1}">
              <a14:hiddenFill xmlns:a14="http://schemas.microsoft.com/office/drawing/2010/main">
                <a:solidFill>
                  <a:srgbClr val="FFFFFF"/>
                </a:solidFill>
              </a14:hiddenFill>
            </a:ext>
          </a:extLst>
        </p:spPr>
      </p:pic>
      <p:sp>
        <p:nvSpPr>
          <p:cNvPr id="67586" name="Rectangle 2"/>
          <p:cNvSpPr>
            <a:spLocks noGrp="1" noChangeArrowheads="1"/>
          </p:cNvSpPr>
          <p:nvPr>
            <p:ph type="title"/>
          </p:nvPr>
        </p:nvSpPr>
        <p:spPr/>
        <p:txBody>
          <a:bodyPr>
            <a:normAutofit fontScale="90000"/>
          </a:bodyPr>
          <a:lstStyle/>
          <a:p>
            <a:r>
              <a:rPr lang="en-US" altLang="zh-TW" sz="3400" dirty="0" smtClean="0"/>
              <a:t>Why QA must be independent from development team?</a:t>
            </a:r>
            <a:endParaRPr lang="en-US" altLang="zh-TW" sz="3400" dirty="0"/>
          </a:p>
        </p:txBody>
      </p:sp>
      <p:sp>
        <p:nvSpPr>
          <p:cNvPr id="67587" name="Rectangle 3"/>
          <p:cNvSpPr>
            <a:spLocks noGrp="1" noChangeArrowheads="1"/>
          </p:cNvSpPr>
          <p:nvPr>
            <p:ph idx="1"/>
          </p:nvPr>
        </p:nvSpPr>
        <p:spPr/>
        <p:txBody>
          <a:bodyPr>
            <a:normAutofit lnSpcReduction="10000"/>
          </a:bodyPr>
          <a:lstStyle/>
          <a:p>
            <a:pPr>
              <a:lnSpc>
                <a:spcPct val="80000"/>
              </a:lnSpc>
            </a:pPr>
            <a:r>
              <a:rPr lang="en-US" altLang="zh-TW" sz="2400" dirty="0" smtClean="0"/>
              <a:t>Only VIRGO programmers may have the idea of perfection. </a:t>
            </a:r>
            <a:endParaRPr lang="zh-TW" altLang="en-US" sz="2400" dirty="0"/>
          </a:p>
          <a:p>
            <a:pPr>
              <a:lnSpc>
                <a:spcPct val="80000"/>
              </a:lnSpc>
            </a:pPr>
            <a:r>
              <a:rPr lang="en-US" altLang="zh-TW" sz="2400" dirty="0" smtClean="0"/>
              <a:t>To tell programmers to play the role of a tester is just like to have a judge admits he is wrong.</a:t>
            </a:r>
            <a:endParaRPr lang="zh-TW" altLang="en-US" sz="2400" dirty="0"/>
          </a:p>
          <a:p>
            <a:pPr lvl="1">
              <a:lnSpc>
                <a:spcPct val="80000"/>
              </a:lnSpc>
            </a:pPr>
            <a:r>
              <a:rPr lang="en-US" altLang="zh-TW" sz="2000" dirty="0" smtClean="0"/>
              <a:t>if he finds so many bugs, it proves him is a poor programmer</a:t>
            </a:r>
            <a:endParaRPr lang="zh-TW" altLang="en-US" sz="2000" dirty="0"/>
          </a:p>
          <a:p>
            <a:pPr lvl="1">
              <a:lnSpc>
                <a:spcPct val="80000"/>
              </a:lnSpc>
            </a:pPr>
            <a:r>
              <a:rPr lang="en-US" altLang="zh-TW" dirty="0" smtClean="0"/>
              <a:t>programmer like to </a:t>
            </a:r>
            <a:r>
              <a:rPr lang="en-US" altLang="zh-TW" dirty="0" smtClean="0">
                <a:solidFill>
                  <a:srgbClr val="FFFF00"/>
                </a:solidFill>
              </a:rPr>
              <a:t>finish</a:t>
            </a:r>
            <a:r>
              <a:rPr lang="en-US" altLang="zh-TW" dirty="0" smtClean="0"/>
              <a:t> a job not to </a:t>
            </a:r>
            <a:r>
              <a:rPr lang="en-US" altLang="zh-TW" dirty="0" smtClean="0">
                <a:solidFill>
                  <a:srgbClr val="FFFF00"/>
                </a:solidFill>
              </a:rPr>
              <a:t>complete it to its perfection.</a:t>
            </a:r>
            <a:endParaRPr lang="zh-TW" altLang="en-US" sz="2000" dirty="0"/>
          </a:p>
          <a:p>
            <a:pPr>
              <a:lnSpc>
                <a:spcPct val="80000"/>
              </a:lnSpc>
            </a:pPr>
            <a:r>
              <a:rPr lang="en-US" altLang="zh-TW" sz="2400" dirty="0" smtClean="0"/>
              <a:t>From the above</a:t>
            </a:r>
            <a:endParaRPr lang="zh-TW" altLang="en-US" sz="2400" dirty="0"/>
          </a:p>
          <a:p>
            <a:pPr lvl="1">
              <a:lnSpc>
                <a:spcPct val="80000"/>
              </a:lnSpc>
            </a:pPr>
            <a:r>
              <a:rPr lang="en-US" altLang="zh-TW" sz="2000" dirty="0"/>
              <a:t>QA </a:t>
            </a:r>
            <a:r>
              <a:rPr lang="en-US" altLang="zh-TW" sz="2000" dirty="0" smtClean="0"/>
              <a:t>must stand on the opposite side of developers regarding quality issues. </a:t>
            </a:r>
          </a:p>
          <a:p>
            <a:pPr lvl="1">
              <a:lnSpc>
                <a:spcPct val="80000"/>
              </a:lnSpc>
            </a:pPr>
            <a:r>
              <a:rPr lang="en-US" altLang="zh-TW" sz="2000" dirty="0" smtClean="0"/>
              <a:t>QA got promoted when he catches more serious bugs.</a:t>
            </a:r>
            <a:endParaRPr lang="zh-TW" altLang="en-US" sz="2000" dirty="0"/>
          </a:p>
          <a:p>
            <a:pPr lvl="1">
              <a:lnSpc>
                <a:spcPct val="80000"/>
              </a:lnSpc>
            </a:pPr>
            <a:r>
              <a:rPr lang="en-US" altLang="zh-TW" sz="2000" dirty="0"/>
              <a:t>QA </a:t>
            </a:r>
            <a:r>
              <a:rPr lang="en-US" altLang="zh-TW" dirty="0" smtClean="0"/>
              <a:t>cannot be managed under </a:t>
            </a:r>
            <a:r>
              <a:rPr lang="en-US" altLang="zh-TW" sz="2000" dirty="0" smtClean="0"/>
              <a:t>developer </a:t>
            </a:r>
            <a:r>
              <a:rPr lang="en-US" altLang="zh-TW" sz="2000" dirty="0"/>
              <a:t>team </a:t>
            </a:r>
            <a:endParaRPr lang="zh-TW" altLang="en-US" sz="2000" dirty="0"/>
          </a:p>
          <a:p>
            <a:pPr lvl="1">
              <a:lnSpc>
                <a:spcPct val="80000"/>
              </a:lnSpc>
            </a:pPr>
            <a:endParaRPr lang="zh-TW" altLang="en-US" sz="2000" dirty="0"/>
          </a:p>
          <a:p>
            <a:pPr>
              <a:lnSpc>
                <a:spcPct val="80000"/>
              </a:lnSpc>
              <a:buFont typeface="Wingdings" pitchFamily="2" charset="2"/>
              <a:buNone/>
            </a:pPr>
            <a:endParaRPr lang="zh-TW" altLang="en-US" sz="2400" dirty="0"/>
          </a:p>
          <a:p>
            <a:pPr>
              <a:lnSpc>
                <a:spcPct val="80000"/>
              </a:lnSpc>
            </a:pPr>
            <a:endParaRPr lang="en-US" altLang="zh-TW" sz="2400" dirty="0"/>
          </a:p>
        </p:txBody>
      </p:sp>
      <p:sp>
        <p:nvSpPr>
          <p:cNvPr id="5" name="投影片編號版面配置區 4"/>
          <p:cNvSpPr>
            <a:spLocks noGrp="1"/>
          </p:cNvSpPr>
          <p:nvPr>
            <p:ph type="sldNum" sz="quarter" idx="12"/>
          </p:nvPr>
        </p:nvSpPr>
        <p:spPr/>
        <p:txBody>
          <a:bodyPr/>
          <a:lstStyle/>
          <a:p>
            <a:fld id="{58387EA7-A86D-486F-A501-665C92F6A692}" type="slidenum">
              <a:rPr lang="en-US" altLang="zh-TW"/>
              <a:pPr/>
              <a:t>140</a:t>
            </a:fld>
            <a:endParaRPr lang="en-US" altLang="zh-TW"/>
          </a:p>
        </p:txBody>
      </p:sp>
    </p:spTree>
    <p:extLst>
      <p:ext uri="{BB962C8B-B14F-4D97-AF65-F5344CB8AC3E}">
        <p14:creationId xmlns:p14="http://schemas.microsoft.com/office/powerpoint/2010/main" val="428394584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anim calcmode="lin" valueType="num">
                                      <p:cBhvr additive="base">
                                        <p:cTn id="7" dur="500" fill="hold"/>
                                        <p:tgtEl>
                                          <p:spTgt spid="675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75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p:cTn id="13" dur="1000" fill="hold"/>
                                        <p:tgtEl>
                                          <p:spTgt spid="2050"/>
                                        </p:tgtEl>
                                        <p:attrNameLst>
                                          <p:attrName>ppt_w</p:attrName>
                                        </p:attrNameLst>
                                      </p:cBhvr>
                                      <p:tavLst>
                                        <p:tav tm="0">
                                          <p:val>
                                            <p:fltVal val="0"/>
                                          </p:val>
                                        </p:tav>
                                        <p:tav tm="100000">
                                          <p:val>
                                            <p:strVal val="#ppt_w"/>
                                          </p:val>
                                        </p:tav>
                                      </p:tavLst>
                                    </p:anim>
                                    <p:anim calcmode="lin" valueType="num">
                                      <p:cBhvr>
                                        <p:cTn id="14" dur="1000" fill="hold"/>
                                        <p:tgtEl>
                                          <p:spTgt spid="2050"/>
                                        </p:tgtEl>
                                        <p:attrNameLst>
                                          <p:attrName>ppt_h</p:attrName>
                                        </p:attrNameLst>
                                      </p:cBhvr>
                                      <p:tavLst>
                                        <p:tav tm="0">
                                          <p:val>
                                            <p:fltVal val="0"/>
                                          </p:val>
                                        </p:tav>
                                        <p:tav tm="100000">
                                          <p:val>
                                            <p:strVal val="#ppt_h"/>
                                          </p:val>
                                        </p:tav>
                                      </p:tavLst>
                                    </p:anim>
                                    <p:anim calcmode="lin" valueType="num">
                                      <p:cBhvr>
                                        <p:cTn id="15" dur="1000" fill="hold"/>
                                        <p:tgtEl>
                                          <p:spTgt spid="2050"/>
                                        </p:tgtEl>
                                        <p:attrNameLst>
                                          <p:attrName>style.rotation</p:attrName>
                                        </p:attrNameLst>
                                      </p:cBhvr>
                                      <p:tavLst>
                                        <p:tav tm="0">
                                          <p:val>
                                            <p:fltVal val="90"/>
                                          </p:val>
                                        </p:tav>
                                        <p:tav tm="100000">
                                          <p:val>
                                            <p:fltVal val="0"/>
                                          </p:val>
                                        </p:tav>
                                      </p:tavLst>
                                    </p:anim>
                                    <p:animEffect transition="in" filter="fade">
                                      <p:cBhvr>
                                        <p:cTn id="16" dur="1000"/>
                                        <p:tgtEl>
                                          <p:spTgt spid="205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7587">
                                            <p:txEl>
                                              <p:pRg st="1" end="1"/>
                                            </p:txEl>
                                          </p:spTgt>
                                        </p:tgtEl>
                                        <p:attrNameLst>
                                          <p:attrName>style.visibility</p:attrName>
                                        </p:attrNameLst>
                                      </p:cBhvr>
                                      <p:to>
                                        <p:strVal val="visible"/>
                                      </p:to>
                                    </p:set>
                                    <p:anim calcmode="lin" valueType="num">
                                      <p:cBhvr additive="base">
                                        <p:cTn id="21" dur="500" fill="hold"/>
                                        <p:tgtEl>
                                          <p:spTgt spid="67587">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7587">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7587">
                                            <p:txEl>
                                              <p:pRg st="2" end="2"/>
                                            </p:txEl>
                                          </p:spTgt>
                                        </p:tgtEl>
                                        <p:attrNameLst>
                                          <p:attrName>style.visibility</p:attrName>
                                        </p:attrNameLst>
                                      </p:cBhvr>
                                      <p:to>
                                        <p:strVal val="visible"/>
                                      </p:to>
                                    </p:set>
                                    <p:anim calcmode="lin" valueType="num">
                                      <p:cBhvr additive="base">
                                        <p:cTn id="25" dur="500" fill="hold"/>
                                        <p:tgtEl>
                                          <p:spTgt spid="67587">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7587">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7587">
                                            <p:txEl>
                                              <p:pRg st="3" end="3"/>
                                            </p:txEl>
                                          </p:spTgt>
                                        </p:tgtEl>
                                        <p:attrNameLst>
                                          <p:attrName>style.visibility</p:attrName>
                                        </p:attrNameLst>
                                      </p:cBhvr>
                                      <p:to>
                                        <p:strVal val="visible"/>
                                      </p:to>
                                    </p:set>
                                    <p:anim calcmode="lin" valueType="num">
                                      <p:cBhvr additive="base">
                                        <p:cTn id="29" dur="500" fill="hold"/>
                                        <p:tgtEl>
                                          <p:spTgt spid="67587">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75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7587">
                                            <p:txEl>
                                              <p:pRg st="4" end="4"/>
                                            </p:txEl>
                                          </p:spTgt>
                                        </p:tgtEl>
                                        <p:attrNameLst>
                                          <p:attrName>style.visibility</p:attrName>
                                        </p:attrNameLst>
                                      </p:cBhvr>
                                      <p:to>
                                        <p:strVal val="visible"/>
                                      </p:to>
                                    </p:set>
                                    <p:anim calcmode="lin" valueType="num">
                                      <p:cBhvr additive="base">
                                        <p:cTn id="35" dur="500" fill="hold"/>
                                        <p:tgtEl>
                                          <p:spTgt spid="67587">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7587">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7587">
                                            <p:txEl>
                                              <p:pRg st="5" end="5"/>
                                            </p:txEl>
                                          </p:spTgt>
                                        </p:tgtEl>
                                        <p:attrNameLst>
                                          <p:attrName>style.visibility</p:attrName>
                                        </p:attrNameLst>
                                      </p:cBhvr>
                                      <p:to>
                                        <p:strVal val="visible"/>
                                      </p:to>
                                    </p:set>
                                    <p:anim calcmode="lin" valueType="num">
                                      <p:cBhvr additive="base">
                                        <p:cTn id="39" dur="500" fill="hold"/>
                                        <p:tgtEl>
                                          <p:spTgt spid="67587">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7587">
                                            <p:txEl>
                                              <p:pRg st="5" end="5"/>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7587">
                                            <p:txEl>
                                              <p:pRg st="6" end="6"/>
                                            </p:txEl>
                                          </p:spTgt>
                                        </p:tgtEl>
                                        <p:attrNameLst>
                                          <p:attrName>style.visibility</p:attrName>
                                        </p:attrNameLst>
                                      </p:cBhvr>
                                      <p:to>
                                        <p:strVal val="visible"/>
                                      </p:to>
                                    </p:set>
                                    <p:anim calcmode="lin" valueType="num">
                                      <p:cBhvr additive="base">
                                        <p:cTn id="43" dur="500" fill="hold"/>
                                        <p:tgtEl>
                                          <p:spTgt spid="6758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7587">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7587">
                                            <p:txEl>
                                              <p:pRg st="7" end="7"/>
                                            </p:txEl>
                                          </p:spTgt>
                                        </p:tgtEl>
                                        <p:attrNameLst>
                                          <p:attrName>style.visibility</p:attrName>
                                        </p:attrNameLst>
                                      </p:cBhvr>
                                      <p:to>
                                        <p:strVal val="visible"/>
                                      </p:to>
                                    </p:set>
                                    <p:anim calcmode="lin" valueType="num">
                                      <p:cBhvr additive="base">
                                        <p:cTn id="47" dur="500" fill="hold"/>
                                        <p:tgtEl>
                                          <p:spTgt spid="67587">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758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uiExpand="1"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投影片編號版面配置區 2"/>
          <p:cNvSpPr>
            <a:spLocks noGrp="1"/>
          </p:cNvSpPr>
          <p:nvPr>
            <p:ph type="sldNum" sz="quarter" idx="12"/>
          </p:nvPr>
        </p:nvSpPr>
        <p:spPr/>
        <p:txBody>
          <a:bodyPr/>
          <a:lstStyle/>
          <a:p>
            <a:fld id="{5DC15BA6-AFB9-4D23-8668-2122C0F05F21}" type="slidenum">
              <a:rPr lang="en-US" altLang="zh-TW"/>
              <a:pPr/>
              <a:t>141</a:t>
            </a:fld>
            <a:endParaRPr lang="en-US" altLang="zh-TW"/>
          </a:p>
        </p:txBody>
      </p:sp>
      <p:pic>
        <p:nvPicPr>
          <p:cNvPr id="68610" name="Picture 2" descr="monkey%2520full%2520face">
            <a:hlinkClick r:id="rId2"/>
          </p:cNvPr>
          <p:cNvPicPr>
            <a:picLocks noChangeAspect="1" noChangeArrowheads="1"/>
          </p:cNvPicPr>
          <p:nvPr/>
        </p:nvPicPr>
        <p:blipFill>
          <a:blip r:embed="rId3" cstate="print"/>
          <a:srcRect/>
          <a:stretch>
            <a:fillRect/>
          </a:stretch>
        </p:blipFill>
        <p:spPr bwMode="auto">
          <a:xfrm>
            <a:off x="3581400" y="762000"/>
            <a:ext cx="1752600" cy="1693863"/>
          </a:xfrm>
          <a:prstGeom prst="rect">
            <a:avLst/>
          </a:prstGeom>
          <a:noFill/>
        </p:spPr>
      </p:pic>
      <p:pic>
        <p:nvPicPr>
          <p:cNvPr id="68611" name="Picture 3" descr="monkey%2520full%2520face">
            <a:hlinkClick r:id="rId2"/>
          </p:cNvPr>
          <p:cNvPicPr>
            <a:picLocks noChangeAspect="1" noChangeArrowheads="1"/>
          </p:cNvPicPr>
          <p:nvPr/>
        </p:nvPicPr>
        <p:blipFill>
          <a:blip r:embed="rId3" cstate="print"/>
          <a:srcRect/>
          <a:stretch>
            <a:fillRect/>
          </a:stretch>
        </p:blipFill>
        <p:spPr bwMode="auto">
          <a:xfrm>
            <a:off x="1219200" y="4648200"/>
            <a:ext cx="1524000" cy="1473200"/>
          </a:xfrm>
          <a:prstGeom prst="rect">
            <a:avLst/>
          </a:prstGeom>
          <a:noFill/>
        </p:spPr>
      </p:pic>
      <p:pic>
        <p:nvPicPr>
          <p:cNvPr id="68612" name="Picture 4" descr="monkey%2520full%2520face">
            <a:hlinkClick r:id="rId2"/>
          </p:cNvPr>
          <p:cNvPicPr>
            <a:picLocks noChangeAspect="1" noChangeArrowheads="1"/>
          </p:cNvPicPr>
          <p:nvPr/>
        </p:nvPicPr>
        <p:blipFill>
          <a:blip r:embed="rId3" cstate="print"/>
          <a:srcRect/>
          <a:stretch>
            <a:fillRect/>
          </a:stretch>
        </p:blipFill>
        <p:spPr bwMode="auto">
          <a:xfrm>
            <a:off x="6400800" y="4724400"/>
            <a:ext cx="1447800" cy="1400175"/>
          </a:xfrm>
          <a:prstGeom prst="rect">
            <a:avLst/>
          </a:prstGeom>
          <a:noFill/>
        </p:spPr>
      </p:pic>
      <p:sp>
        <p:nvSpPr>
          <p:cNvPr id="68613" name="Text Box 5"/>
          <p:cNvSpPr txBox="1">
            <a:spLocks noChangeArrowheads="1"/>
          </p:cNvSpPr>
          <p:nvPr/>
        </p:nvSpPr>
        <p:spPr bwMode="auto">
          <a:xfrm>
            <a:off x="6994525" y="3846513"/>
            <a:ext cx="1225550" cy="366712"/>
          </a:xfrm>
          <a:prstGeom prst="rect">
            <a:avLst/>
          </a:prstGeom>
          <a:noFill/>
          <a:ln w="9525">
            <a:noFill/>
            <a:miter lim="800000"/>
            <a:headEnd/>
            <a:tailEnd/>
          </a:ln>
          <a:effectLst/>
        </p:spPr>
        <p:txBody>
          <a:bodyPr wrap="none">
            <a:spAutoFit/>
          </a:bodyPr>
          <a:lstStyle/>
          <a:p>
            <a:r>
              <a:rPr lang="en-US" altLang="zh-TW">
                <a:latin typeface="Arial" charset="0"/>
              </a:rPr>
              <a:t>Developer</a:t>
            </a:r>
          </a:p>
        </p:txBody>
      </p:sp>
      <p:sp>
        <p:nvSpPr>
          <p:cNvPr id="68614" name="Text Box 6"/>
          <p:cNvSpPr txBox="1">
            <a:spLocks noChangeArrowheads="1"/>
          </p:cNvSpPr>
          <p:nvPr/>
        </p:nvSpPr>
        <p:spPr bwMode="auto">
          <a:xfrm>
            <a:off x="974725" y="3846513"/>
            <a:ext cx="1416050" cy="366712"/>
          </a:xfrm>
          <a:prstGeom prst="rect">
            <a:avLst/>
          </a:prstGeom>
          <a:noFill/>
          <a:ln w="9525">
            <a:noFill/>
            <a:miter lim="800000"/>
            <a:headEnd/>
            <a:tailEnd/>
          </a:ln>
          <a:effectLst/>
        </p:spPr>
        <p:txBody>
          <a:bodyPr wrap="none">
            <a:spAutoFit/>
          </a:bodyPr>
          <a:lstStyle/>
          <a:p>
            <a:r>
              <a:rPr lang="en-US" altLang="zh-TW">
                <a:latin typeface="Arial" charset="0"/>
              </a:rPr>
              <a:t>QA (testers)</a:t>
            </a:r>
          </a:p>
        </p:txBody>
      </p:sp>
      <p:sp>
        <p:nvSpPr>
          <p:cNvPr id="68615" name="Text Box 7"/>
          <p:cNvSpPr txBox="1">
            <a:spLocks noChangeArrowheads="1"/>
          </p:cNvSpPr>
          <p:nvPr/>
        </p:nvSpPr>
        <p:spPr bwMode="auto">
          <a:xfrm>
            <a:off x="5775325" y="1027113"/>
            <a:ext cx="1187450" cy="366712"/>
          </a:xfrm>
          <a:prstGeom prst="rect">
            <a:avLst/>
          </a:prstGeom>
          <a:noFill/>
          <a:ln w="9525">
            <a:noFill/>
            <a:miter lim="800000"/>
            <a:headEnd/>
            <a:tailEnd/>
          </a:ln>
          <a:effectLst/>
        </p:spPr>
        <p:txBody>
          <a:bodyPr wrap="none">
            <a:spAutoFit/>
          </a:bodyPr>
          <a:lstStyle/>
          <a:p>
            <a:r>
              <a:rPr lang="en-US" altLang="zh-TW">
                <a:latin typeface="Arial" charset="0"/>
              </a:rPr>
              <a:t>Marketing</a:t>
            </a:r>
          </a:p>
        </p:txBody>
      </p:sp>
      <p:sp>
        <p:nvSpPr>
          <p:cNvPr id="68616" name="Line 8"/>
          <p:cNvSpPr>
            <a:spLocks noChangeShapeType="1"/>
          </p:cNvSpPr>
          <p:nvPr/>
        </p:nvSpPr>
        <p:spPr bwMode="auto">
          <a:xfrm flipV="1">
            <a:off x="2895600" y="2590800"/>
            <a:ext cx="1524000" cy="1981200"/>
          </a:xfrm>
          <a:prstGeom prst="line">
            <a:avLst/>
          </a:prstGeom>
          <a:noFill/>
          <a:ln w="9525">
            <a:solidFill>
              <a:schemeClr val="tx1"/>
            </a:solidFill>
            <a:round/>
            <a:headEnd/>
            <a:tailEnd/>
          </a:ln>
          <a:effectLst/>
        </p:spPr>
        <p:txBody>
          <a:bodyPr/>
          <a:lstStyle/>
          <a:p>
            <a:endParaRPr lang="zh-TW" altLang="en-US"/>
          </a:p>
        </p:txBody>
      </p:sp>
      <p:sp>
        <p:nvSpPr>
          <p:cNvPr id="68617" name="Line 9"/>
          <p:cNvSpPr>
            <a:spLocks noChangeShapeType="1"/>
          </p:cNvSpPr>
          <p:nvPr/>
        </p:nvSpPr>
        <p:spPr bwMode="auto">
          <a:xfrm>
            <a:off x="4495800" y="2590800"/>
            <a:ext cx="1447800" cy="2057400"/>
          </a:xfrm>
          <a:prstGeom prst="line">
            <a:avLst/>
          </a:prstGeom>
          <a:noFill/>
          <a:ln w="9525">
            <a:solidFill>
              <a:schemeClr val="tx1"/>
            </a:solidFill>
            <a:round/>
            <a:headEnd/>
            <a:tailEnd/>
          </a:ln>
          <a:effectLst/>
        </p:spPr>
        <p:txBody>
          <a:bodyPr/>
          <a:lstStyle/>
          <a:p>
            <a:endParaRPr lang="zh-TW" altLang="en-US"/>
          </a:p>
        </p:txBody>
      </p:sp>
      <p:sp>
        <p:nvSpPr>
          <p:cNvPr id="68618" name="Line 10"/>
          <p:cNvSpPr>
            <a:spLocks noChangeShapeType="1"/>
          </p:cNvSpPr>
          <p:nvPr/>
        </p:nvSpPr>
        <p:spPr bwMode="auto">
          <a:xfrm>
            <a:off x="3048000" y="4724400"/>
            <a:ext cx="2895600" cy="0"/>
          </a:xfrm>
          <a:prstGeom prst="line">
            <a:avLst/>
          </a:prstGeom>
          <a:noFill/>
          <a:ln w="9525">
            <a:solidFill>
              <a:schemeClr val="tx1"/>
            </a:solidFill>
            <a:round/>
            <a:headEnd/>
            <a:tailEnd/>
          </a:ln>
          <a:effectLst/>
        </p:spPr>
        <p:txBody>
          <a:bodyPr/>
          <a:lstStyle/>
          <a:p>
            <a:endParaRPr lang="zh-TW" altLang="en-US"/>
          </a:p>
        </p:txBody>
      </p:sp>
      <p:pic>
        <p:nvPicPr>
          <p:cNvPr id="68619" name="Picture 11" descr="060602174811061005"/>
          <p:cNvPicPr>
            <a:picLocks noChangeAspect="1" noChangeArrowheads="1"/>
          </p:cNvPicPr>
          <p:nvPr/>
        </p:nvPicPr>
        <p:blipFill>
          <a:blip r:embed="rId4" cstate="print"/>
          <a:srcRect/>
          <a:stretch>
            <a:fillRect/>
          </a:stretch>
        </p:blipFill>
        <p:spPr bwMode="auto">
          <a:xfrm>
            <a:off x="3429000" y="2590800"/>
            <a:ext cx="2287588" cy="3248025"/>
          </a:xfrm>
          <a:prstGeom prst="rect">
            <a:avLst/>
          </a:prstGeom>
          <a:noFill/>
        </p:spPr>
      </p:pic>
      <p:sp>
        <p:nvSpPr>
          <p:cNvPr id="68620" name="Text Box 12"/>
          <p:cNvSpPr txBox="1">
            <a:spLocks noChangeArrowheads="1"/>
          </p:cNvSpPr>
          <p:nvPr/>
        </p:nvSpPr>
        <p:spPr bwMode="auto">
          <a:xfrm>
            <a:off x="6308725" y="2459038"/>
            <a:ext cx="2188420" cy="1077218"/>
          </a:xfrm>
          <a:prstGeom prst="rect">
            <a:avLst/>
          </a:prstGeom>
          <a:noFill/>
          <a:ln w="9525">
            <a:noFill/>
            <a:miter lim="800000"/>
            <a:headEnd/>
            <a:tailEnd/>
          </a:ln>
          <a:effectLst/>
        </p:spPr>
        <p:txBody>
          <a:bodyPr wrap="none">
            <a:spAutoFit/>
          </a:bodyPr>
          <a:lstStyle/>
          <a:p>
            <a:r>
              <a:rPr lang="en-US" altLang="zh-TW" sz="3200" dirty="0" smtClean="0">
                <a:solidFill>
                  <a:srgbClr val="00FF00"/>
                </a:solidFill>
                <a:latin typeface="Arial" charset="0"/>
                <a:ea typeface="標楷體" pitchFamily="65" charset="-120"/>
              </a:rPr>
              <a:t>balance of </a:t>
            </a:r>
          </a:p>
          <a:p>
            <a:r>
              <a:rPr lang="en-US" altLang="zh-TW" sz="3200" dirty="0" smtClean="0">
                <a:solidFill>
                  <a:srgbClr val="00FF00"/>
                </a:solidFill>
                <a:latin typeface="Arial" charset="0"/>
                <a:ea typeface="標楷體" pitchFamily="65" charset="-120"/>
              </a:rPr>
              <a:t>terrors</a:t>
            </a:r>
            <a:endParaRPr lang="zh-TW" altLang="en-US" sz="3200" dirty="0">
              <a:solidFill>
                <a:srgbClr val="00FF00"/>
              </a:solidFill>
              <a:latin typeface="Arial" charset="0"/>
              <a:ea typeface="標楷體" pitchFamily="65" charset="-120"/>
            </a:endParaRPr>
          </a:p>
        </p:txBody>
      </p:sp>
    </p:spTree>
    <p:extLst>
      <p:ext uri="{BB962C8B-B14F-4D97-AF65-F5344CB8AC3E}">
        <p14:creationId xmlns:p14="http://schemas.microsoft.com/office/powerpoint/2010/main" val="401694651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68619"/>
                                        </p:tgtEl>
                                        <p:attrNameLst>
                                          <p:attrName>style.visibility</p:attrName>
                                        </p:attrNameLst>
                                      </p:cBhvr>
                                      <p:to>
                                        <p:strVal val="visible"/>
                                      </p:to>
                                    </p:set>
                                    <p:animEffect transition="in" filter="fade">
                                      <p:cBhvr>
                                        <p:cTn id="7" dur="2000"/>
                                        <p:tgtEl>
                                          <p:spTgt spid="68619"/>
                                        </p:tgtEl>
                                      </p:cBhvr>
                                    </p:animEffect>
                                    <p:anim calcmode="lin" valueType="num">
                                      <p:cBhvr>
                                        <p:cTn id="8" dur="2000" fill="hold"/>
                                        <p:tgtEl>
                                          <p:spTgt spid="68619"/>
                                        </p:tgtEl>
                                        <p:attrNameLst>
                                          <p:attrName>style.rotation</p:attrName>
                                        </p:attrNameLst>
                                      </p:cBhvr>
                                      <p:tavLst>
                                        <p:tav tm="0">
                                          <p:val>
                                            <p:fltVal val="720"/>
                                          </p:val>
                                        </p:tav>
                                        <p:tav tm="100000">
                                          <p:val>
                                            <p:fltVal val="0"/>
                                          </p:val>
                                        </p:tav>
                                      </p:tavLst>
                                    </p:anim>
                                    <p:anim calcmode="lin" valueType="num">
                                      <p:cBhvr>
                                        <p:cTn id="9" dur="2000" fill="hold"/>
                                        <p:tgtEl>
                                          <p:spTgt spid="68619"/>
                                        </p:tgtEl>
                                        <p:attrNameLst>
                                          <p:attrName>ppt_h</p:attrName>
                                        </p:attrNameLst>
                                      </p:cBhvr>
                                      <p:tavLst>
                                        <p:tav tm="0">
                                          <p:val>
                                            <p:fltVal val="0"/>
                                          </p:val>
                                        </p:tav>
                                        <p:tav tm="100000">
                                          <p:val>
                                            <p:strVal val="#ppt_h"/>
                                          </p:val>
                                        </p:tav>
                                      </p:tavLst>
                                    </p:anim>
                                    <p:anim calcmode="lin" valueType="num">
                                      <p:cBhvr>
                                        <p:cTn id="10" dur="2000" fill="hold"/>
                                        <p:tgtEl>
                                          <p:spTgt spid="6861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1"/>
          </p:nvPr>
        </p:nvSpPr>
        <p:spPr/>
        <p:txBody>
          <a:bodyPr/>
          <a:lstStyle/>
          <a:p>
            <a:fld id="{81063DF3-A8DA-4548-9988-27FF9F7A7DE2}" type="slidenum">
              <a:rPr lang="en-US" altLang="zh-TW"/>
              <a:pPr/>
              <a:t>142</a:t>
            </a:fld>
            <a:endParaRPr lang="en-US" altLang="zh-TW"/>
          </a:p>
        </p:txBody>
      </p:sp>
      <p:sp>
        <p:nvSpPr>
          <p:cNvPr id="62466" name="Rectangle 2"/>
          <p:cNvSpPr>
            <a:spLocks noGrp="1" noChangeArrowheads="1"/>
          </p:cNvSpPr>
          <p:nvPr>
            <p:ph type="title"/>
          </p:nvPr>
        </p:nvSpPr>
        <p:spPr>
          <a:xfrm>
            <a:off x="1835696" y="264156"/>
            <a:ext cx="6377940" cy="1293028"/>
          </a:xfrm>
        </p:spPr>
        <p:txBody>
          <a:bodyPr>
            <a:normAutofit/>
          </a:bodyPr>
          <a:lstStyle/>
          <a:p>
            <a:r>
              <a:rPr lang="en-US" altLang="zh-TW" sz="3800" dirty="0"/>
              <a:t>What to test </a:t>
            </a:r>
            <a:r>
              <a:rPr lang="en-US" altLang="zh-TW" sz="3800" dirty="0" smtClean="0"/>
              <a:t>in software testing? </a:t>
            </a:r>
            <a:endParaRPr lang="zh-TW" altLang="en-US" sz="3800" dirty="0"/>
          </a:p>
        </p:txBody>
      </p:sp>
      <p:sp>
        <p:nvSpPr>
          <p:cNvPr id="62467" name="Rectangle 3"/>
          <p:cNvSpPr>
            <a:spLocks noGrp="1" noChangeArrowheads="1"/>
          </p:cNvSpPr>
          <p:nvPr>
            <p:ph type="body" idx="1"/>
          </p:nvPr>
        </p:nvSpPr>
        <p:spPr>
          <a:xfrm>
            <a:off x="533400" y="1524000"/>
            <a:ext cx="8229600" cy="4530725"/>
          </a:xfrm>
        </p:spPr>
        <p:txBody>
          <a:bodyPr>
            <a:normAutofit fontScale="92500" lnSpcReduction="10000"/>
          </a:bodyPr>
          <a:lstStyle/>
          <a:p>
            <a:pPr>
              <a:lnSpc>
                <a:spcPct val="80000"/>
              </a:lnSpc>
            </a:pPr>
            <a:r>
              <a:rPr lang="en-US" altLang="zh-TW" sz="2800" dirty="0" smtClean="0"/>
              <a:t>completeness  </a:t>
            </a:r>
            <a:endParaRPr lang="en-US" altLang="zh-TW" sz="2800" dirty="0"/>
          </a:p>
          <a:p>
            <a:pPr lvl="1">
              <a:lnSpc>
                <a:spcPct val="80000"/>
              </a:lnSpc>
            </a:pPr>
            <a:r>
              <a:rPr lang="en-US" altLang="zh-TW" sz="2400" dirty="0" smtClean="0"/>
              <a:t>whether the software functionality is conformed to software specs (SRS) </a:t>
            </a:r>
          </a:p>
          <a:p>
            <a:pPr marL="228600" lvl="1">
              <a:lnSpc>
                <a:spcPct val="80000"/>
              </a:lnSpc>
              <a:spcBef>
                <a:spcPts val="1000"/>
              </a:spcBef>
            </a:pPr>
            <a:r>
              <a:rPr lang="en-US" altLang="zh-TW" sz="2800" dirty="0" smtClean="0"/>
              <a:t>correctness (</a:t>
            </a:r>
            <a:r>
              <a:rPr lang="en-US" altLang="zh-TW" sz="2400" dirty="0" smtClean="0"/>
              <a:t>functional specs)</a:t>
            </a:r>
            <a:endParaRPr lang="en-US" altLang="zh-TW" sz="2400" dirty="0"/>
          </a:p>
          <a:p>
            <a:pPr>
              <a:lnSpc>
                <a:spcPct val="80000"/>
              </a:lnSpc>
            </a:pPr>
            <a:r>
              <a:rPr lang="en-US" altLang="zh-TW" sz="2800" dirty="0" smtClean="0"/>
              <a:t>reliability  (nonfunctional specs)</a:t>
            </a:r>
            <a:endParaRPr lang="en-US" altLang="zh-TW" sz="2800" dirty="0"/>
          </a:p>
          <a:p>
            <a:pPr>
              <a:lnSpc>
                <a:spcPct val="80000"/>
              </a:lnSpc>
            </a:pPr>
            <a:r>
              <a:rPr lang="en-US" altLang="zh-TW" sz="2800" dirty="0" smtClean="0"/>
              <a:t>compatibility </a:t>
            </a:r>
            <a:r>
              <a:rPr lang="en-US" altLang="zh-TW" sz="2800" dirty="0"/>
              <a:t>(nonfunctional specs</a:t>
            </a:r>
            <a:r>
              <a:rPr lang="en-US" altLang="zh-TW" sz="2800" dirty="0" smtClean="0"/>
              <a:t>)</a:t>
            </a:r>
            <a:endParaRPr lang="en-US" altLang="zh-TW" sz="2800" dirty="0"/>
          </a:p>
          <a:p>
            <a:pPr>
              <a:lnSpc>
                <a:spcPct val="80000"/>
              </a:lnSpc>
            </a:pPr>
            <a:r>
              <a:rPr lang="en-US" altLang="zh-TW" sz="2800" dirty="0" smtClean="0"/>
              <a:t>efficiency</a:t>
            </a:r>
            <a:r>
              <a:rPr lang="en-US" altLang="zh-TW" sz="2800" dirty="0"/>
              <a:t>(nonfunctional specs</a:t>
            </a:r>
            <a:r>
              <a:rPr lang="en-US" altLang="zh-TW" sz="2800" dirty="0" smtClean="0"/>
              <a:t>)</a:t>
            </a:r>
            <a:endParaRPr lang="en-US" altLang="zh-TW" sz="2800" dirty="0"/>
          </a:p>
          <a:p>
            <a:pPr>
              <a:lnSpc>
                <a:spcPct val="80000"/>
              </a:lnSpc>
            </a:pPr>
            <a:r>
              <a:rPr lang="en-US" altLang="zh-TW" sz="2800" dirty="0" smtClean="0"/>
              <a:t>usability </a:t>
            </a:r>
            <a:r>
              <a:rPr lang="en-US" altLang="zh-TW" sz="2800" dirty="0"/>
              <a:t>(nonfunctional specs</a:t>
            </a:r>
            <a:r>
              <a:rPr lang="en-US" altLang="zh-TW" sz="2800" dirty="0" smtClean="0"/>
              <a:t>)</a:t>
            </a:r>
            <a:endParaRPr lang="en-US" altLang="zh-TW" sz="2800" dirty="0"/>
          </a:p>
          <a:p>
            <a:pPr>
              <a:lnSpc>
                <a:spcPct val="80000"/>
              </a:lnSpc>
            </a:pPr>
            <a:r>
              <a:rPr lang="en-US" altLang="zh-TW" sz="2800" dirty="0" smtClean="0"/>
              <a:t>portability </a:t>
            </a:r>
            <a:r>
              <a:rPr lang="en-US" altLang="zh-TW" sz="2800" dirty="0"/>
              <a:t>(nonfunctional specs</a:t>
            </a:r>
            <a:r>
              <a:rPr lang="en-US" altLang="zh-TW" sz="2800" dirty="0" smtClean="0"/>
              <a:t>)</a:t>
            </a:r>
            <a:endParaRPr lang="en-US" altLang="zh-TW" sz="2800" dirty="0"/>
          </a:p>
          <a:p>
            <a:pPr>
              <a:lnSpc>
                <a:spcPct val="80000"/>
              </a:lnSpc>
            </a:pPr>
            <a:r>
              <a:rPr lang="en-US" altLang="zh-TW" sz="2800" dirty="0" smtClean="0"/>
              <a:t>scalability </a:t>
            </a:r>
            <a:r>
              <a:rPr lang="en-US" altLang="zh-TW" sz="2800" dirty="0"/>
              <a:t>(nonfunctional specs</a:t>
            </a:r>
            <a:r>
              <a:rPr lang="en-US" altLang="zh-TW" sz="2800" dirty="0" smtClean="0"/>
              <a:t>)</a:t>
            </a:r>
            <a:endParaRPr lang="en-US" altLang="zh-TW" sz="2800" dirty="0"/>
          </a:p>
          <a:p>
            <a:pPr>
              <a:lnSpc>
                <a:spcPct val="80000"/>
              </a:lnSpc>
            </a:pPr>
            <a:r>
              <a:rPr lang="en-US" altLang="zh-TW" sz="2800" dirty="0" smtClean="0"/>
              <a:t>testability </a:t>
            </a:r>
            <a:r>
              <a:rPr lang="en-US" altLang="zh-TW" sz="2800" dirty="0"/>
              <a:t>(nonfunctional specs)</a:t>
            </a:r>
          </a:p>
          <a:p>
            <a:pPr>
              <a:lnSpc>
                <a:spcPct val="80000"/>
              </a:lnSpc>
            </a:pPr>
            <a:endParaRPr lang="en-US" altLang="zh-TW" sz="2800" dirty="0"/>
          </a:p>
          <a:p>
            <a:pPr>
              <a:lnSpc>
                <a:spcPct val="80000"/>
              </a:lnSpc>
            </a:pPr>
            <a:endParaRPr lang="en-US" altLang="zh-TW" sz="2800" dirty="0"/>
          </a:p>
          <a:p>
            <a:pPr>
              <a:lnSpc>
                <a:spcPct val="80000"/>
              </a:lnSpc>
            </a:pPr>
            <a:endParaRPr lang="en-US" altLang="zh-TW" sz="2800" dirty="0"/>
          </a:p>
          <a:p>
            <a:pPr lvl="1">
              <a:lnSpc>
                <a:spcPct val="80000"/>
              </a:lnSpc>
              <a:buFont typeface="Wingdings" panose="05000000000000000000" pitchFamily="2" charset="2"/>
              <a:buNone/>
            </a:pPr>
            <a:endParaRPr lang="en-US" altLang="zh-TW" sz="2400" dirty="0"/>
          </a:p>
        </p:txBody>
      </p:sp>
    </p:spTree>
    <p:extLst>
      <p:ext uri="{BB962C8B-B14F-4D97-AF65-F5344CB8AC3E}">
        <p14:creationId xmlns:p14="http://schemas.microsoft.com/office/powerpoint/2010/main" val="279307932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fade">
                                      <p:cBhvr>
                                        <p:cTn id="7" dur="1000"/>
                                        <p:tgtEl>
                                          <p:spTgt spid="62467">
                                            <p:txEl>
                                              <p:pRg st="0" end="0"/>
                                            </p:txEl>
                                          </p:spTgt>
                                        </p:tgtEl>
                                      </p:cBhvr>
                                    </p:animEffect>
                                    <p:anim calcmode="lin" valueType="num">
                                      <p:cBhvr>
                                        <p:cTn id="8" dur="1000" fill="hold"/>
                                        <p:tgtEl>
                                          <p:spTgt spid="624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246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fade">
                                      <p:cBhvr>
                                        <p:cTn id="12" dur="1000"/>
                                        <p:tgtEl>
                                          <p:spTgt spid="62467">
                                            <p:txEl>
                                              <p:pRg st="1" end="1"/>
                                            </p:txEl>
                                          </p:spTgt>
                                        </p:tgtEl>
                                      </p:cBhvr>
                                    </p:animEffect>
                                    <p:anim calcmode="lin" valueType="num">
                                      <p:cBhvr>
                                        <p:cTn id="13" dur="1000" fill="hold"/>
                                        <p:tgtEl>
                                          <p:spTgt spid="6246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246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2467">
                                            <p:txEl>
                                              <p:pRg st="2" end="2"/>
                                            </p:txEl>
                                          </p:spTgt>
                                        </p:tgtEl>
                                        <p:attrNameLst>
                                          <p:attrName>style.visibility</p:attrName>
                                        </p:attrNameLst>
                                      </p:cBhvr>
                                      <p:to>
                                        <p:strVal val="visible"/>
                                      </p:to>
                                    </p:set>
                                    <p:animEffect transition="in" filter="fade">
                                      <p:cBhvr>
                                        <p:cTn id="17" dur="1000"/>
                                        <p:tgtEl>
                                          <p:spTgt spid="62467">
                                            <p:txEl>
                                              <p:pRg st="2" end="2"/>
                                            </p:txEl>
                                          </p:spTgt>
                                        </p:tgtEl>
                                      </p:cBhvr>
                                    </p:animEffect>
                                    <p:anim calcmode="lin" valueType="num">
                                      <p:cBhvr>
                                        <p:cTn id="18" dur="1000" fill="hold"/>
                                        <p:tgtEl>
                                          <p:spTgt spid="6246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24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2467">
                                            <p:txEl>
                                              <p:pRg st="3" end="3"/>
                                            </p:txEl>
                                          </p:spTgt>
                                        </p:tgtEl>
                                        <p:attrNameLst>
                                          <p:attrName>style.visibility</p:attrName>
                                        </p:attrNameLst>
                                      </p:cBhvr>
                                      <p:to>
                                        <p:strVal val="visible"/>
                                      </p:to>
                                    </p:set>
                                    <p:animEffect transition="in" filter="fade">
                                      <p:cBhvr>
                                        <p:cTn id="24" dur="1000"/>
                                        <p:tgtEl>
                                          <p:spTgt spid="62467">
                                            <p:txEl>
                                              <p:pRg st="3" end="3"/>
                                            </p:txEl>
                                          </p:spTgt>
                                        </p:tgtEl>
                                      </p:cBhvr>
                                    </p:animEffect>
                                    <p:anim calcmode="lin" valueType="num">
                                      <p:cBhvr>
                                        <p:cTn id="25" dur="1000" fill="hold"/>
                                        <p:tgtEl>
                                          <p:spTgt spid="62467">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246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2467">
                                            <p:txEl>
                                              <p:pRg st="4" end="4"/>
                                            </p:txEl>
                                          </p:spTgt>
                                        </p:tgtEl>
                                        <p:attrNameLst>
                                          <p:attrName>style.visibility</p:attrName>
                                        </p:attrNameLst>
                                      </p:cBhvr>
                                      <p:to>
                                        <p:strVal val="visible"/>
                                      </p:to>
                                    </p:set>
                                    <p:animEffect transition="in" filter="fade">
                                      <p:cBhvr>
                                        <p:cTn id="31" dur="1000"/>
                                        <p:tgtEl>
                                          <p:spTgt spid="62467">
                                            <p:txEl>
                                              <p:pRg st="4" end="4"/>
                                            </p:txEl>
                                          </p:spTgt>
                                        </p:tgtEl>
                                      </p:cBhvr>
                                    </p:animEffect>
                                    <p:anim calcmode="lin" valueType="num">
                                      <p:cBhvr>
                                        <p:cTn id="32" dur="1000" fill="hold"/>
                                        <p:tgtEl>
                                          <p:spTgt spid="62467">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6246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2467">
                                            <p:txEl>
                                              <p:pRg st="5" end="5"/>
                                            </p:txEl>
                                          </p:spTgt>
                                        </p:tgtEl>
                                        <p:attrNameLst>
                                          <p:attrName>style.visibility</p:attrName>
                                        </p:attrNameLst>
                                      </p:cBhvr>
                                      <p:to>
                                        <p:strVal val="visible"/>
                                      </p:to>
                                    </p:set>
                                    <p:animEffect transition="in" filter="fade">
                                      <p:cBhvr>
                                        <p:cTn id="38" dur="1000"/>
                                        <p:tgtEl>
                                          <p:spTgt spid="62467">
                                            <p:txEl>
                                              <p:pRg st="5" end="5"/>
                                            </p:txEl>
                                          </p:spTgt>
                                        </p:tgtEl>
                                      </p:cBhvr>
                                    </p:animEffect>
                                    <p:anim calcmode="lin" valueType="num">
                                      <p:cBhvr>
                                        <p:cTn id="39" dur="1000" fill="hold"/>
                                        <p:tgtEl>
                                          <p:spTgt spid="62467">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6246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62467">
                                            <p:txEl>
                                              <p:pRg st="6" end="6"/>
                                            </p:txEl>
                                          </p:spTgt>
                                        </p:tgtEl>
                                        <p:attrNameLst>
                                          <p:attrName>style.visibility</p:attrName>
                                        </p:attrNameLst>
                                      </p:cBhvr>
                                      <p:to>
                                        <p:strVal val="visible"/>
                                      </p:to>
                                    </p:set>
                                    <p:animEffect transition="in" filter="fade">
                                      <p:cBhvr>
                                        <p:cTn id="45" dur="1000"/>
                                        <p:tgtEl>
                                          <p:spTgt spid="62467">
                                            <p:txEl>
                                              <p:pRg st="6" end="6"/>
                                            </p:txEl>
                                          </p:spTgt>
                                        </p:tgtEl>
                                      </p:cBhvr>
                                    </p:animEffect>
                                    <p:anim calcmode="lin" valueType="num">
                                      <p:cBhvr>
                                        <p:cTn id="46" dur="1000" fill="hold"/>
                                        <p:tgtEl>
                                          <p:spTgt spid="62467">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6246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2467">
                                            <p:txEl>
                                              <p:pRg st="7" end="7"/>
                                            </p:txEl>
                                          </p:spTgt>
                                        </p:tgtEl>
                                        <p:attrNameLst>
                                          <p:attrName>style.visibility</p:attrName>
                                        </p:attrNameLst>
                                      </p:cBhvr>
                                      <p:to>
                                        <p:strVal val="visible"/>
                                      </p:to>
                                    </p:set>
                                    <p:animEffect transition="in" filter="fade">
                                      <p:cBhvr>
                                        <p:cTn id="52" dur="1000"/>
                                        <p:tgtEl>
                                          <p:spTgt spid="62467">
                                            <p:txEl>
                                              <p:pRg st="7" end="7"/>
                                            </p:txEl>
                                          </p:spTgt>
                                        </p:tgtEl>
                                      </p:cBhvr>
                                    </p:animEffect>
                                    <p:anim calcmode="lin" valueType="num">
                                      <p:cBhvr>
                                        <p:cTn id="53" dur="1000" fill="hold"/>
                                        <p:tgtEl>
                                          <p:spTgt spid="62467">
                                            <p:txEl>
                                              <p:pRg st="7" end="7"/>
                                            </p:txEl>
                                          </p:spTgt>
                                        </p:tgtEl>
                                        <p:attrNameLst>
                                          <p:attrName>ppt_x</p:attrName>
                                        </p:attrNameLst>
                                      </p:cBhvr>
                                      <p:tavLst>
                                        <p:tav tm="0">
                                          <p:val>
                                            <p:strVal val="#ppt_x"/>
                                          </p:val>
                                        </p:tav>
                                        <p:tav tm="100000">
                                          <p:val>
                                            <p:strVal val="#ppt_x"/>
                                          </p:val>
                                        </p:tav>
                                      </p:tavLst>
                                    </p:anim>
                                    <p:anim calcmode="lin" valueType="num">
                                      <p:cBhvr>
                                        <p:cTn id="54" dur="1000" fill="hold"/>
                                        <p:tgtEl>
                                          <p:spTgt spid="6246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62467">
                                            <p:txEl>
                                              <p:pRg st="8" end="8"/>
                                            </p:txEl>
                                          </p:spTgt>
                                        </p:tgtEl>
                                        <p:attrNameLst>
                                          <p:attrName>style.visibility</p:attrName>
                                        </p:attrNameLst>
                                      </p:cBhvr>
                                      <p:to>
                                        <p:strVal val="visible"/>
                                      </p:to>
                                    </p:set>
                                    <p:animEffect transition="in" filter="fade">
                                      <p:cBhvr>
                                        <p:cTn id="59" dur="1000"/>
                                        <p:tgtEl>
                                          <p:spTgt spid="62467">
                                            <p:txEl>
                                              <p:pRg st="8" end="8"/>
                                            </p:txEl>
                                          </p:spTgt>
                                        </p:tgtEl>
                                      </p:cBhvr>
                                    </p:animEffect>
                                    <p:anim calcmode="lin" valueType="num">
                                      <p:cBhvr>
                                        <p:cTn id="60" dur="1000" fill="hold"/>
                                        <p:tgtEl>
                                          <p:spTgt spid="62467">
                                            <p:txEl>
                                              <p:pRg st="8" end="8"/>
                                            </p:txEl>
                                          </p:spTgt>
                                        </p:tgtEl>
                                        <p:attrNameLst>
                                          <p:attrName>ppt_x</p:attrName>
                                        </p:attrNameLst>
                                      </p:cBhvr>
                                      <p:tavLst>
                                        <p:tav tm="0">
                                          <p:val>
                                            <p:strVal val="#ppt_x"/>
                                          </p:val>
                                        </p:tav>
                                        <p:tav tm="100000">
                                          <p:val>
                                            <p:strVal val="#ppt_x"/>
                                          </p:val>
                                        </p:tav>
                                      </p:tavLst>
                                    </p:anim>
                                    <p:anim calcmode="lin" valueType="num">
                                      <p:cBhvr>
                                        <p:cTn id="61" dur="1000" fill="hold"/>
                                        <p:tgtEl>
                                          <p:spTgt spid="6246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62467">
                                            <p:txEl>
                                              <p:pRg st="9" end="9"/>
                                            </p:txEl>
                                          </p:spTgt>
                                        </p:tgtEl>
                                        <p:attrNameLst>
                                          <p:attrName>style.visibility</p:attrName>
                                        </p:attrNameLst>
                                      </p:cBhvr>
                                      <p:to>
                                        <p:strVal val="visible"/>
                                      </p:to>
                                    </p:set>
                                    <p:animEffect transition="in" filter="fade">
                                      <p:cBhvr>
                                        <p:cTn id="66" dur="1000"/>
                                        <p:tgtEl>
                                          <p:spTgt spid="62467">
                                            <p:txEl>
                                              <p:pRg st="9" end="9"/>
                                            </p:txEl>
                                          </p:spTgt>
                                        </p:tgtEl>
                                      </p:cBhvr>
                                    </p:animEffect>
                                    <p:anim calcmode="lin" valueType="num">
                                      <p:cBhvr>
                                        <p:cTn id="67" dur="1000" fill="hold"/>
                                        <p:tgtEl>
                                          <p:spTgt spid="62467">
                                            <p:txEl>
                                              <p:pRg st="9" end="9"/>
                                            </p:txEl>
                                          </p:spTgt>
                                        </p:tgtEl>
                                        <p:attrNameLst>
                                          <p:attrName>ppt_x</p:attrName>
                                        </p:attrNameLst>
                                      </p:cBhvr>
                                      <p:tavLst>
                                        <p:tav tm="0">
                                          <p:val>
                                            <p:strVal val="#ppt_x"/>
                                          </p:val>
                                        </p:tav>
                                        <p:tav tm="100000">
                                          <p:val>
                                            <p:strVal val="#ppt_x"/>
                                          </p:val>
                                        </p:tav>
                                      </p:tavLst>
                                    </p:anim>
                                    <p:anim calcmode="lin" valueType="num">
                                      <p:cBhvr>
                                        <p:cTn id="68" dur="1000" fill="hold"/>
                                        <p:tgtEl>
                                          <p:spTgt spid="6246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1907704" y="180490"/>
            <a:ext cx="6377940" cy="1293028"/>
          </a:xfrm>
        </p:spPr>
        <p:txBody>
          <a:bodyPr/>
          <a:lstStyle/>
          <a:p>
            <a:r>
              <a:rPr lang="en-US" altLang="zh-TW" dirty="0" smtClean="0"/>
              <a:t>Software Testing </a:t>
            </a:r>
            <a:br>
              <a:rPr lang="en-US" altLang="zh-TW" dirty="0" smtClean="0"/>
            </a:br>
            <a:r>
              <a:rPr lang="en-US" altLang="zh-TW" dirty="0" smtClean="0"/>
              <a:t>V-Model</a:t>
            </a:r>
            <a:endParaRPr lang="zh-TW" altLang="en-US" dirty="0"/>
          </a:p>
        </p:txBody>
      </p:sp>
      <p:sp>
        <p:nvSpPr>
          <p:cNvPr id="5" name="內容版面配置區 4"/>
          <p:cNvSpPr>
            <a:spLocks noGrp="1"/>
          </p:cNvSpPr>
          <p:nvPr>
            <p:ph idx="1"/>
          </p:nvPr>
        </p:nvSpPr>
        <p:spPr/>
        <p:txBody>
          <a:bodyPr/>
          <a:lstStyle/>
          <a:p>
            <a:endParaRPr lang="zh-TW" altLang="en-US"/>
          </a:p>
        </p:txBody>
      </p:sp>
      <p:sp>
        <p:nvSpPr>
          <p:cNvPr id="2" name="頁尾版面配置區 1"/>
          <p:cNvSpPr>
            <a:spLocks noGrp="1"/>
          </p:cNvSpPr>
          <p:nvPr>
            <p:ph type="ftr" sz="quarter" idx="11"/>
          </p:nvPr>
        </p:nvSpPr>
        <p:spPr/>
        <p:txBody>
          <a:bodyPr/>
          <a:lstStyle/>
          <a:p>
            <a:r>
              <a:rPr lang="zh-TW" altLang="en-US" smtClean="0"/>
              <a:t>教育部資訊人才培育計畫</a:t>
            </a:r>
            <a:endParaRPr lang="zh-TW" altLang="en-US"/>
          </a:p>
        </p:txBody>
      </p:sp>
      <p:pic>
        <p:nvPicPr>
          <p:cNvPr id="4098" name="Picture 2" descr="http://www.qsius.com/images/f/f8/V-Model-Developm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84" y="1622855"/>
            <a:ext cx="8821231"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96124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Testing tasks to be done </a:t>
            </a:r>
            <a:endParaRPr lang="zh-TW" altLang="en-US" dirty="0"/>
          </a:p>
        </p:txBody>
      </p:sp>
      <p:sp>
        <p:nvSpPr>
          <p:cNvPr id="3" name="內容版面配置區 2"/>
          <p:cNvSpPr>
            <a:spLocks noGrp="1"/>
          </p:cNvSpPr>
          <p:nvPr>
            <p:ph idx="1"/>
          </p:nvPr>
        </p:nvSpPr>
        <p:spPr/>
        <p:txBody>
          <a:bodyPr>
            <a:normAutofit lnSpcReduction="10000"/>
          </a:bodyPr>
          <a:lstStyle/>
          <a:p>
            <a:pPr marL="457200" indent="-457200">
              <a:buFont typeface="+mj-lt"/>
              <a:buAutoNum type="arabicPeriod"/>
            </a:pPr>
            <a:r>
              <a:rPr lang="en-US" altLang="zh-TW" b="1" dirty="0">
                <a:solidFill>
                  <a:srgbClr val="FFFF00"/>
                </a:solidFill>
              </a:rPr>
              <a:t>W</a:t>
            </a:r>
            <a:r>
              <a:rPr lang="en-US" altLang="zh-TW" b="1" dirty="0" smtClean="0">
                <a:solidFill>
                  <a:srgbClr val="FFFF00"/>
                </a:solidFill>
              </a:rPr>
              <a:t>rite Test plan (often seen in large software company with formal QA team)</a:t>
            </a:r>
          </a:p>
          <a:p>
            <a:pPr marL="457200" indent="-457200">
              <a:buFont typeface="+mj-lt"/>
              <a:buAutoNum type="arabicPeriod"/>
            </a:pPr>
            <a:r>
              <a:rPr lang="en-US" altLang="zh-TW" dirty="0" smtClean="0"/>
              <a:t>write test cases, prepare test data</a:t>
            </a:r>
          </a:p>
          <a:p>
            <a:pPr marL="457200" indent="-457200">
              <a:buFont typeface="+mj-lt"/>
              <a:buAutoNum type="arabicPeriod"/>
            </a:pPr>
            <a:r>
              <a:rPr lang="en-US" altLang="zh-TW" dirty="0" smtClean="0"/>
              <a:t>test case management</a:t>
            </a:r>
          </a:p>
          <a:p>
            <a:pPr marL="457200" indent="-457200">
              <a:buFont typeface="+mj-lt"/>
              <a:buAutoNum type="arabicPeriod"/>
            </a:pPr>
            <a:r>
              <a:rPr lang="en-US" altLang="zh-TW" dirty="0" smtClean="0"/>
              <a:t>file bugs</a:t>
            </a:r>
          </a:p>
          <a:p>
            <a:pPr marL="457200" indent="-457200">
              <a:buFont typeface="+mj-lt"/>
              <a:buAutoNum type="arabicPeriod"/>
            </a:pPr>
            <a:r>
              <a:rPr lang="en-US" altLang="zh-TW" dirty="0" smtClean="0"/>
              <a:t>regression testing</a:t>
            </a:r>
          </a:p>
          <a:p>
            <a:pPr marL="457200" indent="-457200">
              <a:buFont typeface="+mj-lt"/>
              <a:buAutoNum type="arabicPeriod"/>
            </a:pPr>
            <a:r>
              <a:rPr lang="en-US" altLang="zh-TW" dirty="0" smtClean="0"/>
              <a:t>test automation (with tools)</a:t>
            </a:r>
          </a:p>
          <a:p>
            <a:pPr marL="457200" indent="-457200">
              <a:buFont typeface="+mj-lt"/>
              <a:buAutoNum type="arabicPeriod"/>
            </a:pPr>
            <a:r>
              <a:rPr lang="en-US" altLang="zh-TW" dirty="0" smtClean="0"/>
              <a:t>stress testing/load testing</a:t>
            </a:r>
          </a:p>
          <a:p>
            <a:pPr marL="457200" indent="-457200">
              <a:buFont typeface="+mj-lt"/>
              <a:buAutoNum type="arabicPeriod"/>
            </a:pPr>
            <a:r>
              <a:rPr lang="en-US" altLang="zh-TW" dirty="0" smtClean="0"/>
              <a:t>security testing </a:t>
            </a:r>
          </a:p>
          <a:p>
            <a:pPr marL="457200" indent="-457200">
              <a:buFont typeface="+mj-lt"/>
              <a:buAutoNum type="arabicPeriod"/>
            </a:pPr>
            <a:r>
              <a:rPr lang="en-US" altLang="zh-TW" dirty="0" smtClean="0"/>
              <a:t>test as assets.</a:t>
            </a:r>
          </a:p>
          <a:p>
            <a:pPr marL="457200" indent="-457200">
              <a:buFont typeface="+mj-lt"/>
              <a:buAutoNum type="arabicPeriod"/>
            </a:pP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144</a:t>
            </a:fld>
            <a:endParaRPr lang="zh-TW" altLang="en-US"/>
          </a:p>
        </p:txBody>
      </p:sp>
    </p:spTree>
    <p:extLst>
      <p:ext uri="{BB962C8B-B14F-4D97-AF65-F5344CB8AC3E}">
        <p14:creationId xmlns:p14="http://schemas.microsoft.com/office/powerpoint/2010/main" val="149525722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Test Plan?</a:t>
            </a:r>
            <a:endParaRPr lang="zh-TW" altLang="en-US" dirty="0"/>
          </a:p>
        </p:txBody>
      </p:sp>
      <p:sp>
        <p:nvSpPr>
          <p:cNvPr id="3" name="內容版面配置區 2"/>
          <p:cNvSpPr>
            <a:spLocks noGrp="1"/>
          </p:cNvSpPr>
          <p:nvPr>
            <p:ph idx="1"/>
          </p:nvPr>
        </p:nvSpPr>
        <p:spPr>
          <a:xfrm>
            <a:off x="585156" y="1772816"/>
            <a:ext cx="7955280" cy="4069080"/>
          </a:xfrm>
        </p:spPr>
        <p:txBody>
          <a:bodyPr>
            <a:noAutofit/>
          </a:bodyPr>
          <a:lstStyle/>
          <a:p>
            <a:r>
              <a:rPr lang="en-US" altLang="zh-TW" sz="2000" dirty="0" smtClean="0"/>
              <a:t>There are many test plan template </a:t>
            </a:r>
          </a:p>
          <a:p>
            <a:r>
              <a:rPr lang="en-US" altLang="zh-TW" sz="2000" dirty="0" smtClean="0"/>
              <a:t>The major contents in a  test plan </a:t>
            </a:r>
          </a:p>
          <a:p>
            <a:pPr lvl="2"/>
            <a:endParaRPr lang="en-US" altLang="zh-TW" sz="1600" dirty="0" smtClean="0"/>
          </a:p>
          <a:p>
            <a:pPr lvl="2"/>
            <a:r>
              <a:rPr lang="en-US" altLang="zh-TW" sz="1600" dirty="0"/>
              <a:t>what to test?</a:t>
            </a:r>
          </a:p>
          <a:p>
            <a:pPr lvl="2"/>
            <a:r>
              <a:rPr lang="en-US" altLang="zh-TW" sz="1600" dirty="0"/>
              <a:t>what not to test?</a:t>
            </a:r>
          </a:p>
          <a:p>
            <a:pPr lvl="2"/>
            <a:r>
              <a:rPr lang="en-US" altLang="zh-TW" sz="1600" dirty="0" smtClean="0"/>
              <a:t>estimate the cost and efforts of testing</a:t>
            </a:r>
          </a:p>
          <a:p>
            <a:pPr lvl="2"/>
            <a:r>
              <a:rPr lang="en-US" altLang="zh-TW" sz="1600" dirty="0" smtClean="0"/>
              <a:t>prioritize testing tasks</a:t>
            </a:r>
          </a:p>
          <a:p>
            <a:pPr lvl="2"/>
            <a:r>
              <a:rPr lang="en-US" altLang="zh-TW" sz="1600" dirty="0" smtClean="0"/>
              <a:t>how test data should be prepared.</a:t>
            </a:r>
          </a:p>
          <a:p>
            <a:pPr lvl="2"/>
            <a:r>
              <a:rPr lang="en-US" altLang="zh-TW" sz="1600" dirty="0" smtClean="0"/>
              <a:t>testability</a:t>
            </a:r>
          </a:p>
          <a:p>
            <a:pPr lvl="2"/>
            <a:r>
              <a:rPr lang="en-US" altLang="zh-TW" sz="1600" dirty="0" smtClean="0"/>
              <a:t>testing schedule</a:t>
            </a:r>
          </a:p>
          <a:p>
            <a:r>
              <a:rPr lang="en-US" altLang="zh-TW" sz="2000" dirty="0"/>
              <a:t>via review, developers and testers can communicate and check</a:t>
            </a:r>
          </a:p>
          <a:p>
            <a:pPr lvl="2"/>
            <a:r>
              <a:rPr lang="en-US" altLang="zh-TW" sz="1600" dirty="0"/>
              <a:t>if specs are understood mutually (communication is not as intuitive as you think)</a:t>
            </a:r>
          </a:p>
          <a:p>
            <a:pPr lvl="2"/>
            <a:r>
              <a:rPr lang="en-US" altLang="zh-TW" sz="1600" dirty="0" smtClean="0"/>
              <a:t>raise any </a:t>
            </a:r>
            <a:r>
              <a:rPr lang="en-US" altLang="zh-TW" sz="1600" dirty="0"/>
              <a:t>testing issues while studying the system specs</a:t>
            </a:r>
          </a:p>
          <a:p>
            <a:endParaRPr lang="en-US" altLang="zh-TW" sz="2000" dirty="0" smtClean="0"/>
          </a:p>
          <a:p>
            <a:pPr lvl="2"/>
            <a:endParaRPr lang="en-US" altLang="zh-TW" sz="1600" dirty="0" smtClean="0"/>
          </a:p>
        </p:txBody>
      </p:sp>
      <p:sp>
        <p:nvSpPr>
          <p:cNvPr id="4" name="頁尾版面配置區 3"/>
          <p:cNvSpPr>
            <a:spLocks noGrp="1"/>
          </p:cNvSpPr>
          <p:nvPr>
            <p:ph type="ftr" sz="quarter" idx="11"/>
          </p:nvPr>
        </p:nvSpPr>
        <p:spPr/>
        <p:txBody>
          <a:bodyPr/>
          <a:lstStyle/>
          <a:p>
            <a:r>
              <a:rPr lang="zh-TW" altLang="en-US" dirty="0" smtClean="0"/>
              <a:t>教育部資訊人才培育計畫</a:t>
            </a:r>
            <a:endParaRPr lang="zh-TW" altLang="en-US" dirty="0"/>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145</a:t>
            </a:fld>
            <a:endParaRPr lang="zh-TW" altLang="en-US"/>
          </a:p>
        </p:txBody>
      </p:sp>
    </p:spTree>
    <p:extLst>
      <p:ext uri="{BB962C8B-B14F-4D97-AF65-F5344CB8AC3E}">
        <p14:creationId xmlns:p14="http://schemas.microsoft.com/office/powerpoint/2010/main" val="274810185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Testing tasks to be done </a:t>
            </a:r>
            <a:endParaRPr lang="zh-TW" altLang="en-US" dirty="0"/>
          </a:p>
        </p:txBody>
      </p:sp>
      <p:sp>
        <p:nvSpPr>
          <p:cNvPr id="3" name="內容版面配置區 2"/>
          <p:cNvSpPr>
            <a:spLocks noGrp="1"/>
          </p:cNvSpPr>
          <p:nvPr>
            <p:ph idx="1"/>
          </p:nvPr>
        </p:nvSpPr>
        <p:spPr/>
        <p:txBody>
          <a:bodyPr>
            <a:normAutofit lnSpcReduction="10000"/>
          </a:bodyPr>
          <a:lstStyle/>
          <a:p>
            <a:pPr marL="457200" indent="-457200">
              <a:buFont typeface="+mj-lt"/>
              <a:buAutoNum type="arabicPeriod"/>
            </a:pPr>
            <a:r>
              <a:rPr lang="en-US" altLang="zh-TW" dirty="0"/>
              <a:t>W</a:t>
            </a:r>
            <a:r>
              <a:rPr lang="en-US" altLang="zh-TW" dirty="0" smtClean="0"/>
              <a:t>rite Test plan (often seen in large software company with formal QA team)</a:t>
            </a:r>
          </a:p>
          <a:p>
            <a:pPr marL="457200" indent="-457200">
              <a:buFont typeface="+mj-lt"/>
              <a:buAutoNum type="arabicPeriod"/>
            </a:pPr>
            <a:r>
              <a:rPr lang="en-US" altLang="zh-TW" b="1" dirty="0" smtClean="0">
                <a:solidFill>
                  <a:srgbClr val="FFFF00"/>
                </a:solidFill>
              </a:rPr>
              <a:t>write test cases, prepare test data</a:t>
            </a:r>
          </a:p>
          <a:p>
            <a:pPr marL="457200" indent="-457200">
              <a:buFont typeface="+mj-lt"/>
              <a:buAutoNum type="arabicPeriod"/>
            </a:pPr>
            <a:r>
              <a:rPr lang="en-US" altLang="zh-TW" dirty="0" smtClean="0"/>
              <a:t>test case management</a:t>
            </a:r>
          </a:p>
          <a:p>
            <a:pPr marL="457200" indent="-457200">
              <a:buFont typeface="+mj-lt"/>
              <a:buAutoNum type="arabicPeriod"/>
            </a:pPr>
            <a:r>
              <a:rPr lang="en-US" altLang="zh-TW" dirty="0" smtClean="0"/>
              <a:t>file bugs</a:t>
            </a:r>
          </a:p>
          <a:p>
            <a:pPr marL="457200" indent="-457200">
              <a:buFont typeface="+mj-lt"/>
              <a:buAutoNum type="arabicPeriod"/>
            </a:pPr>
            <a:r>
              <a:rPr lang="en-US" altLang="zh-TW" dirty="0" smtClean="0"/>
              <a:t>regression testing</a:t>
            </a:r>
          </a:p>
          <a:p>
            <a:pPr marL="457200" indent="-457200">
              <a:buFont typeface="+mj-lt"/>
              <a:buAutoNum type="arabicPeriod"/>
            </a:pPr>
            <a:r>
              <a:rPr lang="en-US" altLang="zh-TW" dirty="0" smtClean="0"/>
              <a:t>test automation (with tools)</a:t>
            </a:r>
          </a:p>
          <a:p>
            <a:pPr marL="457200" indent="-457200">
              <a:buFont typeface="+mj-lt"/>
              <a:buAutoNum type="arabicPeriod"/>
            </a:pPr>
            <a:r>
              <a:rPr lang="en-US" altLang="zh-TW" dirty="0" smtClean="0"/>
              <a:t>stress testing/load testing</a:t>
            </a:r>
          </a:p>
          <a:p>
            <a:pPr marL="457200" indent="-457200">
              <a:buFont typeface="+mj-lt"/>
              <a:buAutoNum type="arabicPeriod"/>
            </a:pPr>
            <a:r>
              <a:rPr lang="en-US" altLang="zh-TW" dirty="0" smtClean="0"/>
              <a:t>security testing </a:t>
            </a:r>
          </a:p>
          <a:p>
            <a:pPr marL="457200" indent="-457200">
              <a:buFont typeface="+mj-lt"/>
              <a:buAutoNum type="arabicPeriod"/>
            </a:pPr>
            <a:r>
              <a:rPr lang="en-US" altLang="zh-TW" dirty="0" smtClean="0"/>
              <a:t>test as assets.</a:t>
            </a:r>
          </a:p>
          <a:p>
            <a:pPr marL="457200" indent="-457200">
              <a:buFont typeface="+mj-lt"/>
              <a:buAutoNum type="arabicPeriod"/>
            </a:pP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146</a:t>
            </a:fld>
            <a:endParaRPr lang="zh-TW" altLang="en-US"/>
          </a:p>
        </p:txBody>
      </p:sp>
    </p:spTree>
    <p:extLst>
      <p:ext uri="{BB962C8B-B14F-4D97-AF65-F5344CB8AC3E}">
        <p14:creationId xmlns:p14="http://schemas.microsoft.com/office/powerpoint/2010/main" val="187199695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 test case example </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147</a:t>
            </a:fld>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281"/>
            <a:ext cx="9108504" cy="685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3923928" y="1915942"/>
            <a:ext cx="4825360" cy="1077218"/>
          </a:xfrm>
          <a:prstGeom prst="rect">
            <a:avLst/>
          </a:prstGeom>
          <a:noFill/>
          <a:ln>
            <a:solidFill>
              <a:srgbClr val="FFCC99"/>
            </a:solidFill>
          </a:ln>
        </p:spPr>
        <p:txBody>
          <a:bodyPr wrap="none" rtlCol="0">
            <a:spAutoFit/>
          </a:bodyPr>
          <a:lstStyle/>
          <a:p>
            <a:r>
              <a:rPr lang="en-US" altLang="zh-TW" sz="3200" dirty="0" smtClean="0">
                <a:solidFill>
                  <a:srgbClr val="FF0000"/>
                </a:solidFill>
                <a:latin typeface="Britannic Bold" pitchFamily="34" charset="0"/>
              </a:rPr>
              <a:t>A REAL</a:t>
            </a:r>
            <a:r>
              <a:rPr lang="zh-TW" altLang="en-US" sz="3200" dirty="0" smtClean="0">
                <a:solidFill>
                  <a:srgbClr val="FF0000"/>
                </a:solidFill>
                <a:latin typeface="Britannic Bold" pitchFamily="34" charset="0"/>
              </a:rPr>
              <a:t> </a:t>
            </a:r>
            <a:r>
              <a:rPr lang="en-US" altLang="zh-TW" sz="3200" dirty="0" smtClean="0">
                <a:solidFill>
                  <a:srgbClr val="FF0000"/>
                </a:solidFill>
                <a:latin typeface="Britannic Bold" pitchFamily="34" charset="0"/>
              </a:rPr>
              <a:t>TEST</a:t>
            </a:r>
            <a:r>
              <a:rPr lang="zh-TW" altLang="en-US" sz="3200" dirty="0" smtClean="0">
                <a:solidFill>
                  <a:srgbClr val="FF0000"/>
                </a:solidFill>
                <a:latin typeface="Britannic Bold" pitchFamily="34" charset="0"/>
              </a:rPr>
              <a:t> </a:t>
            </a:r>
            <a:r>
              <a:rPr lang="en-US" altLang="zh-TW" sz="3200" dirty="0" smtClean="0">
                <a:solidFill>
                  <a:srgbClr val="FF0000"/>
                </a:solidFill>
                <a:latin typeface="Britannic Bold" pitchFamily="34" charset="0"/>
              </a:rPr>
              <a:t>CASE</a:t>
            </a:r>
            <a:r>
              <a:rPr lang="zh-TW" altLang="en-US" sz="3200" dirty="0" smtClean="0">
                <a:solidFill>
                  <a:srgbClr val="FF0000"/>
                </a:solidFill>
                <a:latin typeface="Britannic Bold" pitchFamily="34" charset="0"/>
              </a:rPr>
              <a:t> </a:t>
            </a:r>
            <a:r>
              <a:rPr lang="en-US" altLang="zh-TW" sz="3200" dirty="0" smtClean="0">
                <a:solidFill>
                  <a:srgbClr val="FF0000"/>
                </a:solidFill>
                <a:latin typeface="Britannic Bold" pitchFamily="34" charset="0"/>
              </a:rPr>
              <a:t>Design</a:t>
            </a:r>
          </a:p>
          <a:p>
            <a:r>
              <a:rPr lang="en-US" altLang="zh-TW" sz="3200" dirty="0" smtClean="0">
                <a:solidFill>
                  <a:srgbClr val="FF0000"/>
                </a:solidFill>
                <a:latin typeface="Britannic Bold" pitchFamily="34" charset="0"/>
              </a:rPr>
              <a:t>When build is not ready</a:t>
            </a:r>
          </a:p>
        </p:txBody>
      </p:sp>
      <p:pic>
        <p:nvPicPr>
          <p:cNvPr id="6" name="圖片 5"/>
          <p:cNvPicPr>
            <a:picLocks noChangeAspect="1"/>
          </p:cNvPicPr>
          <p:nvPr/>
        </p:nvPicPr>
        <p:blipFill>
          <a:blip r:embed="rId3"/>
          <a:stretch>
            <a:fillRect/>
          </a:stretch>
        </p:blipFill>
        <p:spPr>
          <a:xfrm>
            <a:off x="649203" y="3504070"/>
            <a:ext cx="1800285" cy="809579"/>
          </a:xfrm>
          <a:prstGeom prst="rect">
            <a:avLst/>
          </a:prstGeom>
        </p:spPr>
      </p:pic>
      <p:pic>
        <p:nvPicPr>
          <p:cNvPr id="8" name="圖片 7"/>
          <p:cNvPicPr>
            <a:picLocks noChangeAspect="1"/>
          </p:cNvPicPr>
          <p:nvPr/>
        </p:nvPicPr>
        <p:blipFill>
          <a:blip r:embed="rId4"/>
          <a:stretch>
            <a:fillRect/>
          </a:stretch>
        </p:blipFill>
        <p:spPr>
          <a:xfrm>
            <a:off x="649203" y="5012774"/>
            <a:ext cx="4104541" cy="1988086"/>
          </a:xfrm>
          <a:prstGeom prst="rect">
            <a:avLst/>
          </a:prstGeom>
        </p:spPr>
      </p:pic>
      <p:sp>
        <p:nvSpPr>
          <p:cNvPr id="12" name="文字方塊 11"/>
          <p:cNvSpPr txBox="1"/>
          <p:nvPr/>
        </p:nvSpPr>
        <p:spPr>
          <a:xfrm>
            <a:off x="3294162" y="3588639"/>
            <a:ext cx="2074607" cy="584775"/>
          </a:xfrm>
          <a:prstGeom prst="rect">
            <a:avLst/>
          </a:prstGeom>
          <a:noFill/>
          <a:ln>
            <a:solidFill>
              <a:srgbClr val="FFCC99"/>
            </a:solidFill>
          </a:ln>
        </p:spPr>
        <p:txBody>
          <a:bodyPr wrap="none" rtlCol="0">
            <a:spAutoFit/>
          </a:bodyPr>
          <a:lstStyle/>
          <a:p>
            <a:r>
              <a:rPr lang="en-US" altLang="zh-TW" sz="3200" dirty="0" smtClean="0">
                <a:solidFill>
                  <a:srgbClr val="FF0000"/>
                </a:solidFill>
                <a:latin typeface="Britannic Bold" pitchFamily="34" charset="0"/>
              </a:rPr>
              <a:t>assertions</a:t>
            </a:r>
          </a:p>
        </p:txBody>
      </p:sp>
      <p:sp>
        <p:nvSpPr>
          <p:cNvPr id="13" name="文字方塊 12"/>
          <p:cNvSpPr txBox="1"/>
          <p:nvPr/>
        </p:nvSpPr>
        <p:spPr>
          <a:xfrm>
            <a:off x="5076056" y="5579155"/>
            <a:ext cx="2074607" cy="584775"/>
          </a:xfrm>
          <a:prstGeom prst="rect">
            <a:avLst/>
          </a:prstGeom>
          <a:noFill/>
          <a:ln>
            <a:solidFill>
              <a:srgbClr val="FFCC99"/>
            </a:solidFill>
          </a:ln>
        </p:spPr>
        <p:txBody>
          <a:bodyPr wrap="none" rtlCol="0">
            <a:spAutoFit/>
          </a:bodyPr>
          <a:lstStyle/>
          <a:p>
            <a:r>
              <a:rPr lang="en-US" altLang="zh-TW" sz="3200" dirty="0" smtClean="0">
                <a:solidFill>
                  <a:srgbClr val="FF0000"/>
                </a:solidFill>
                <a:latin typeface="Britannic Bold" pitchFamily="34" charset="0"/>
              </a:rPr>
              <a:t>assertions</a:t>
            </a:r>
          </a:p>
        </p:txBody>
      </p:sp>
    </p:spTree>
    <p:extLst>
      <p:ext uri="{BB962C8B-B14F-4D97-AF65-F5344CB8AC3E}">
        <p14:creationId xmlns:p14="http://schemas.microsoft.com/office/powerpoint/2010/main" val="114832544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 test case example </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148</a:t>
            </a:fld>
            <a:endParaRPr lang="zh-TW" alt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08504" cy="685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字方塊 4"/>
          <p:cNvSpPr txBox="1"/>
          <p:nvPr/>
        </p:nvSpPr>
        <p:spPr>
          <a:xfrm>
            <a:off x="3779912" y="1816850"/>
            <a:ext cx="4931158" cy="1569660"/>
          </a:xfrm>
          <a:prstGeom prst="rect">
            <a:avLst/>
          </a:prstGeom>
          <a:noFill/>
          <a:ln>
            <a:solidFill>
              <a:srgbClr val="FFCC99"/>
            </a:solidFill>
          </a:ln>
        </p:spPr>
        <p:txBody>
          <a:bodyPr wrap="none" rtlCol="0">
            <a:spAutoFit/>
          </a:bodyPr>
          <a:lstStyle/>
          <a:p>
            <a:r>
              <a:rPr lang="en-US" altLang="zh-TW" sz="3200" dirty="0" smtClean="0">
                <a:solidFill>
                  <a:srgbClr val="FF0000"/>
                </a:solidFill>
                <a:latin typeface="Britannic Bold" pitchFamily="34" charset="0"/>
              </a:rPr>
              <a:t>When it becomes a </a:t>
            </a:r>
          </a:p>
          <a:p>
            <a:r>
              <a:rPr lang="en-US" altLang="zh-TW" sz="3200" dirty="0" smtClean="0">
                <a:solidFill>
                  <a:srgbClr val="FF0000"/>
                </a:solidFill>
                <a:latin typeface="Britannic Bold" pitchFamily="34" charset="0"/>
              </a:rPr>
              <a:t>regression test cases with</a:t>
            </a:r>
          </a:p>
          <a:p>
            <a:r>
              <a:rPr lang="en-US" altLang="zh-TW" sz="3200" dirty="0" smtClean="0">
                <a:solidFill>
                  <a:srgbClr val="FF0000"/>
                </a:solidFill>
                <a:latin typeface="Britannic Bold" pitchFamily="34" charset="0"/>
              </a:rPr>
              <a:t>Stable golden cases</a:t>
            </a:r>
            <a:endParaRPr lang="zh-TW" altLang="en-US" sz="3200" dirty="0">
              <a:solidFill>
                <a:srgbClr val="FF0000"/>
              </a:solidFill>
              <a:latin typeface="Britannic Bold" pitchFamily="34" charset="0"/>
            </a:endParaRPr>
          </a:p>
        </p:txBody>
      </p:sp>
    </p:spTree>
    <p:extLst>
      <p:ext uri="{BB962C8B-B14F-4D97-AF65-F5344CB8AC3E}">
        <p14:creationId xmlns:p14="http://schemas.microsoft.com/office/powerpoint/2010/main" val="71853811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Test Case ID example</a:t>
            </a:r>
            <a:endParaRPr lang="zh-TW" altLang="en-US" dirty="0"/>
          </a:p>
        </p:txBody>
      </p:sp>
      <p:sp>
        <p:nvSpPr>
          <p:cNvPr id="3" name="內容版面配置區 2"/>
          <p:cNvSpPr>
            <a:spLocks noGrp="1"/>
          </p:cNvSpPr>
          <p:nvPr>
            <p:ph idx="1"/>
          </p:nvPr>
        </p:nvSpPr>
        <p:spPr>
          <a:xfrm>
            <a:off x="467544" y="1844824"/>
            <a:ext cx="7955280" cy="4069080"/>
          </a:xfrm>
        </p:spPr>
        <p:txBody>
          <a:bodyPr>
            <a:noAutofit/>
          </a:bodyPr>
          <a:lstStyle/>
          <a:p>
            <a:r>
              <a:rPr lang="en-US" altLang="zh-TW" sz="1400" b="1" dirty="0">
                <a:latin typeface="+mj-lt"/>
              </a:rPr>
              <a:t>T-</a:t>
            </a:r>
            <a:r>
              <a:rPr lang="en-US" altLang="zh-TW" sz="1400" b="1" dirty="0">
                <a:solidFill>
                  <a:srgbClr val="FFFF00"/>
                </a:solidFill>
                <a:latin typeface="+mj-lt"/>
              </a:rPr>
              <a:t>SSSS</a:t>
            </a:r>
            <a:r>
              <a:rPr lang="en-US" altLang="zh-TW" sz="1400" b="1" dirty="0">
                <a:latin typeface="+mj-lt"/>
              </a:rPr>
              <a:t>-</a:t>
            </a:r>
            <a:r>
              <a:rPr lang="en-US" altLang="zh-TW" sz="1400" b="1" dirty="0">
                <a:solidFill>
                  <a:schemeClr val="accent1"/>
                </a:solidFill>
                <a:latin typeface="+mj-lt"/>
              </a:rPr>
              <a:t>CCCCC</a:t>
            </a:r>
            <a:r>
              <a:rPr lang="en-US" altLang="zh-TW" sz="1400" b="1" dirty="0">
                <a:latin typeface="+mj-lt"/>
              </a:rPr>
              <a:t>-</a:t>
            </a:r>
            <a:r>
              <a:rPr lang="en-US" altLang="zh-TW" sz="1400" b="1" dirty="0">
                <a:solidFill>
                  <a:srgbClr val="00B0F0"/>
                </a:solidFill>
                <a:latin typeface="+mj-lt"/>
              </a:rPr>
              <a:t>XXX</a:t>
            </a:r>
            <a:r>
              <a:rPr lang="en-US" altLang="zh-TW" sz="1400" b="1" dirty="0">
                <a:latin typeface="+mj-lt"/>
              </a:rPr>
              <a:t>-</a:t>
            </a:r>
            <a:r>
              <a:rPr lang="en-US" altLang="zh-TW" sz="1400" b="1" dirty="0">
                <a:solidFill>
                  <a:srgbClr val="FFC000"/>
                </a:solidFill>
                <a:latin typeface="+mj-lt"/>
              </a:rPr>
              <a:t>DDDDD</a:t>
            </a:r>
            <a:r>
              <a:rPr lang="en-US" altLang="zh-TW" sz="1400" b="1" dirty="0">
                <a:latin typeface="+mj-lt"/>
              </a:rPr>
              <a:t> TITLE</a:t>
            </a:r>
            <a:endParaRPr lang="en-US" altLang="zh-TW" sz="1400" dirty="0">
              <a:latin typeface="+mj-lt"/>
            </a:endParaRPr>
          </a:p>
          <a:p>
            <a:r>
              <a:rPr lang="en-US" altLang="zh-TW" sz="1400" b="1" dirty="0">
                <a:solidFill>
                  <a:srgbClr val="FFFF00"/>
                </a:solidFill>
                <a:latin typeface="+mj-lt"/>
              </a:rPr>
              <a:t>SSSS</a:t>
            </a:r>
            <a:r>
              <a:rPr lang="en-US" altLang="zh-TW" sz="1400" dirty="0">
                <a:latin typeface="+mj-lt"/>
              </a:rPr>
              <a:t>: Test Suite </a:t>
            </a:r>
            <a:r>
              <a:rPr lang="en-US" altLang="zh-TW" sz="1400" dirty="0" smtClean="0">
                <a:latin typeface="+mj-lt"/>
              </a:rPr>
              <a:t>name</a:t>
            </a:r>
          </a:p>
          <a:p>
            <a:r>
              <a:rPr lang="en-US" altLang="zh-TW" sz="1400" b="1" dirty="0" smtClean="0">
                <a:solidFill>
                  <a:srgbClr val="FF0000"/>
                </a:solidFill>
                <a:latin typeface="+mj-lt"/>
              </a:rPr>
              <a:t>CCCCC</a:t>
            </a:r>
            <a:r>
              <a:rPr lang="en-US" altLang="zh-TW" sz="1400" dirty="0">
                <a:latin typeface="+mj-lt"/>
              </a:rPr>
              <a:t>: Component or Requirement </a:t>
            </a:r>
            <a:r>
              <a:rPr lang="en-US" altLang="zh-TW" sz="1400" dirty="0" smtClean="0">
                <a:latin typeface="+mj-lt"/>
              </a:rPr>
              <a:t>abbreviation name – </a:t>
            </a:r>
          </a:p>
          <a:p>
            <a:pPr lvl="1"/>
            <a:r>
              <a:rPr lang="en-US" altLang="zh-TW" sz="1400" dirty="0" smtClean="0">
                <a:latin typeface="+mj-lt"/>
              </a:rPr>
              <a:t>by this name, a tester can quickly grasp what this test case is designed for </a:t>
            </a:r>
          </a:p>
          <a:p>
            <a:pPr lvl="1"/>
            <a:r>
              <a:rPr lang="en-US" altLang="zh-TW" sz="1400" dirty="0" smtClean="0">
                <a:latin typeface="+mj-lt"/>
              </a:rPr>
              <a:t>it can be a component or requirement abbreviation  names. </a:t>
            </a:r>
          </a:p>
          <a:p>
            <a:r>
              <a:rPr lang="en-US" altLang="zh-TW" sz="1400" b="1" dirty="0" smtClean="0">
                <a:solidFill>
                  <a:srgbClr val="00B0F0"/>
                </a:solidFill>
                <a:latin typeface="+mj-lt"/>
              </a:rPr>
              <a:t>XXX</a:t>
            </a:r>
            <a:r>
              <a:rPr lang="en-US" altLang="zh-TW" sz="1400" dirty="0">
                <a:latin typeface="+mj-lt"/>
              </a:rPr>
              <a:t>: X </a:t>
            </a:r>
            <a:r>
              <a:rPr lang="zh-TW" altLang="en-US" sz="1400" dirty="0">
                <a:latin typeface="+mj-lt"/>
              </a:rPr>
              <a:t>的值可以是</a:t>
            </a:r>
          </a:p>
          <a:p>
            <a:pPr lvl="1"/>
            <a:r>
              <a:rPr lang="en-US" altLang="zh-TW" sz="1400" dirty="0" smtClean="0">
                <a:latin typeface="+mj-lt"/>
              </a:rPr>
              <a:t>‘A’ </a:t>
            </a:r>
            <a:r>
              <a:rPr lang="zh-TW" altLang="en-US" sz="1400" dirty="0" smtClean="0">
                <a:latin typeface="+mj-lt"/>
              </a:rPr>
              <a:t> </a:t>
            </a:r>
            <a:r>
              <a:rPr lang="en-US" altLang="zh-TW" sz="1400" dirty="0" smtClean="0">
                <a:latin typeface="+mj-lt"/>
              </a:rPr>
              <a:t>the test case be automatically executed</a:t>
            </a:r>
            <a:endParaRPr lang="en-US" altLang="zh-TW" sz="1400" dirty="0">
              <a:latin typeface="+mj-lt"/>
            </a:endParaRPr>
          </a:p>
          <a:p>
            <a:pPr lvl="1"/>
            <a:r>
              <a:rPr lang="en-US" altLang="zh-TW" sz="1400" dirty="0" smtClean="0">
                <a:latin typeface="+mj-lt"/>
              </a:rPr>
              <a:t>‘M’ </a:t>
            </a:r>
            <a:r>
              <a:rPr lang="zh-TW" altLang="en-US" sz="1400" dirty="0" smtClean="0">
                <a:latin typeface="+mj-lt"/>
              </a:rPr>
              <a:t> </a:t>
            </a:r>
            <a:r>
              <a:rPr lang="en-US" altLang="zh-TW" sz="1400" dirty="0" smtClean="0">
                <a:latin typeface="+mj-lt"/>
              </a:rPr>
              <a:t>the test case must be manually executed</a:t>
            </a:r>
            <a:endParaRPr lang="zh-TW" altLang="en-US" sz="1400" dirty="0">
              <a:latin typeface="+mj-lt"/>
            </a:endParaRPr>
          </a:p>
          <a:p>
            <a:pPr lvl="1"/>
            <a:r>
              <a:rPr lang="en-US" altLang="zh-TW" sz="1400" dirty="0" smtClean="0">
                <a:latin typeface="+mj-lt"/>
              </a:rPr>
              <a:t>‘P’ </a:t>
            </a:r>
            <a:r>
              <a:rPr lang="zh-TW" altLang="en-US" sz="1400" dirty="0" smtClean="0">
                <a:latin typeface="+mj-lt"/>
              </a:rPr>
              <a:t> </a:t>
            </a:r>
            <a:r>
              <a:rPr lang="en-US" altLang="zh-TW" sz="1400" dirty="0" smtClean="0">
                <a:latin typeface="+mj-lt"/>
              </a:rPr>
              <a:t>this is a positive case</a:t>
            </a:r>
            <a:endParaRPr lang="en-US" altLang="zh-TW" sz="1400" dirty="0">
              <a:latin typeface="+mj-lt"/>
            </a:endParaRPr>
          </a:p>
          <a:p>
            <a:pPr lvl="1"/>
            <a:r>
              <a:rPr lang="en-US" altLang="zh-TW" sz="1400" dirty="0" smtClean="0">
                <a:latin typeface="+mj-lt"/>
              </a:rPr>
              <a:t>‘N’ </a:t>
            </a:r>
            <a:r>
              <a:rPr lang="zh-TW" altLang="en-US" sz="1400" dirty="0" smtClean="0">
                <a:latin typeface="+mj-lt"/>
              </a:rPr>
              <a:t> </a:t>
            </a:r>
            <a:r>
              <a:rPr lang="en-US" altLang="zh-TW" sz="1400" dirty="0" smtClean="0">
                <a:latin typeface="+mj-lt"/>
              </a:rPr>
              <a:t>this is negative </a:t>
            </a:r>
            <a:r>
              <a:rPr lang="en-US" altLang="zh-TW" sz="1400" dirty="0">
                <a:latin typeface="+mj-lt"/>
              </a:rPr>
              <a:t>case</a:t>
            </a:r>
          </a:p>
          <a:p>
            <a:pPr lvl="1"/>
            <a:r>
              <a:rPr lang="en-US" altLang="zh-TW" sz="1400" dirty="0">
                <a:latin typeface="+mj-lt"/>
              </a:rPr>
              <a:t>'B' </a:t>
            </a:r>
            <a:r>
              <a:rPr lang="en-US" altLang="zh-TW" sz="1400" dirty="0" smtClean="0">
                <a:latin typeface="+mj-lt"/>
              </a:rPr>
              <a:t> this is a boundary </a:t>
            </a:r>
            <a:r>
              <a:rPr lang="en-US" altLang="zh-TW" sz="1400" dirty="0">
                <a:latin typeface="+mj-lt"/>
              </a:rPr>
              <a:t>case</a:t>
            </a:r>
          </a:p>
          <a:p>
            <a:pPr lvl="1"/>
            <a:r>
              <a:rPr lang="en-US" altLang="zh-TW" sz="1400" dirty="0">
                <a:latin typeface="+mj-lt"/>
              </a:rPr>
              <a:t>'0' </a:t>
            </a:r>
            <a:r>
              <a:rPr lang="en-US" altLang="zh-TW" sz="1400" dirty="0" smtClean="0">
                <a:latin typeface="+mj-lt"/>
              </a:rPr>
              <a:t> test case priority (smoke </a:t>
            </a:r>
            <a:r>
              <a:rPr lang="en-US" altLang="zh-TW" sz="1400" dirty="0">
                <a:latin typeface="+mj-lt"/>
              </a:rPr>
              <a:t>test </a:t>
            </a:r>
            <a:r>
              <a:rPr lang="en-US" altLang="zh-TW" sz="1400" dirty="0" smtClean="0">
                <a:latin typeface="+mj-lt"/>
              </a:rPr>
              <a:t>case can be 0)</a:t>
            </a:r>
            <a:endParaRPr lang="en-US" altLang="zh-TW" sz="1400" dirty="0">
              <a:latin typeface="+mj-lt"/>
            </a:endParaRPr>
          </a:p>
          <a:p>
            <a:pPr lvl="1"/>
            <a:r>
              <a:rPr lang="en-US" altLang="zh-TW" sz="1400" dirty="0">
                <a:latin typeface="+mj-lt"/>
              </a:rPr>
              <a:t>'1' ..'9' </a:t>
            </a:r>
            <a:endParaRPr lang="zh-TW" altLang="en-US" sz="1400" dirty="0">
              <a:latin typeface="+mj-lt"/>
            </a:endParaRPr>
          </a:p>
          <a:p>
            <a:r>
              <a:rPr lang="en-US" altLang="zh-TW" sz="1400" b="1" dirty="0">
                <a:solidFill>
                  <a:srgbClr val="FFC000"/>
                </a:solidFill>
                <a:latin typeface="+mj-lt"/>
              </a:rPr>
              <a:t>DDDD</a:t>
            </a:r>
            <a:r>
              <a:rPr lang="en-US" altLang="zh-TW" sz="1400" dirty="0">
                <a:latin typeface="+mj-lt"/>
              </a:rPr>
              <a:t>: </a:t>
            </a:r>
            <a:r>
              <a:rPr lang="en-US" altLang="zh-TW" sz="1400" dirty="0" smtClean="0">
                <a:latin typeface="+mj-lt"/>
              </a:rPr>
              <a:t>test case ID in a test suite. ID is not necessary be an integer. If it is an integer like “0008”, an alternative 0008A</a:t>
            </a:r>
            <a:r>
              <a:rPr lang="en-US" altLang="zh-TW" sz="1400" dirty="0">
                <a:latin typeface="+mj-lt"/>
              </a:rPr>
              <a:t> </a:t>
            </a:r>
            <a:r>
              <a:rPr lang="en-US" altLang="zh-TW" sz="1400" dirty="0" smtClean="0">
                <a:latin typeface="+mj-lt"/>
              </a:rPr>
              <a:t>means a similar test cases. </a:t>
            </a:r>
            <a:endParaRPr lang="en-US" altLang="zh-TW" sz="1400" dirty="0">
              <a:latin typeface="+mj-lt"/>
            </a:endParaRPr>
          </a:p>
          <a:p>
            <a:r>
              <a:rPr lang="en-US" altLang="zh-TW" sz="1400" b="1" dirty="0">
                <a:latin typeface="+mj-lt"/>
              </a:rPr>
              <a:t>TITLE</a:t>
            </a:r>
            <a:r>
              <a:rPr lang="en-US" altLang="zh-TW" sz="1400" dirty="0">
                <a:latin typeface="+mj-lt"/>
              </a:rPr>
              <a:t>: </a:t>
            </a:r>
            <a:r>
              <a:rPr lang="en-US" altLang="zh-TW" sz="1400" dirty="0" smtClean="0">
                <a:latin typeface="+mj-lt"/>
              </a:rPr>
              <a:t>50</a:t>
            </a:r>
            <a:r>
              <a:rPr lang="zh-TW" altLang="en-US" sz="1400" dirty="0">
                <a:latin typeface="+mj-lt"/>
              </a:rPr>
              <a:t> </a:t>
            </a:r>
            <a:r>
              <a:rPr lang="en-US" altLang="zh-TW" sz="1400" dirty="0" smtClean="0">
                <a:latin typeface="+mj-lt"/>
              </a:rPr>
              <a:t>words that can be easily displayed in a test case management tools.</a:t>
            </a:r>
            <a:endParaRPr lang="zh-TW" altLang="en-US" sz="1400" dirty="0">
              <a:latin typeface="+mj-lt"/>
            </a:endParaRPr>
          </a:p>
          <a:p>
            <a:r>
              <a:rPr lang="zh-TW" altLang="en-US" sz="1400" dirty="0">
                <a:latin typeface="+mj-lt"/>
              </a:rPr>
              <a:t/>
            </a:r>
            <a:br>
              <a:rPr lang="zh-TW" altLang="en-US" sz="1400" dirty="0">
                <a:latin typeface="+mj-lt"/>
              </a:rPr>
            </a:br>
            <a:endParaRPr lang="zh-TW" altLang="en-US" sz="1400" dirty="0">
              <a:latin typeface="+mj-lt"/>
            </a:endParaRPr>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149</a:t>
            </a:fld>
            <a:endParaRPr lang="zh-TW" altLang="en-US"/>
          </a:p>
        </p:txBody>
      </p:sp>
    </p:spTree>
    <p:extLst>
      <p:ext uri="{BB962C8B-B14F-4D97-AF65-F5344CB8AC3E}">
        <p14:creationId xmlns:p14="http://schemas.microsoft.com/office/powerpoint/2010/main" val="289393850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8194" name="Picture 2"/>
          <p:cNvPicPr>
            <a:picLocks noChangeAspect="1" noChangeArrowheads="1"/>
          </p:cNvPicPr>
          <p:nvPr/>
        </p:nvPicPr>
        <p:blipFill>
          <a:blip r:embed="rId2" cstate="print"/>
          <a:srcRect/>
          <a:stretch>
            <a:fillRect/>
          </a:stretch>
        </p:blipFill>
        <p:spPr bwMode="auto">
          <a:xfrm>
            <a:off x="0" y="82039"/>
            <a:ext cx="9144000" cy="6775961"/>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Testing tasks to be done </a:t>
            </a:r>
            <a:endParaRPr lang="zh-TW" altLang="en-US" dirty="0"/>
          </a:p>
        </p:txBody>
      </p:sp>
      <p:sp>
        <p:nvSpPr>
          <p:cNvPr id="3" name="內容版面配置區 2"/>
          <p:cNvSpPr>
            <a:spLocks noGrp="1"/>
          </p:cNvSpPr>
          <p:nvPr>
            <p:ph idx="1"/>
          </p:nvPr>
        </p:nvSpPr>
        <p:spPr/>
        <p:txBody>
          <a:bodyPr>
            <a:normAutofit lnSpcReduction="10000"/>
          </a:bodyPr>
          <a:lstStyle/>
          <a:p>
            <a:pPr marL="457200" indent="-457200">
              <a:buFont typeface="+mj-lt"/>
              <a:buAutoNum type="arabicPeriod"/>
            </a:pPr>
            <a:r>
              <a:rPr lang="en-US" altLang="zh-TW" dirty="0"/>
              <a:t>W</a:t>
            </a:r>
            <a:r>
              <a:rPr lang="en-US" altLang="zh-TW" dirty="0" smtClean="0"/>
              <a:t>rite Test plan (often seen in large software company with formal QA team)</a:t>
            </a:r>
          </a:p>
          <a:p>
            <a:pPr marL="457200" indent="-457200">
              <a:buFont typeface="+mj-lt"/>
              <a:buAutoNum type="arabicPeriod"/>
            </a:pPr>
            <a:r>
              <a:rPr lang="en-US" altLang="zh-TW" dirty="0" smtClean="0"/>
              <a:t>write test cases, prepare test data</a:t>
            </a:r>
          </a:p>
          <a:p>
            <a:pPr marL="457200" indent="-457200">
              <a:buFont typeface="+mj-lt"/>
              <a:buAutoNum type="arabicPeriod"/>
            </a:pPr>
            <a:r>
              <a:rPr lang="en-US" altLang="zh-TW" b="1" dirty="0" smtClean="0">
                <a:solidFill>
                  <a:srgbClr val="FFFF00"/>
                </a:solidFill>
              </a:rPr>
              <a:t>test case management </a:t>
            </a:r>
          </a:p>
          <a:p>
            <a:pPr marL="457200" indent="-457200">
              <a:buFont typeface="+mj-lt"/>
              <a:buAutoNum type="arabicPeriod"/>
            </a:pPr>
            <a:r>
              <a:rPr lang="en-US" altLang="zh-TW" dirty="0" smtClean="0"/>
              <a:t>file bugs</a:t>
            </a:r>
          </a:p>
          <a:p>
            <a:pPr marL="457200" indent="-457200">
              <a:buFont typeface="+mj-lt"/>
              <a:buAutoNum type="arabicPeriod"/>
            </a:pPr>
            <a:r>
              <a:rPr lang="en-US" altLang="zh-TW" dirty="0" smtClean="0"/>
              <a:t>regression testing</a:t>
            </a:r>
          </a:p>
          <a:p>
            <a:pPr marL="457200" indent="-457200">
              <a:buFont typeface="+mj-lt"/>
              <a:buAutoNum type="arabicPeriod"/>
            </a:pPr>
            <a:r>
              <a:rPr lang="en-US" altLang="zh-TW" dirty="0" smtClean="0"/>
              <a:t>test automation (with tools)</a:t>
            </a:r>
          </a:p>
          <a:p>
            <a:pPr marL="457200" indent="-457200">
              <a:buFont typeface="+mj-lt"/>
              <a:buAutoNum type="arabicPeriod"/>
            </a:pPr>
            <a:r>
              <a:rPr lang="en-US" altLang="zh-TW" dirty="0" smtClean="0"/>
              <a:t>stress testing/load testing</a:t>
            </a:r>
          </a:p>
          <a:p>
            <a:pPr marL="457200" indent="-457200">
              <a:buFont typeface="+mj-lt"/>
              <a:buAutoNum type="arabicPeriod"/>
            </a:pPr>
            <a:r>
              <a:rPr lang="en-US" altLang="zh-TW" dirty="0" smtClean="0"/>
              <a:t>security testing </a:t>
            </a:r>
          </a:p>
          <a:p>
            <a:pPr marL="457200" indent="-457200">
              <a:buFont typeface="+mj-lt"/>
              <a:buAutoNum type="arabicPeriod"/>
            </a:pPr>
            <a:r>
              <a:rPr lang="en-US" altLang="zh-TW" dirty="0" smtClean="0"/>
              <a:t>test as assets.</a:t>
            </a:r>
          </a:p>
          <a:p>
            <a:pPr marL="457200" indent="-457200">
              <a:buFont typeface="+mj-lt"/>
              <a:buAutoNum type="arabicPeriod"/>
            </a:pP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150</a:t>
            </a:fld>
            <a:endParaRPr lang="zh-TW" altLang="en-US"/>
          </a:p>
        </p:txBody>
      </p:sp>
    </p:spTree>
    <p:extLst>
      <p:ext uri="{BB962C8B-B14F-4D97-AF65-F5344CB8AC3E}">
        <p14:creationId xmlns:p14="http://schemas.microsoft.com/office/powerpoint/2010/main" val="113676102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63688" y="188640"/>
            <a:ext cx="6377940" cy="1293028"/>
          </a:xfrm>
        </p:spPr>
        <p:txBody>
          <a:bodyPr>
            <a:normAutofit/>
          </a:bodyPr>
          <a:lstStyle/>
          <a:p>
            <a:r>
              <a:rPr lang="en-US" altLang="zh-TW" sz="3600" dirty="0" smtClean="0"/>
              <a:t>Test Case Management example using </a:t>
            </a:r>
            <a:r>
              <a:rPr lang="en-US" altLang="zh-TW" sz="3600" dirty="0" err="1" smtClean="0"/>
              <a:t>redmine</a:t>
            </a:r>
            <a:endParaRPr lang="zh-TW" altLang="en-US" sz="3600"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151</a:t>
            </a:fld>
            <a:endParaRPr lang="zh-TW" alt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340768"/>
            <a:ext cx="8785070" cy="4701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103397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KORAT’s Dream</a:t>
            </a:r>
            <a:endParaRPr lang="zh-TW" altLang="en-US" dirty="0"/>
          </a:p>
        </p:txBody>
      </p:sp>
      <p:sp>
        <p:nvSpPr>
          <p:cNvPr id="3" name="內容版面配置區 2"/>
          <p:cNvSpPr>
            <a:spLocks noGrp="1"/>
          </p:cNvSpPr>
          <p:nvPr>
            <p:ph idx="1"/>
          </p:nvPr>
        </p:nvSpPr>
        <p:spPr/>
        <p:txBody>
          <a:bodyPr/>
          <a:lstStyle/>
          <a:p>
            <a:r>
              <a:rPr lang="en-US" altLang="zh-TW" dirty="0" smtClean="0"/>
              <a:t>Remember !! No test cases no quality !</a:t>
            </a:r>
          </a:p>
          <a:p>
            <a:r>
              <a:rPr lang="en-US" altLang="zh-TW" dirty="0" smtClean="0"/>
              <a:t>However, programmers hate writing test cases, particularly the paper work parts.</a:t>
            </a:r>
          </a:p>
          <a:p>
            <a:r>
              <a:rPr lang="en-US" altLang="zh-TW" dirty="0" smtClean="0"/>
              <a:t>QA team does it (if you have one)</a:t>
            </a:r>
          </a:p>
          <a:p>
            <a:r>
              <a:rPr lang="en-US" altLang="zh-TW" dirty="0" smtClean="0"/>
              <a:t>Can a tool record my testing activities and then make them into regression test cases?</a:t>
            </a:r>
          </a:p>
          <a:p>
            <a:r>
              <a:rPr lang="en-US" altLang="zh-TW" dirty="0" smtClean="0"/>
              <a:t>So, I don’t need to write test cases</a:t>
            </a:r>
          </a:p>
          <a:p>
            <a:endParaRPr lang="en-US" altLang="zh-TW" dirty="0" smtClean="0"/>
          </a:p>
          <a:p>
            <a:endParaRPr lang="en-US" altLang="zh-TW" dirty="0" smtClean="0"/>
          </a:p>
          <a:p>
            <a:endParaRPr lang="en-US" altLang="zh-TW" dirty="0" smtClean="0"/>
          </a:p>
          <a:p>
            <a:endParaRPr lang="en-US" altLang="zh-TW" dirty="0" smtClean="0"/>
          </a:p>
          <a:p>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152</a:t>
            </a:fld>
            <a:endParaRPr lang="zh-TW" altLang="en-US"/>
          </a:p>
        </p:txBody>
      </p:sp>
    </p:spTree>
    <p:extLst>
      <p:ext uri="{BB962C8B-B14F-4D97-AF65-F5344CB8AC3E}">
        <p14:creationId xmlns:p14="http://schemas.microsoft.com/office/powerpoint/2010/main" val="227169677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260648"/>
            <a:ext cx="7620000" cy="1143000"/>
          </a:xfrm>
        </p:spPr>
        <p:txBody>
          <a:bodyPr>
            <a:normAutofit fontScale="90000"/>
          </a:bodyPr>
          <a:lstStyle/>
          <a:p>
            <a:r>
              <a:rPr lang="en-US" altLang="zh-TW" dirty="0" smtClean="0"/>
              <a:t>how do you verify if the test cases are good?</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153</a:t>
            </a:fld>
            <a:endParaRPr lang="zh-TW" altLang="en-US"/>
          </a:p>
        </p:txBody>
      </p:sp>
      <p:pic>
        <p:nvPicPr>
          <p:cNvPr id="3074" name="Picture 2" descr="http://successfulsoftware.files.wordpress.com/2008/03/code_coverag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84784"/>
            <a:ext cx="7581385" cy="5272867"/>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923928" y="1700549"/>
            <a:ext cx="4729180" cy="769441"/>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altLang="zh-TW" sz="4400" dirty="0" smtClean="0">
                <a:solidFill>
                  <a:srgbClr val="FF0000"/>
                </a:solidFill>
                <a:effectLst>
                  <a:outerShdw blurRad="38100" dist="38100" dir="2700000" algn="tl">
                    <a:srgbClr val="000000">
                      <a:alpha val="43137"/>
                    </a:srgbClr>
                  </a:outerShdw>
                </a:effectLst>
              </a:rPr>
              <a:t>Code Coverage</a:t>
            </a:r>
            <a:endParaRPr lang="zh-TW" altLang="en-US" sz="44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3945664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9640" y="381001"/>
            <a:ext cx="7620000" cy="1143000"/>
          </a:xfrm>
        </p:spPr>
        <p:txBody>
          <a:bodyPr/>
          <a:lstStyle/>
          <a:p>
            <a:r>
              <a:rPr lang="en-US" altLang="zh-TW" dirty="0" smtClean="0"/>
              <a:t>Code Coverage Analysis</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154</a:t>
            </a:fld>
            <a:endParaRPr lang="zh-TW" altLang="en-US"/>
          </a:p>
        </p:txBody>
      </p:sp>
      <p:pic>
        <p:nvPicPr>
          <p:cNvPr id="5" name="Picture 4" descr="http://embed.wistia.com/deliveries/9f011fb194778d2f433b2877cad94b321cf48ea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5" y="1628800"/>
            <a:ext cx="9145016" cy="5733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93175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Testing tasks to be done </a:t>
            </a:r>
            <a:endParaRPr lang="zh-TW" altLang="en-US" dirty="0"/>
          </a:p>
        </p:txBody>
      </p:sp>
      <p:sp>
        <p:nvSpPr>
          <p:cNvPr id="3" name="內容版面配置區 2"/>
          <p:cNvSpPr>
            <a:spLocks noGrp="1"/>
          </p:cNvSpPr>
          <p:nvPr>
            <p:ph idx="1"/>
          </p:nvPr>
        </p:nvSpPr>
        <p:spPr/>
        <p:txBody>
          <a:bodyPr>
            <a:normAutofit lnSpcReduction="10000"/>
          </a:bodyPr>
          <a:lstStyle/>
          <a:p>
            <a:pPr marL="457200" indent="-457200">
              <a:buFont typeface="+mj-lt"/>
              <a:buAutoNum type="arabicPeriod"/>
            </a:pPr>
            <a:r>
              <a:rPr lang="en-US" altLang="zh-TW" dirty="0"/>
              <a:t>W</a:t>
            </a:r>
            <a:r>
              <a:rPr lang="en-US" altLang="zh-TW" dirty="0" smtClean="0"/>
              <a:t>rite Test plan (often seen in large software company with formal QA team)</a:t>
            </a:r>
          </a:p>
          <a:p>
            <a:pPr marL="457200" indent="-457200">
              <a:buFont typeface="+mj-lt"/>
              <a:buAutoNum type="arabicPeriod"/>
            </a:pPr>
            <a:r>
              <a:rPr lang="en-US" altLang="zh-TW" dirty="0" smtClean="0"/>
              <a:t>write test cases, prepare test data</a:t>
            </a:r>
          </a:p>
          <a:p>
            <a:pPr marL="457200" indent="-457200">
              <a:buFont typeface="+mj-lt"/>
              <a:buAutoNum type="arabicPeriod"/>
            </a:pPr>
            <a:r>
              <a:rPr lang="en-US" altLang="zh-TW" dirty="0" smtClean="0"/>
              <a:t>test case management</a:t>
            </a:r>
          </a:p>
          <a:p>
            <a:pPr marL="457200" indent="-457200">
              <a:buFont typeface="+mj-lt"/>
              <a:buAutoNum type="arabicPeriod"/>
            </a:pPr>
            <a:r>
              <a:rPr lang="en-US" altLang="zh-TW" b="1" dirty="0" smtClean="0">
                <a:solidFill>
                  <a:srgbClr val="FFFF00"/>
                </a:solidFill>
              </a:rPr>
              <a:t>file bugs in bug report system</a:t>
            </a:r>
          </a:p>
          <a:p>
            <a:pPr marL="457200" indent="-457200">
              <a:buFont typeface="+mj-lt"/>
              <a:buAutoNum type="arabicPeriod"/>
            </a:pPr>
            <a:r>
              <a:rPr lang="en-US" altLang="zh-TW" dirty="0" smtClean="0"/>
              <a:t>regression testing</a:t>
            </a:r>
          </a:p>
          <a:p>
            <a:pPr marL="457200" indent="-457200">
              <a:buFont typeface="+mj-lt"/>
              <a:buAutoNum type="arabicPeriod"/>
            </a:pPr>
            <a:r>
              <a:rPr lang="en-US" altLang="zh-TW" dirty="0" smtClean="0"/>
              <a:t>test automation (with tools)</a:t>
            </a:r>
          </a:p>
          <a:p>
            <a:pPr marL="457200" indent="-457200">
              <a:buFont typeface="+mj-lt"/>
              <a:buAutoNum type="arabicPeriod"/>
            </a:pPr>
            <a:r>
              <a:rPr lang="en-US" altLang="zh-TW" dirty="0" smtClean="0"/>
              <a:t>stress testing/load testing</a:t>
            </a:r>
          </a:p>
          <a:p>
            <a:pPr marL="457200" indent="-457200">
              <a:buFont typeface="+mj-lt"/>
              <a:buAutoNum type="arabicPeriod"/>
            </a:pPr>
            <a:r>
              <a:rPr lang="en-US" altLang="zh-TW" dirty="0" smtClean="0"/>
              <a:t>security testing </a:t>
            </a:r>
          </a:p>
          <a:p>
            <a:pPr marL="457200" indent="-457200">
              <a:buFont typeface="+mj-lt"/>
              <a:buAutoNum type="arabicPeriod"/>
            </a:pPr>
            <a:r>
              <a:rPr lang="en-US" altLang="zh-TW" dirty="0" smtClean="0"/>
              <a:t>test as assets.</a:t>
            </a:r>
          </a:p>
          <a:p>
            <a:pPr marL="457200" indent="-457200">
              <a:buFont typeface="+mj-lt"/>
              <a:buAutoNum type="arabicPeriod"/>
            </a:pP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155</a:t>
            </a:fld>
            <a:endParaRPr lang="zh-TW" altLang="en-US"/>
          </a:p>
        </p:txBody>
      </p:sp>
    </p:spTree>
    <p:extLst>
      <p:ext uri="{BB962C8B-B14F-4D97-AF65-F5344CB8AC3E}">
        <p14:creationId xmlns:p14="http://schemas.microsoft.com/office/powerpoint/2010/main" val="382566632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title"/>
          </p:nvPr>
        </p:nvSpPr>
        <p:spPr>
          <a:xfrm>
            <a:off x="2267744" y="138122"/>
            <a:ext cx="6377940" cy="1293028"/>
          </a:xfrm>
        </p:spPr>
        <p:txBody>
          <a:bodyPr/>
          <a:lstStyle/>
          <a:p>
            <a:r>
              <a:rPr lang="en-US" altLang="zh-TW" dirty="0" smtClean="0"/>
              <a:t>File a bug in a modern wiki bug report system</a:t>
            </a: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156</a:t>
            </a:fld>
            <a:endParaRPr lang="zh-TW" altLang="en-US"/>
          </a:p>
        </p:txBody>
      </p:sp>
      <p:sp>
        <p:nvSpPr>
          <p:cNvPr id="6" name="向左箭號 5"/>
          <p:cNvSpPr/>
          <p:nvPr/>
        </p:nvSpPr>
        <p:spPr>
          <a:xfrm>
            <a:off x="3923928" y="5699695"/>
            <a:ext cx="2232248" cy="86409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smtClean="0"/>
              <a:t>Supposeyou</a:t>
            </a:r>
            <a:r>
              <a:rPr lang="en-US" altLang="zh-TW" dirty="0" smtClean="0"/>
              <a:t> know the owner</a:t>
            </a:r>
            <a:endParaRPr lang="zh-TW" altLang="en-US" dirty="0"/>
          </a:p>
        </p:txBody>
      </p:sp>
      <p:pic>
        <p:nvPicPr>
          <p:cNvPr id="7" name="Picture 2"/>
          <p:cNvPicPr>
            <a:picLocks noChangeAspect="1" noChangeArrowheads="1"/>
          </p:cNvPicPr>
          <p:nvPr/>
        </p:nvPicPr>
        <p:blipFill>
          <a:blip r:embed="rId2" cstate="print"/>
          <a:srcRect/>
          <a:stretch>
            <a:fillRect/>
          </a:stretch>
        </p:blipFill>
        <p:spPr bwMode="auto">
          <a:xfrm>
            <a:off x="1729137" y="1674029"/>
            <a:ext cx="6926056" cy="5183971"/>
          </a:xfrm>
          <a:prstGeom prst="rect">
            <a:avLst/>
          </a:prstGeom>
          <a:noFill/>
          <a:ln w="9525">
            <a:noFill/>
            <a:miter lim="800000"/>
            <a:headEnd/>
            <a:tailEnd/>
          </a:ln>
        </p:spPr>
      </p:pic>
      <p:sp>
        <p:nvSpPr>
          <p:cNvPr id="9" name="圓角矩形 8"/>
          <p:cNvSpPr/>
          <p:nvPr/>
        </p:nvSpPr>
        <p:spPr>
          <a:xfrm>
            <a:off x="2267744" y="2135299"/>
            <a:ext cx="2736304" cy="50405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圓角矩形 9"/>
          <p:cNvSpPr/>
          <p:nvPr/>
        </p:nvSpPr>
        <p:spPr>
          <a:xfrm>
            <a:off x="1729137" y="5688585"/>
            <a:ext cx="2736304" cy="50405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圓角矩形 10"/>
          <p:cNvSpPr/>
          <p:nvPr/>
        </p:nvSpPr>
        <p:spPr>
          <a:xfrm>
            <a:off x="2303748" y="3946664"/>
            <a:ext cx="2736304" cy="504056"/>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5544004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157</a:t>
            </a:fld>
            <a:endParaRPr lang="zh-TW" altLang="en-US"/>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40" y="17084"/>
            <a:ext cx="9132560" cy="6794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圓角矩形 5"/>
          <p:cNvSpPr/>
          <p:nvPr/>
        </p:nvSpPr>
        <p:spPr>
          <a:xfrm>
            <a:off x="4139952" y="3068960"/>
            <a:ext cx="3456384" cy="9144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dirty="0" smtClean="0"/>
              <a:t>A sample bug report</a:t>
            </a:r>
            <a:endParaRPr lang="zh-TW" altLang="en-US" dirty="0"/>
          </a:p>
        </p:txBody>
      </p:sp>
    </p:spTree>
    <p:extLst>
      <p:ext uri="{BB962C8B-B14F-4D97-AF65-F5344CB8AC3E}">
        <p14:creationId xmlns:p14="http://schemas.microsoft.com/office/powerpoint/2010/main" val="56769598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Attach any Files that Concern the Bug</a:t>
            </a:r>
            <a:endParaRPr lang="zh-TW" altLang="en-US" dirty="0"/>
          </a:p>
        </p:txBody>
      </p:sp>
      <p:sp>
        <p:nvSpPr>
          <p:cNvPr id="3" name="內容版面配置區 2"/>
          <p:cNvSpPr>
            <a:spLocks noGrp="1"/>
          </p:cNvSpPr>
          <p:nvPr>
            <p:ph idx="1"/>
          </p:nvPr>
        </p:nvSpPr>
        <p:spPr>
          <a:xfrm>
            <a:off x="776863" y="2276872"/>
            <a:ext cx="7772400" cy="4783948"/>
          </a:xfrm>
        </p:spPr>
        <p:txBody>
          <a:bodyPr>
            <a:normAutofit/>
          </a:bodyPr>
          <a:lstStyle/>
          <a:p>
            <a:r>
              <a:rPr lang="en-US" altLang="zh-TW" dirty="0" smtClean="0"/>
              <a:t>Files to attach include</a:t>
            </a:r>
          </a:p>
          <a:p>
            <a:pPr lvl="1"/>
            <a:r>
              <a:rPr lang="en-US" altLang="zh-TW" dirty="0" smtClean="0"/>
              <a:t>input file/data</a:t>
            </a:r>
          </a:p>
          <a:p>
            <a:pPr lvl="1"/>
            <a:r>
              <a:rPr lang="en-US" altLang="zh-TW" dirty="0" smtClean="0"/>
              <a:t>output file/data</a:t>
            </a:r>
          </a:p>
          <a:p>
            <a:pPr lvl="1"/>
            <a:r>
              <a:rPr lang="en-US" altLang="zh-TW" dirty="0" smtClean="0"/>
              <a:t>Log files </a:t>
            </a:r>
          </a:p>
          <a:p>
            <a:pPr lvl="1"/>
            <a:r>
              <a:rPr lang="en-US" altLang="zh-TW" dirty="0" smtClean="0"/>
              <a:t>Core dump (memory dump)</a:t>
            </a:r>
          </a:p>
          <a:p>
            <a:pPr lvl="1"/>
            <a:r>
              <a:rPr lang="en-US" altLang="zh-TW" dirty="0" smtClean="0"/>
              <a:t>Error log files</a:t>
            </a:r>
          </a:p>
          <a:p>
            <a:pPr lvl="1"/>
            <a:r>
              <a:rPr lang="en-US" altLang="zh-TW" dirty="0" smtClean="0"/>
              <a:t>Tracing information (generated by Tracing tools)</a:t>
            </a:r>
          </a:p>
          <a:p>
            <a:pPr lvl="1"/>
            <a:r>
              <a:rPr lang="en-US" altLang="zh-TW" dirty="0" smtClean="0"/>
              <a:t>……</a:t>
            </a:r>
          </a:p>
          <a:p>
            <a:r>
              <a:rPr lang="en-US" altLang="zh-TW" dirty="0" smtClean="0"/>
              <a:t>A test report should provide any information as much as possible.</a:t>
            </a:r>
          </a:p>
          <a:p>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158</a:t>
            </a:fld>
            <a:endParaRPr lang="zh-TW" altLang="en-US"/>
          </a:p>
        </p:txBody>
      </p:sp>
    </p:spTree>
    <p:extLst>
      <p:ext uri="{BB962C8B-B14F-4D97-AF65-F5344CB8AC3E}">
        <p14:creationId xmlns:p14="http://schemas.microsoft.com/office/powerpoint/2010/main" val="148174367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01127" y="910278"/>
            <a:ext cx="6377940" cy="1293028"/>
          </a:xfrm>
        </p:spPr>
        <p:txBody>
          <a:bodyPr/>
          <a:lstStyle/>
          <a:p>
            <a:endParaRPr lang="zh-TW" altLang="en-US" dirty="0"/>
          </a:p>
        </p:txBody>
      </p:sp>
      <p:sp>
        <p:nvSpPr>
          <p:cNvPr id="3" name="內容版面配置區 2"/>
          <p:cNvSpPr>
            <a:spLocks noGrp="1"/>
          </p:cNvSpPr>
          <p:nvPr>
            <p:ph idx="1"/>
          </p:nvPr>
        </p:nvSpPr>
        <p:spPr>
          <a:xfrm>
            <a:off x="323528" y="1556792"/>
            <a:ext cx="2962672" cy="4525963"/>
          </a:xfrm>
        </p:spPr>
        <p:txBody>
          <a:bodyPr>
            <a:normAutofit/>
          </a:bodyPr>
          <a:lstStyle/>
          <a:p>
            <a:r>
              <a:rPr lang="en-US" altLang="zh-TW" sz="2400" dirty="0" smtClean="0">
                <a:solidFill>
                  <a:srgbClr val="FFFF00"/>
                </a:solidFill>
              </a:rPr>
              <a:t>bug life cycle</a:t>
            </a:r>
          </a:p>
          <a:p>
            <a:endParaRPr lang="en-US" altLang="zh-TW" sz="2400" dirty="0" smtClean="0"/>
          </a:p>
          <a:p>
            <a:endParaRPr lang="en-US" altLang="zh-TW" sz="2400" dirty="0" smtClean="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159</a:t>
            </a:fld>
            <a:endParaRPr lang="zh-TW" altLang="en-US"/>
          </a:p>
        </p:txBody>
      </p:sp>
      <p:pic>
        <p:nvPicPr>
          <p:cNvPr id="6" name="Picture 6" descr="http://www.bugzilla.org/docs/2.16/images/bzLifecycle.png"/>
          <p:cNvPicPr>
            <a:picLocks noChangeAspect="1" noChangeArrowheads="1"/>
          </p:cNvPicPr>
          <p:nvPr/>
        </p:nvPicPr>
        <p:blipFill>
          <a:blip r:embed="rId2" cstate="print"/>
          <a:srcRect/>
          <a:stretch>
            <a:fillRect/>
          </a:stretch>
        </p:blipFill>
        <p:spPr bwMode="auto">
          <a:xfrm>
            <a:off x="3275856" y="7888"/>
            <a:ext cx="5868144" cy="6850112"/>
          </a:xfrm>
          <a:prstGeom prst="rect">
            <a:avLst/>
          </a:prstGeom>
          <a:noFill/>
          <a:ln w="9525">
            <a:noFill/>
            <a:miter lim="800000"/>
            <a:headEnd/>
            <a:tailEnd/>
          </a:ln>
        </p:spPr>
      </p:pic>
    </p:spTree>
    <p:extLst>
      <p:ext uri="{BB962C8B-B14F-4D97-AF65-F5344CB8AC3E}">
        <p14:creationId xmlns:p14="http://schemas.microsoft.com/office/powerpoint/2010/main" val="12848024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218" name="Picture 2"/>
          <p:cNvPicPr>
            <a:picLocks noChangeAspect="1" noChangeArrowheads="1"/>
          </p:cNvPicPr>
          <p:nvPr/>
        </p:nvPicPr>
        <p:blipFill>
          <a:blip r:embed="rId3" cstate="print"/>
          <a:srcRect/>
          <a:stretch>
            <a:fillRect/>
          </a:stretch>
        </p:blipFill>
        <p:spPr bwMode="auto">
          <a:xfrm>
            <a:off x="-1" y="0"/>
            <a:ext cx="9148999" cy="6858000"/>
          </a:xfrm>
          <a:prstGeom prst="rect">
            <a:avLst/>
          </a:prstGeom>
          <a:noFill/>
          <a:ln w="9525">
            <a:noFill/>
            <a:miter lim="800000"/>
            <a:headEnd/>
            <a:tailEnd/>
          </a:ln>
        </p:spPr>
      </p:pic>
      <p:sp>
        <p:nvSpPr>
          <p:cNvPr id="6" name="圓角矩形 5"/>
          <p:cNvSpPr/>
          <p:nvPr/>
        </p:nvSpPr>
        <p:spPr>
          <a:xfrm>
            <a:off x="2051720" y="1412776"/>
            <a:ext cx="4536504" cy="1512168"/>
          </a:xfrm>
          <a:prstGeom prst="roundRect">
            <a:avLst/>
          </a:prstGeom>
          <a:noFill/>
          <a:ln w="5715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lang="en-US" altLang="zh-TW" smtClean="0"/>
              <a:t>Severity of Software Defects</a:t>
            </a:r>
          </a:p>
        </p:txBody>
      </p:sp>
      <p:sp>
        <p:nvSpPr>
          <p:cNvPr id="25603" name="Rectangle 3"/>
          <p:cNvSpPr>
            <a:spLocks noGrp="1" noChangeArrowheads="1"/>
          </p:cNvSpPr>
          <p:nvPr>
            <p:ph idx="1"/>
          </p:nvPr>
        </p:nvSpPr>
        <p:spPr/>
        <p:txBody>
          <a:bodyPr/>
          <a:lstStyle/>
          <a:p>
            <a:pPr eaLnBrk="1" hangingPunct="1">
              <a:defRPr/>
            </a:pPr>
            <a:r>
              <a:rPr lang="en-US" altLang="zh-TW" smtClean="0"/>
              <a:t>show stopper (severity 1)</a:t>
            </a:r>
          </a:p>
          <a:p>
            <a:pPr eaLnBrk="1" hangingPunct="1">
              <a:defRPr/>
            </a:pPr>
            <a:r>
              <a:rPr lang="en-US" altLang="zh-TW" smtClean="0"/>
              <a:t>unusable software (severity 1)</a:t>
            </a:r>
          </a:p>
          <a:p>
            <a:pPr eaLnBrk="1" hangingPunct="1">
              <a:defRPr/>
            </a:pPr>
            <a:r>
              <a:rPr lang="en-US" altLang="zh-TW" smtClean="0"/>
              <a:t>Microsoft ranks the bug severity from 1-30</a:t>
            </a:r>
          </a:p>
          <a:p>
            <a:pPr eaLnBrk="1" hangingPunct="1">
              <a:defRPr/>
            </a:pPr>
            <a:r>
              <a:rPr lang="en-US" altLang="zh-TW" smtClean="0"/>
              <a:t>killing people, waste a lot of money.</a:t>
            </a:r>
          </a:p>
          <a:p>
            <a:pPr eaLnBrk="1" hangingPunct="1">
              <a:defRPr/>
            </a:pPr>
            <a:endParaRPr lang="en-US" altLang="zh-TW" smtClean="0"/>
          </a:p>
          <a:p>
            <a:pPr eaLnBrk="1" hangingPunct="1">
              <a:defRPr/>
            </a:pPr>
            <a:endParaRPr lang="en-US" altLang="zh-TW" smtClean="0"/>
          </a:p>
          <a:p>
            <a:pPr eaLnBrk="1" hangingPunct="1">
              <a:defRPr/>
            </a:pPr>
            <a:endParaRPr lang="en-US" altLang="zh-TW" smtClean="0"/>
          </a:p>
        </p:txBody>
      </p:sp>
    </p:spTree>
    <p:extLst>
      <p:ext uri="{BB962C8B-B14F-4D97-AF65-F5344CB8AC3E}">
        <p14:creationId xmlns:p14="http://schemas.microsoft.com/office/powerpoint/2010/main" val="118840757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Testing tasks to be done </a:t>
            </a:r>
            <a:endParaRPr lang="zh-TW" altLang="en-US" dirty="0"/>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en-US" altLang="zh-TW" dirty="0" smtClean="0"/>
              <a:t>write Test plan (often seen in large software company with formal QA team)</a:t>
            </a:r>
          </a:p>
          <a:p>
            <a:pPr marL="457200" indent="-457200">
              <a:buFont typeface="+mj-lt"/>
              <a:buAutoNum type="arabicPeriod"/>
            </a:pPr>
            <a:r>
              <a:rPr lang="en-US" altLang="zh-TW" dirty="0"/>
              <a:t>w</a:t>
            </a:r>
            <a:r>
              <a:rPr lang="en-US" altLang="zh-TW" dirty="0" smtClean="0"/>
              <a:t>rite test cases, prepare test data</a:t>
            </a:r>
          </a:p>
          <a:p>
            <a:pPr marL="457200" indent="-457200">
              <a:buFont typeface="+mj-lt"/>
              <a:buAutoNum type="arabicPeriod"/>
            </a:pPr>
            <a:r>
              <a:rPr lang="en-US" altLang="zh-TW" dirty="0" smtClean="0"/>
              <a:t>test case management</a:t>
            </a:r>
          </a:p>
          <a:p>
            <a:pPr marL="457200" indent="-457200">
              <a:buFont typeface="+mj-lt"/>
              <a:buAutoNum type="arabicPeriod"/>
            </a:pPr>
            <a:r>
              <a:rPr lang="en-US" altLang="zh-TW" dirty="0" smtClean="0"/>
              <a:t>file bugs in bug report system</a:t>
            </a:r>
          </a:p>
          <a:p>
            <a:pPr marL="457200" indent="-457200">
              <a:buFont typeface="+mj-lt"/>
              <a:buAutoNum type="arabicPeriod"/>
            </a:pPr>
            <a:r>
              <a:rPr lang="en-US" altLang="zh-TW" b="1" dirty="0" smtClean="0">
                <a:solidFill>
                  <a:srgbClr val="FFFF00"/>
                </a:solidFill>
              </a:rPr>
              <a:t>regression testing &amp; Test Automation (with tools)</a:t>
            </a:r>
            <a:endParaRPr lang="en-US" altLang="zh-TW" dirty="0" smtClean="0"/>
          </a:p>
          <a:p>
            <a:pPr marL="457200" indent="-457200">
              <a:buFont typeface="+mj-lt"/>
              <a:buAutoNum type="arabicPeriod"/>
            </a:pPr>
            <a:r>
              <a:rPr lang="en-US" altLang="zh-TW" dirty="0" smtClean="0"/>
              <a:t>stress testing/load testing</a:t>
            </a:r>
          </a:p>
          <a:p>
            <a:pPr marL="457200" indent="-457200">
              <a:buFont typeface="+mj-lt"/>
              <a:buAutoNum type="arabicPeriod"/>
            </a:pPr>
            <a:r>
              <a:rPr lang="en-US" altLang="zh-TW" dirty="0" smtClean="0"/>
              <a:t>security testing </a:t>
            </a:r>
          </a:p>
          <a:p>
            <a:pPr marL="457200" indent="-457200">
              <a:buFont typeface="+mj-lt"/>
              <a:buAutoNum type="arabicPeriod"/>
            </a:pPr>
            <a:r>
              <a:rPr lang="en-US" altLang="zh-TW" dirty="0" smtClean="0"/>
              <a:t>test as assets.</a:t>
            </a:r>
          </a:p>
          <a:p>
            <a:pPr marL="457200" indent="-457200">
              <a:buFont typeface="+mj-lt"/>
              <a:buAutoNum type="arabicPeriod"/>
            </a:pP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161</a:t>
            </a:fld>
            <a:endParaRPr lang="zh-TW" altLang="en-US"/>
          </a:p>
        </p:txBody>
      </p:sp>
    </p:spTree>
    <p:extLst>
      <p:ext uri="{BB962C8B-B14F-4D97-AF65-F5344CB8AC3E}">
        <p14:creationId xmlns:p14="http://schemas.microsoft.com/office/powerpoint/2010/main" val="171647391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3728" y="381001"/>
            <a:ext cx="6377940" cy="1293028"/>
          </a:xfrm>
        </p:spPr>
        <p:txBody>
          <a:bodyPr/>
          <a:lstStyle/>
          <a:p>
            <a:r>
              <a:rPr lang="en-US" altLang="zh-TW" dirty="0" smtClean="0"/>
              <a:t>Regression Testing</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162</a:t>
            </a:fld>
            <a:endParaRPr lang="zh-TW" altLang="en-US"/>
          </a:p>
        </p:txBody>
      </p:sp>
      <p:pic>
        <p:nvPicPr>
          <p:cNvPr id="5122" name="Picture 2" descr="http://cdn.softwaretestinghelp.com/wp-content/qa/uploads/2007/08/regression-test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281" y="1410887"/>
            <a:ext cx="8187437" cy="460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24274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Regression Testing</a:t>
            </a:r>
            <a:endParaRPr lang="zh-TW" altLang="en-US" dirty="0"/>
          </a:p>
        </p:txBody>
      </p:sp>
      <p:sp>
        <p:nvSpPr>
          <p:cNvPr id="3" name="內容版面配置區 2"/>
          <p:cNvSpPr>
            <a:spLocks noGrp="1"/>
          </p:cNvSpPr>
          <p:nvPr>
            <p:ph idx="1"/>
          </p:nvPr>
        </p:nvSpPr>
        <p:spPr/>
        <p:txBody>
          <a:bodyPr/>
          <a:lstStyle/>
          <a:p>
            <a:r>
              <a:rPr lang="en-US" altLang="zh-TW" dirty="0" smtClean="0"/>
              <a:t>Rerun all the test cases when</a:t>
            </a:r>
            <a:r>
              <a:rPr lang="zh-TW" altLang="en-US" dirty="0" smtClean="0"/>
              <a:t> </a:t>
            </a:r>
            <a:r>
              <a:rPr lang="en-US" altLang="zh-TW" dirty="0" smtClean="0"/>
              <a:t>the program is modified, extended, or revised.</a:t>
            </a:r>
          </a:p>
          <a:p>
            <a:r>
              <a:rPr lang="en-US" altLang="zh-TW" dirty="0" smtClean="0"/>
              <a:t>Automation could be hard depending on applications</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163</a:t>
            </a:fld>
            <a:endParaRPr lang="zh-TW" altLang="en-US"/>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968" y="3029949"/>
            <a:ext cx="4320479" cy="2754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856" y="3017373"/>
            <a:ext cx="4019192" cy="2767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05252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fade">
                                      <p:cBhvr>
                                        <p:cTn id="7" dur="1000"/>
                                        <p:tgtEl>
                                          <p:spTgt spid="8195"/>
                                        </p:tgtEl>
                                      </p:cBhvr>
                                    </p:animEffect>
                                    <p:anim calcmode="lin" valueType="num">
                                      <p:cBhvr>
                                        <p:cTn id="8" dur="1000" fill="hold"/>
                                        <p:tgtEl>
                                          <p:spTgt spid="8195"/>
                                        </p:tgtEl>
                                        <p:attrNameLst>
                                          <p:attrName>ppt_x</p:attrName>
                                        </p:attrNameLst>
                                      </p:cBhvr>
                                      <p:tavLst>
                                        <p:tav tm="0">
                                          <p:val>
                                            <p:strVal val="#ppt_x"/>
                                          </p:val>
                                        </p:tav>
                                        <p:tav tm="100000">
                                          <p:val>
                                            <p:strVal val="#ppt_x"/>
                                          </p:val>
                                        </p:tav>
                                      </p:tavLst>
                                    </p:anim>
                                    <p:anim calcmode="lin" valueType="num">
                                      <p:cBhvr>
                                        <p:cTn id="9" dur="1000" fill="hold"/>
                                        <p:tgtEl>
                                          <p:spTgt spid="819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196"/>
                                        </p:tgtEl>
                                        <p:attrNameLst>
                                          <p:attrName>style.visibility</p:attrName>
                                        </p:attrNameLst>
                                      </p:cBhvr>
                                      <p:to>
                                        <p:strVal val="visible"/>
                                      </p:to>
                                    </p:set>
                                    <p:animEffect transition="in" filter="fade">
                                      <p:cBhvr>
                                        <p:cTn id="14" dur="1000"/>
                                        <p:tgtEl>
                                          <p:spTgt spid="8196"/>
                                        </p:tgtEl>
                                      </p:cBhvr>
                                    </p:animEffect>
                                    <p:anim calcmode="lin" valueType="num">
                                      <p:cBhvr>
                                        <p:cTn id="15" dur="1000" fill="hold"/>
                                        <p:tgtEl>
                                          <p:spTgt spid="8196"/>
                                        </p:tgtEl>
                                        <p:attrNameLst>
                                          <p:attrName>ppt_x</p:attrName>
                                        </p:attrNameLst>
                                      </p:cBhvr>
                                      <p:tavLst>
                                        <p:tav tm="0">
                                          <p:val>
                                            <p:strVal val="#ppt_x"/>
                                          </p:val>
                                        </p:tav>
                                        <p:tav tm="100000">
                                          <p:val>
                                            <p:strVal val="#ppt_x"/>
                                          </p:val>
                                        </p:tav>
                                      </p:tavLst>
                                    </p:anim>
                                    <p:anim calcmode="lin" valueType="num">
                                      <p:cBhvr>
                                        <p:cTn id="16" dur="1000" fill="hold"/>
                                        <p:tgtEl>
                                          <p:spTgt spid="81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mazon_fulfillment_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標題 5"/>
          <p:cNvSpPr>
            <a:spLocks noGrp="1"/>
          </p:cNvSpPr>
          <p:nvPr>
            <p:ph type="title"/>
          </p:nvPr>
        </p:nvSpPr>
        <p:spPr>
          <a:xfrm>
            <a:off x="2411760" y="1988840"/>
            <a:ext cx="6377940" cy="1293028"/>
          </a:xfrm>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164</a:t>
            </a:fld>
            <a:endParaRPr lang="zh-TW" altLang="en-US"/>
          </a:p>
        </p:txBody>
      </p:sp>
      <p:sp>
        <p:nvSpPr>
          <p:cNvPr id="8" name="圓角矩形 7"/>
          <p:cNvSpPr/>
          <p:nvPr/>
        </p:nvSpPr>
        <p:spPr>
          <a:xfrm>
            <a:off x="683568" y="986970"/>
            <a:ext cx="6192688" cy="114588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n-US" altLang="zh-TW" dirty="0">
                <a:solidFill>
                  <a:srgbClr val="FFFF00"/>
                </a:solidFill>
                <a:latin typeface="Cooper Black" panose="0208090404030B020404" pitchFamily="18" charset="0"/>
              </a:rPr>
              <a:t>RERUN ALL TEST cases sounds easy and straight-forward?</a:t>
            </a:r>
            <a:endParaRPr lang="zh-TW" altLang="en-US" dirty="0">
              <a:solidFill>
                <a:srgbClr val="FFFF00"/>
              </a:solidFill>
              <a:latin typeface="Cooper Black" panose="0208090404030B020404" pitchFamily="18" charset="0"/>
            </a:endParaRPr>
          </a:p>
        </p:txBody>
      </p:sp>
      <p:sp>
        <p:nvSpPr>
          <p:cNvPr id="11" name="圓角矩形 10"/>
          <p:cNvSpPr/>
          <p:nvPr/>
        </p:nvSpPr>
        <p:spPr>
          <a:xfrm>
            <a:off x="3533116" y="4737881"/>
            <a:ext cx="5256584" cy="106565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n-US" altLang="zh-TW" dirty="0" smtClean="0">
                <a:solidFill>
                  <a:srgbClr val="FFFF00"/>
                </a:solidFill>
                <a:latin typeface="Cooper Black" panose="0208090404030B020404" pitchFamily="18" charset="0"/>
              </a:rPr>
              <a:t>What if you have thousands of test cases?</a:t>
            </a:r>
          </a:p>
          <a:p>
            <a:r>
              <a:rPr lang="en-US" altLang="zh-TW" dirty="0" smtClean="0">
                <a:solidFill>
                  <a:srgbClr val="FFFF00"/>
                </a:solidFill>
                <a:latin typeface="Cooper Black" panose="0208090404030B020404" pitchFamily="18" charset="0"/>
              </a:rPr>
              <a:t>(even you only have 100 test cases, they can drive you crazy) </a:t>
            </a:r>
          </a:p>
          <a:p>
            <a:endParaRPr lang="zh-TW" altLang="en-US" dirty="0">
              <a:solidFill>
                <a:srgbClr val="FFFF00"/>
              </a:solidFill>
              <a:latin typeface="Cooper Black" panose="0208090404030B020404" pitchFamily="18" charset="0"/>
            </a:endParaRPr>
          </a:p>
        </p:txBody>
      </p:sp>
      <p:sp>
        <p:nvSpPr>
          <p:cNvPr id="10" name="圓角矩形 9"/>
          <p:cNvSpPr/>
          <p:nvPr/>
        </p:nvSpPr>
        <p:spPr>
          <a:xfrm>
            <a:off x="2339752" y="2519613"/>
            <a:ext cx="4937780" cy="108012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dirty="0" smtClean="0"/>
              <a:t>tests are </a:t>
            </a:r>
            <a:r>
              <a:rPr lang="en-US" altLang="zh-TW" b="1" dirty="0" smtClean="0">
                <a:solidFill>
                  <a:srgbClr val="92D050"/>
                </a:solidFill>
              </a:rPr>
              <a:t>software assets </a:t>
            </a:r>
            <a:endParaRPr lang="zh-TW" altLang="en-US" b="1" dirty="0">
              <a:solidFill>
                <a:srgbClr val="92D050"/>
              </a:solidFill>
            </a:endParaRPr>
          </a:p>
        </p:txBody>
      </p:sp>
      <p:grpSp>
        <p:nvGrpSpPr>
          <p:cNvPr id="13" name="群組 12"/>
          <p:cNvGrpSpPr/>
          <p:nvPr/>
        </p:nvGrpSpPr>
        <p:grpSpPr>
          <a:xfrm>
            <a:off x="-108520" y="-4925"/>
            <a:ext cx="8781025" cy="6931686"/>
            <a:chOff x="-108520" y="-4925"/>
            <a:chExt cx="8781025" cy="6931686"/>
          </a:xfrm>
        </p:grpSpPr>
        <p:pic>
          <p:nvPicPr>
            <p:cNvPr id="7172" name="Picture 4" descr="http://www.competence.co.in/images/software-test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0" y="-4925"/>
              <a:ext cx="6326470" cy="6931686"/>
            </a:xfrm>
            <a:prstGeom prst="rect">
              <a:avLst/>
            </a:prstGeom>
            <a:noFill/>
            <a:extLst>
              <a:ext uri="{909E8E84-426E-40DD-AFC4-6F175D3DCCD1}">
                <a14:hiddenFill xmlns:a14="http://schemas.microsoft.com/office/drawing/2010/main">
                  <a:solidFill>
                    <a:srgbClr val="FFFFFF"/>
                  </a:solidFill>
                </a14:hiddenFill>
              </a:ext>
            </a:extLst>
          </p:spPr>
        </p:pic>
        <p:sp>
          <p:nvSpPr>
            <p:cNvPr id="12" name="圓角矩形 11"/>
            <p:cNvSpPr/>
            <p:nvPr/>
          </p:nvSpPr>
          <p:spPr>
            <a:xfrm>
              <a:off x="3909603" y="2061466"/>
              <a:ext cx="4762902" cy="1944216"/>
            </a:xfrm>
            <a:prstGeom prst="roundRect">
              <a:avLst>
                <a:gd name="adj" fmla="val 8921"/>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3600" dirty="0" smtClean="0">
                  <a:latin typeface="Cooper Black" panose="0208090404030B020404" pitchFamily="18" charset="0"/>
                </a:rPr>
                <a:t>TEST</a:t>
              </a:r>
            </a:p>
            <a:p>
              <a:pPr algn="ctr"/>
              <a:r>
                <a:rPr lang="en-US" altLang="zh-TW" sz="3600" dirty="0" smtClean="0">
                  <a:latin typeface="Cooper Black" panose="0208090404030B020404" pitchFamily="18" charset="0"/>
                </a:rPr>
                <a:t>AUTOMATION</a:t>
              </a:r>
              <a:endParaRPr lang="zh-TW" altLang="en-US" sz="3600" dirty="0">
                <a:latin typeface="Cooper Black" panose="0208090404030B020404" pitchFamily="18" charset="0"/>
              </a:endParaRPr>
            </a:p>
          </p:txBody>
        </p:sp>
      </p:grpSp>
    </p:spTree>
    <p:extLst>
      <p:ext uri="{BB962C8B-B14F-4D97-AF65-F5344CB8AC3E}">
        <p14:creationId xmlns:p14="http://schemas.microsoft.com/office/powerpoint/2010/main" val="331200989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0"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defRPr/>
            </a:pPr>
            <a:r>
              <a:rPr lang="en-US" altLang="zh-TW" smtClean="0"/>
              <a:t>Testing automation</a:t>
            </a:r>
          </a:p>
        </p:txBody>
      </p:sp>
      <p:sp>
        <p:nvSpPr>
          <p:cNvPr id="74755" name="Rectangle 3"/>
          <p:cNvSpPr>
            <a:spLocks noGrp="1" noChangeArrowheads="1"/>
          </p:cNvSpPr>
          <p:nvPr>
            <p:ph idx="1"/>
          </p:nvPr>
        </p:nvSpPr>
        <p:spPr>
          <a:xfrm>
            <a:off x="594360" y="1916832"/>
            <a:ext cx="7955280" cy="4069080"/>
          </a:xfrm>
        </p:spPr>
        <p:txBody>
          <a:bodyPr>
            <a:normAutofit fontScale="92500" lnSpcReduction="10000"/>
          </a:bodyPr>
          <a:lstStyle/>
          <a:p>
            <a:pPr eaLnBrk="1" hangingPunct="1">
              <a:lnSpc>
                <a:spcPct val="90000"/>
              </a:lnSpc>
              <a:defRPr/>
            </a:pPr>
            <a:r>
              <a:rPr lang="en-US" altLang="zh-TW" sz="2800" dirty="0" smtClean="0"/>
              <a:t>In many applications or functionalities, testing can be automated at different degrees. In contrast, many functionalities and applications are not amenable to automatic testing, where humans are needed</a:t>
            </a:r>
          </a:p>
          <a:p>
            <a:pPr eaLnBrk="1" hangingPunct="1">
              <a:lnSpc>
                <a:spcPct val="90000"/>
              </a:lnSpc>
              <a:defRPr/>
            </a:pPr>
            <a:r>
              <a:rPr lang="en-US" altLang="zh-TW" sz="2800" dirty="0" smtClean="0">
                <a:solidFill>
                  <a:schemeClr val="folHlink"/>
                </a:solidFill>
                <a:effectLst>
                  <a:outerShdw blurRad="38100" dist="38100" dir="2700000" algn="tl">
                    <a:srgbClr val="FFFFFF"/>
                  </a:outerShdw>
                </a:effectLst>
              </a:rPr>
              <a:t>examples</a:t>
            </a:r>
            <a:r>
              <a:rPr lang="en-US" altLang="zh-TW" sz="2800" dirty="0" smtClean="0"/>
              <a:t> that is difficult to automate testing</a:t>
            </a:r>
          </a:p>
          <a:p>
            <a:pPr lvl="1" eaLnBrk="1" hangingPunct="1">
              <a:lnSpc>
                <a:spcPct val="90000"/>
              </a:lnSpc>
              <a:defRPr/>
            </a:pPr>
            <a:r>
              <a:rPr lang="en-US" altLang="zh-TW" sz="2400" dirty="0" smtClean="0"/>
              <a:t>testing WORD.</a:t>
            </a:r>
          </a:p>
          <a:p>
            <a:pPr eaLnBrk="1" hangingPunct="1">
              <a:lnSpc>
                <a:spcPct val="90000"/>
              </a:lnSpc>
              <a:defRPr/>
            </a:pPr>
            <a:r>
              <a:rPr lang="en-US" altLang="zh-TW" sz="2800" dirty="0" smtClean="0">
                <a:solidFill>
                  <a:schemeClr val="folHlink"/>
                </a:solidFill>
                <a:effectLst>
                  <a:outerShdw blurRad="38100" dist="38100" dir="2700000" algn="tl">
                    <a:srgbClr val="FFFFFF"/>
                  </a:outerShdw>
                </a:effectLst>
              </a:rPr>
              <a:t>examples</a:t>
            </a:r>
            <a:r>
              <a:rPr lang="en-US" altLang="zh-TW" sz="2800" dirty="0" smtClean="0"/>
              <a:t> that is easy to automate</a:t>
            </a:r>
          </a:p>
          <a:p>
            <a:pPr lvl="1" eaLnBrk="1" hangingPunct="1">
              <a:lnSpc>
                <a:spcPct val="90000"/>
              </a:lnSpc>
              <a:defRPr/>
            </a:pPr>
            <a:r>
              <a:rPr lang="en-US" altLang="zh-TW" sz="2400" dirty="0" smtClean="0"/>
              <a:t>testing a sorting algorithm – you can easily write a program to check if the output is listed in ascending or descending order</a:t>
            </a:r>
          </a:p>
          <a:p>
            <a:pPr lvl="1" eaLnBrk="1" hangingPunct="1">
              <a:lnSpc>
                <a:spcPct val="90000"/>
              </a:lnSpc>
              <a:buFont typeface="Wingdings" pitchFamily="2" charset="2"/>
              <a:buNone/>
              <a:defRPr/>
            </a:pPr>
            <a:endParaRPr lang="en-US" altLang="zh-TW" sz="2400" dirty="0" smtClean="0"/>
          </a:p>
        </p:txBody>
      </p:sp>
    </p:spTree>
    <p:extLst>
      <p:ext uri="{BB962C8B-B14F-4D97-AF65-F5344CB8AC3E}">
        <p14:creationId xmlns:p14="http://schemas.microsoft.com/office/powerpoint/2010/main" val="1994093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normAutofit fontScale="90000"/>
          </a:bodyPr>
          <a:lstStyle/>
          <a:p>
            <a:pPr eaLnBrk="1" hangingPunct="1">
              <a:defRPr/>
            </a:pPr>
            <a:r>
              <a:rPr lang="en-US" altLang="zh-TW" dirty="0" smtClean="0"/>
              <a:t>Automatic Test Case Generation and </a:t>
            </a:r>
            <a:br>
              <a:rPr lang="en-US" altLang="zh-TW" dirty="0" smtClean="0"/>
            </a:br>
            <a:r>
              <a:rPr lang="en-US" altLang="zh-TW" dirty="0" smtClean="0"/>
              <a:t>Test oracles</a:t>
            </a:r>
          </a:p>
        </p:txBody>
      </p:sp>
      <p:sp>
        <p:nvSpPr>
          <p:cNvPr id="75779" name="Rectangle 3"/>
          <p:cNvSpPr>
            <a:spLocks noGrp="1" noChangeArrowheads="1"/>
          </p:cNvSpPr>
          <p:nvPr>
            <p:ph idx="1"/>
          </p:nvPr>
        </p:nvSpPr>
        <p:spPr/>
        <p:txBody>
          <a:bodyPr>
            <a:normAutofit fontScale="92500"/>
          </a:bodyPr>
          <a:lstStyle/>
          <a:p>
            <a:pPr eaLnBrk="1" hangingPunct="1">
              <a:lnSpc>
                <a:spcPct val="90000"/>
              </a:lnSpc>
              <a:defRPr/>
            </a:pPr>
            <a:r>
              <a:rPr lang="en-US" altLang="zh-TW" sz="2800" dirty="0" smtClean="0"/>
              <a:t>If test cases can be derived automatically and then these test cases can be executed automatically and then report the error – </a:t>
            </a:r>
            <a:r>
              <a:rPr lang="en-US" altLang="zh-TW" sz="2800" dirty="0" smtClean="0">
                <a:solidFill>
                  <a:schemeClr val="folHlink"/>
                </a:solidFill>
                <a:effectLst/>
                <a:latin typeface="Cooper Black" panose="0208090404030B020404" pitchFamily="18" charset="0"/>
              </a:rPr>
              <a:t>What a perfect world</a:t>
            </a:r>
            <a:r>
              <a:rPr lang="en-US" altLang="zh-TW" sz="2800" dirty="0" smtClean="0">
                <a:latin typeface="Cooper Black" panose="0208090404030B020404" pitchFamily="18" charset="0"/>
              </a:rPr>
              <a:t> ! </a:t>
            </a:r>
            <a:r>
              <a:rPr lang="en-US" altLang="zh-TW" sz="2800" dirty="0" smtClean="0"/>
              <a:t>We can fire all the testers.</a:t>
            </a:r>
          </a:p>
          <a:p>
            <a:pPr eaLnBrk="1" hangingPunct="1">
              <a:lnSpc>
                <a:spcPct val="90000"/>
              </a:lnSpc>
              <a:defRPr/>
            </a:pPr>
            <a:r>
              <a:rPr lang="en-US" altLang="zh-TW" sz="2800" dirty="0" smtClean="0"/>
              <a:t>In practice, this is only a dream</a:t>
            </a:r>
          </a:p>
          <a:p>
            <a:pPr eaLnBrk="1" hangingPunct="1">
              <a:lnSpc>
                <a:spcPct val="90000"/>
              </a:lnSpc>
              <a:defRPr/>
            </a:pPr>
            <a:r>
              <a:rPr lang="en-US" altLang="zh-TW" sz="2800" dirty="0" smtClean="0"/>
              <a:t>In many applications, Effective test cases can only be derived by human</a:t>
            </a:r>
          </a:p>
          <a:p>
            <a:pPr eaLnBrk="1" hangingPunct="1">
              <a:lnSpc>
                <a:spcPct val="90000"/>
              </a:lnSpc>
              <a:defRPr/>
            </a:pPr>
            <a:r>
              <a:rPr lang="en-US" altLang="zh-TW" sz="2800" dirty="0" smtClean="0"/>
              <a:t>In many applications, Executions requires human to monitor and validate if program behaviors are conformed to specs.</a:t>
            </a:r>
          </a:p>
        </p:txBody>
      </p:sp>
    </p:spTree>
    <p:extLst>
      <p:ext uri="{BB962C8B-B14F-4D97-AF65-F5344CB8AC3E}">
        <p14:creationId xmlns:p14="http://schemas.microsoft.com/office/powerpoint/2010/main" val="82562233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defRPr/>
            </a:pPr>
            <a:r>
              <a:rPr lang="en-US" altLang="zh-TW" smtClean="0"/>
              <a:t>Test Oracles</a:t>
            </a:r>
          </a:p>
        </p:txBody>
      </p:sp>
      <p:sp>
        <p:nvSpPr>
          <p:cNvPr id="78851" name="Rectangle 3"/>
          <p:cNvSpPr>
            <a:spLocks noGrp="1" noChangeArrowheads="1"/>
          </p:cNvSpPr>
          <p:nvPr>
            <p:ph idx="1"/>
          </p:nvPr>
        </p:nvSpPr>
        <p:spPr>
          <a:xfrm>
            <a:off x="457200" y="1600200"/>
            <a:ext cx="4724400" cy="4530725"/>
          </a:xfrm>
        </p:spPr>
        <p:txBody>
          <a:bodyPr>
            <a:normAutofit lnSpcReduction="10000"/>
          </a:bodyPr>
          <a:lstStyle/>
          <a:p>
            <a:pPr eaLnBrk="1" hangingPunct="1">
              <a:lnSpc>
                <a:spcPct val="80000"/>
              </a:lnSpc>
              <a:defRPr/>
            </a:pPr>
            <a:r>
              <a:rPr lang="en-US" altLang="zh-TW" sz="2800" smtClean="0">
                <a:solidFill>
                  <a:schemeClr val="folHlink"/>
                </a:solidFill>
                <a:effectLst>
                  <a:outerShdw blurRad="38100" dist="38100" dir="2700000" algn="tl">
                    <a:srgbClr val="FFFFFF"/>
                  </a:outerShdw>
                </a:effectLst>
              </a:rPr>
              <a:t>Oracle</a:t>
            </a:r>
            <a:r>
              <a:rPr lang="en-US" altLang="zh-TW" sz="2800" smtClean="0"/>
              <a:t> – In ancient Greece, an oracle was a priest or priestess who made statements about future events or about the truths</a:t>
            </a:r>
          </a:p>
          <a:p>
            <a:pPr eaLnBrk="1" hangingPunct="1">
              <a:lnSpc>
                <a:spcPct val="80000"/>
              </a:lnSpc>
              <a:defRPr/>
            </a:pPr>
            <a:endParaRPr lang="en-US" altLang="zh-TW" sz="2800" smtClean="0"/>
          </a:p>
          <a:p>
            <a:pPr eaLnBrk="1" hangingPunct="1">
              <a:lnSpc>
                <a:spcPct val="80000"/>
              </a:lnSpc>
              <a:defRPr/>
            </a:pPr>
            <a:r>
              <a:rPr lang="en-US" altLang="zh-TW" sz="2800" smtClean="0"/>
              <a:t>A test oracle is a program that can determine if the program behaviors or program input/output are conformed to specs.</a:t>
            </a:r>
          </a:p>
          <a:p>
            <a:pPr eaLnBrk="1" hangingPunct="1">
              <a:lnSpc>
                <a:spcPct val="80000"/>
              </a:lnSpc>
              <a:defRPr/>
            </a:pPr>
            <a:endParaRPr lang="en-US" altLang="zh-TW" sz="2800" smtClean="0"/>
          </a:p>
        </p:txBody>
      </p:sp>
      <p:pic>
        <p:nvPicPr>
          <p:cNvPr id="49156" name="Picture 5" descr="oracle"/>
          <p:cNvPicPr>
            <a:picLocks noChangeAspect="1" noChangeArrowheads="1"/>
          </p:cNvPicPr>
          <p:nvPr/>
        </p:nvPicPr>
        <p:blipFill>
          <a:blip r:embed="rId2" cstate="print"/>
          <a:srcRect/>
          <a:stretch>
            <a:fillRect/>
          </a:stretch>
        </p:blipFill>
        <p:spPr bwMode="auto">
          <a:xfrm>
            <a:off x="5410200" y="1752600"/>
            <a:ext cx="3124200" cy="4286250"/>
          </a:xfrm>
          <a:prstGeom prst="rect">
            <a:avLst/>
          </a:prstGeom>
          <a:noFill/>
          <a:ln w="9525">
            <a:noFill/>
            <a:miter lim="800000"/>
            <a:headEnd/>
            <a:tailEnd/>
          </a:ln>
        </p:spPr>
      </p:pic>
    </p:spTree>
    <p:extLst>
      <p:ext uri="{BB962C8B-B14F-4D97-AF65-F5344CB8AC3E}">
        <p14:creationId xmlns:p14="http://schemas.microsoft.com/office/powerpoint/2010/main" val="83546221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defRPr/>
            </a:pPr>
            <a:r>
              <a:rPr lang="en-US" altLang="zh-TW" smtClean="0"/>
              <a:t>Testing automation</a:t>
            </a:r>
          </a:p>
        </p:txBody>
      </p:sp>
      <p:sp>
        <p:nvSpPr>
          <p:cNvPr id="60419" name="Rectangle 3"/>
          <p:cNvSpPr>
            <a:spLocks noGrp="1" noChangeArrowheads="1"/>
          </p:cNvSpPr>
          <p:nvPr>
            <p:ph idx="1"/>
          </p:nvPr>
        </p:nvSpPr>
        <p:spPr/>
        <p:txBody>
          <a:bodyPr/>
          <a:lstStyle/>
          <a:p>
            <a:pPr eaLnBrk="1" hangingPunct="1">
              <a:defRPr/>
            </a:pPr>
            <a:r>
              <a:rPr lang="en-US" altLang="zh-TW" dirty="0" smtClean="0"/>
              <a:t>For testing automation, test oracle must be presented to determine the conformity between specs and programs.</a:t>
            </a:r>
          </a:p>
          <a:p>
            <a:pPr eaLnBrk="1" hangingPunct="1">
              <a:defRPr/>
            </a:pPr>
            <a:r>
              <a:rPr lang="en-US" altLang="zh-TW" dirty="0" smtClean="0"/>
              <a:t>In some applications, test oracles are easy to derive</a:t>
            </a:r>
          </a:p>
          <a:p>
            <a:pPr eaLnBrk="1" hangingPunct="1">
              <a:defRPr/>
            </a:pPr>
            <a:r>
              <a:rPr lang="en-US" altLang="zh-TW" dirty="0" smtClean="0"/>
              <a:t>In most applications, test oracles are difficult to implement or in theory, impossible to derive </a:t>
            </a:r>
            <a:r>
              <a:rPr lang="en-US" altLang="zh-TW" dirty="0" smtClean="0">
                <a:solidFill>
                  <a:srgbClr val="FFFF00"/>
                </a:solidFill>
              </a:rPr>
              <a:t>automatically</a:t>
            </a:r>
          </a:p>
          <a:p>
            <a:pPr eaLnBrk="1" hangingPunct="1">
              <a:defRPr/>
            </a:pPr>
            <a:endParaRPr lang="en-US" altLang="zh-TW" dirty="0" smtClean="0"/>
          </a:p>
        </p:txBody>
      </p:sp>
    </p:spTree>
    <p:extLst>
      <p:ext uri="{BB962C8B-B14F-4D97-AF65-F5344CB8AC3E}">
        <p14:creationId xmlns:p14="http://schemas.microsoft.com/office/powerpoint/2010/main" val="42943384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Test Automation Tools</a:t>
            </a:r>
            <a:endParaRPr lang="zh-TW" altLang="en-US" dirty="0"/>
          </a:p>
        </p:txBody>
      </p:sp>
      <p:sp>
        <p:nvSpPr>
          <p:cNvPr id="3" name="內容版面配置區 2"/>
          <p:cNvSpPr>
            <a:spLocks noGrp="1"/>
          </p:cNvSpPr>
          <p:nvPr>
            <p:ph idx="1"/>
          </p:nvPr>
        </p:nvSpPr>
        <p:spPr/>
        <p:txBody>
          <a:bodyPr/>
          <a:lstStyle/>
          <a:p>
            <a:r>
              <a:rPr lang="en-US" altLang="zh-TW" dirty="0" smtClean="0"/>
              <a:t>Applications with GUI </a:t>
            </a:r>
          </a:p>
          <a:p>
            <a:pPr lvl="1"/>
            <a:r>
              <a:rPr lang="en-US" altLang="zh-TW" dirty="0" smtClean="0">
                <a:solidFill>
                  <a:srgbClr val="FF0000"/>
                </a:solidFill>
              </a:rPr>
              <a:t>Capture/Replay Testing Tools</a:t>
            </a:r>
          </a:p>
          <a:p>
            <a:pPr lvl="2"/>
            <a:r>
              <a:rPr lang="en-US" altLang="zh-TW" dirty="0" smtClean="0">
                <a:solidFill>
                  <a:srgbClr val="FFFF00"/>
                </a:solidFill>
              </a:rPr>
              <a:t>When UI changes, problems could occurs. </a:t>
            </a:r>
          </a:p>
          <a:p>
            <a:pPr lvl="1"/>
            <a:r>
              <a:rPr lang="en-US" altLang="zh-TW" dirty="0" smtClean="0">
                <a:solidFill>
                  <a:srgbClr val="FFFF00"/>
                </a:solidFill>
              </a:rPr>
              <a:t>Android testing framework (based on </a:t>
            </a:r>
            <a:r>
              <a:rPr lang="en-US" altLang="zh-TW" dirty="0" err="1" smtClean="0">
                <a:solidFill>
                  <a:srgbClr val="FFFF00"/>
                </a:solidFill>
              </a:rPr>
              <a:t>Junit</a:t>
            </a:r>
            <a:r>
              <a:rPr lang="en-US" altLang="zh-TW" dirty="0" smtClean="0">
                <a:solidFill>
                  <a:srgbClr val="FFFF00"/>
                </a:solidFill>
              </a:rPr>
              <a:t>, </a:t>
            </a:r>
            <a:r>
              <a:rPr lang="en-US" altLang="zh-TW" dirty="0" err="1" smtClean="0">
                <a:solidFill>
                  <a:srgbClr val="FFFF00"/>
                </a:solidFill>
              </a:rPr>
              <a:t>xUnit</a:t>
            </a:r>
            <a:r>
              <a:rPr lang="en-US" altLang="zh-TW" dirty="0" smtClean="0">
                <a:solidFill>
                  <a:srgbClr val="FFFF00"/>
                </a:solidFill>
              </a:rPr>
              <a:t> test framework)  </a:t>
            </a:r>
          </a:p>
          <a:p>
            <a:pPr lvl="2"/>
            <a:r>
              <a:rPr lang="en-US" altLang="zh-TW" dirty="0" smtClean="0">
                <a:solidFill>
                  <a:srgbClr val="FFFF00"/>
                </a:solidFill>
              </a:rPr>
              <a:t>test cases can be created by coding (many companies adopt such an approach.</a:t>
            </a:r>
          </a:p>
          <a:p>
            <a:r>
              <a:rPr lang="en-US" altLang="zh-TW" dirty="0" err="1" smtClean="0">
                <a:solidFill>
                  <a:srgbClr val="00B0F0"/>
                </a:solidFill>
              </a:rPr>
              <a:t>xUnit</a:t>
            </a:r>
            <a:r>
              <a:rPr lang="en-US" altLang="zh-TW" dirty="0" smtClean="0">
                <a:solidFill>
                  <a:srgbClr val="00B0F0"/>
                </a:solidFill>
              </a:rPr>
              <a:t> test framework </a:t>
            </a:r>
          </a:p>
          <a:p>
            <a:pPr lvl="1"/>
            <a:r>
              <a:rPr lang="en-US" altLang="zh-TW" dirty="0" smtClean="0">
                <a:solidFill>
                  <a:srgbClr val="00B0F0"/>
                </a:solidFill>
              </a:rPr>
              <a:t>test automation is done at a unit level (class, packages)</a:t>
            </a:r>
          </a:p>
          <a:p>
            <a:pPr lvl="1"/>
            <a:r>
              <a:rPr lang="en-US" altLang="zh-TW" dirty="0" smtClean="0">
                <a:solidFill>
                  <a:srgbClr val="00B0F0"/>
                </a:solidFill>
              </a:rPr>
              <a:t>can escape from the troubles of setting a system test cases</a:t>
            </a:r>
          </a:p>
          <a:p>
            <a:pPr lvl="1"/>
            <a:r>
              <a:rPr lang="en-US" altLang="zh-TW" dirty="0" smtClean="0">
                <a:solidFill>
                  <a:srgbClr val="00B0F0"/>
                </a:solidFill>
              </a:rPr>
              <a:t>coding intensive (most tasks are done by programmers)</a:t>
            </a:r>
          </a:p>
        </p:txBody>
      </p:sp>
      <p:sp>
        <p:nvSpPr>
          <p:cNvPr id="4" name="頁尾版面配置區 3"/>
          <p:cNvSpPr>
            <a:spLocks noGrp="1"/>
          </p:cNvSpPr>
          <p:nvPr>
            <p:ph type="ftr" sz="quarter" idx="11"/>
          </p:nvPr>
        </p:nvSpPr>
        <p:spPr/>
        <p:txBody>
          <a:bodyPr/>
          <a:lstStyle/>
          <a:p>
            <a:r>
              <a:rPr lang="zh-TW" altLang="en-US" dirty="0" smtClean="0"/>
              <a:t>教育部資訊人才培育計畫</a:t>
            </a:r>
            <a:endParaRPr lang="zh-TW" altLang="en-US" dirty="0"/>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169</a:t>
            </a:fld>
            <a:endParaRPr lang="zh-TW" altLang="en-US"/>
          </a:p>
        </p:txBody>
      </p:sp>
    </p:spTree>
    <p:extLst>
      <p:ext uri="{BB962C8B-B14F-4D97-AF65-F5344CB8AC3E}">
        <p14:creationId xmlns:p14="http://schemas.microsoft.com/office/powerpoint/2010/main" val="30964374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Comments</a:t>
            </a:r>
            <a:endParaRPr lang="zh-TW" altLang="en-US" dirty="0"/>
          </a:p>
        </p:txBody>
      </p:sp>
      <p:sp>
        <p:nvSpPr>
          <p:cNvPr id="3" name="內容版面配置區 2"/>
          <p:cNvSpPr>
            <a:spLocks noGrp="1"/>
          </p:cNvSpPr>
          <p:nvPr>
            <p:ph idx="1"/>
          </p:nvPr>
        </p:nvSpPr>
        <p:spPr/>
        <p:txBody>
          <a:bodyPr/>
          <a:lstStyle/>
          <a:p>
            <a:r>
              <a:rPr lang="en-US" altLang="zh-TW" dirty="0" smtClean="0"/>
              <a:t>probability to find the bugs – </a:t>
            </a:r>
          </a:p>
          <a:p>
            <a:pPr lvl="1"/>
            <a:r>
              <a:rPr lang="en-US" altLang="zh-TW" dirty="0" smtClean="0"/>
              <a:t>Low: You need to run many test cases to manifest a bug however, you don’t need to design hard test case specifically to manifest the bug</a:t>
            </a:r>
          </a:p>
          <a:p>
            <a:pPr lvl="1"/>
            <a:r>
              <a:rPr lang="en-US" altLang="zh-TW" dirty="0" smtClean="0"/>
              <a:t>High:</a:t>
            </a:r>
            <a:r>
              <a:rPr lang="zh-TW" altLang="en-US" dirty="0"/>
              <a:t> </a:t>
            </a:r>
            <a:r>
              <a:rPr lang="en-US" altLang="zh-TW" dirty="0" smtClean="0"/>
              <a:t>a bug is easily manifested when you execute some test cases.</a:t>
            </a:r>
          </a:p>
          <a:p>
            <a:r>
              <a:rPr lang="en-US" altLang="zh-TW" dirty="0" smtClean="0"/>
              <a:t>difficulty to find the bugs –</a:t>
            </a:r>
          </a:p>
          <a:p>
            <a:pPr lvl="1"/>
            <a:r>
              <a:rPr lang="en-US" altLang="zh-TW" dirty="0" smtClean="0"/>
              <a:t>Low: you don’t need to design tricky test cases to find the bugs. </a:t>
            </a:r>
          </a:p>
          <a:p>
            <a:pPr lvl="1"/>
            <a:r>
              <a:rPr lang="en-US" altLang="zh-TW" dirty="0" smtClean="0"/>
              <a:t>High: You need to design tricky test cases in order to trigger the conditions for manifesting a bug.</a:t>
            </a:r>
          </a:p>
          <a:p>
            <a:pPr lvl="1"/>
            <a:endParaRPr lang="en-US" altLang="zh-TW" dirty="0" smtClean="0"/>
          </a:p>
          <a:p>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17</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835696" y="247436"/>
            <a:ext cx="6377940" cy="1293028"/>
          </a:xfrm>
        </p:spPr>
        <p:txBody>
          <a:bodyPr>
            <a:normAutofit/>
          </a:bodyPr>
          <a:lstStyle/>
          <a:p>
            <a:r>
              <a:rPr lang="en-US" altLang="zh-TW" sz="2800" dirty="0" smtClean="0"/>
              <a:t>Typical Capture/replay testing tools</a:t>
            </a:r>
            <a:endParaRPr lang="zh-TW" altLang="en-US" sz="2800" dirty="0"/>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170</a:t>
            </a:fld>
            <a:endParaRPr lang="zh-TW" altLang="en-US"/>
          </a:p>
        </p:txBody>
      </p:sp>
      <p:pic>
        <p:nvPicPr>
          <p:cNvPr id="9218" name="Picture 2" descr="http://www.ranorex.com/images/recorded-actions-8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545" y="1270545"/>
            <a:ext cx="8080910" cy="5441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98492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Innovative Tool - </a:t>
            </a:r>
            <a:r>
              <a:rPr lang="en-US" altLang="zh-TW" dirty="0" err="1" smtClean="0"/>
              <a:t>Sikuli</a:t>
            </a:r>
            <a:r>
              <a:rPr lang="en-US" altLang="zh-TW" dirty="0" smtClean="0"/>
              <a:t> (from MIT)</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171</a:t>
            </a:fld>
            <a:endParaRPr lang="zh-TW" altLang="en-US"/>
          </a:p>
        </p:txBody>
      </p:sp>
      <p:pic>
        <p:nvPicPr>
          <p:cNvPr id="6" name="Picture 9"/>
          <p:cNvPicPr/>
          <p:nvPr/>
        </p:nvPicPr>
        <p:blipFill>
          <a:blip r:embed="rId2">
            <a:extLst>
              <a:ext uri="{28A0092B-C50C-407E-A947-70E740481C1C}">
                <a14:useLocalDpi xmlns:a14="http://schemas.microsoft.com/office/drawing/2010/main" val="0"/>
              </a:ext>
            </a:extLst>
          </a:blip>
          <a:stretch>
            <a:fillRect/>
          </a:stretch>
        </p:blipFill>
        <p:spPr>
          <a:xfrm>
            <a:off x="595725" y="2194560"/>
            <a:ext cx="3561715" cy="3561715"/>
          </a:xfrm>
          <a:prstGeom prst="rect">
            <a:avLst/>
          </a:prstGeom>
        </p:spPr>
      </p:pic>
      <p:pic>
        <p:nvPicPr>
          <p:cNvPr id="8194" name="Picture 2" descr="http://www.rarst.net/images/Sikuliamazingautomationscriptengine_14333/sikuli_interf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9495" y="2194560"/>
            <a:ext cx="4028090" cy="4177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01625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Problems with conventional capture/replay</a:t>
            </a:r>
            <a:endParaRPr lang="zh-TW" altLang="en-US" dirty="0"/>
          </a:p>
        </p:txBody>
      </p:sp>
      <p:sp>
        <p:nvSpPr>
          <p:cNvPr id="3" name="內容版面配置區 2"/>
          <p:cNvSpPr>
            <a:spLocks noGrp="1"/>
          </p:cNvSpPr>
          <p:nvPr>
            <p:ph idx="1"/>
          </p:nvPr>
        </p:nvSpPr>
        <p:spPr/>
        <p:txBody>
          <a:bodyPr/>
          <a:lstStyle/>
          <a:p>
            <a:r>
              <a:rPr lang="en-US" altLang="zh-TW" dirty="0" smtClean="0"/>
              <a:t>not adapt to UI changes very well</a:t>
            </a:r>
          </a:p>
          <a:p>
            <a:r>
              <a:rPr lang="en-US" altLang="zh-TW" dirty="0" smtClean="0"/>
              <a:t>not applicable to drag-and-drop events which are common in nowadays multi-touch applications.</a:t>
            </a: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172</a:t>
            </a:fld>
            <a:endParaRPr lang="zh-TW" altLang="en-US"/>
          </a:p>
        </p:txBody>
      </p:sp>
      <p:pic>
        <p:nvPicPr>
          <p:cNvPr id="10242" name="Picture 2" descr="http://static.talkstyle.com/static/website/images/pic-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3501008"/>
            <a:ext cx="34671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18025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42"/>
                                        </p:tgtEl>
                                        <p:attrNameLst>
                                          <p:attrName>style.visibility</p:attrName>
                                        </p:attrNameLst>
                                      </p:cBhvr>
                                      <p:to>
                                        <p:strVal val="visible"/>
                                      </p:to>
                                    </p:set>
                                    <p:anim calcmode="lin" valueType="num">
                                      <p:cBhvr additive="base">
                                        <p:cTn id="19" dur="500" fill="hold"/>
                                        <p:tgtEl>
                                          <p:spTgt spid="10242"/>
                                        </p:tgtEl>
                                        <p:attrNameLst>
                                          <p:attrName>ppt_x</p:attrName>
                                        </p:attrNameLst>
                                      </p:cBhvr>
                                      <p:tavLst>
                                        <p:tav tm="0">
                                          <p:val>
                                            <p:strVal val="#ppt_x"/>
                                          </p:val>
                                        </p:tav>
                                        <p:tav tm="100000">
                                          <p:val>
                                            <p:strVal val="#ppt_x"/>
                                          </p:val>
                                        </p:tav>
                                      </p:tavLst>
                                    </p:anim>
                                    <p:anim calcmode="lin" valueType="num">
                                      <p:cBhvr additive="base">
                                        <p:cTn id="20"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solidFill>
                  <a:srgbClr val="FFFF00"/>
                </a:solidFill>
              </a:rPr>
              <a:t>ADVANCED- </a:t>
            </a:r>
            <a:r>
              <a:rPr lang="en-US" altLang="zh-TW" dirty="0" smtClean="0"/>
              <a:t>Continuous Integration tools</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173</a:t>
            </a:fld>
            <a:endParaRPr lang="zh-TW" altLang="en-US"/>
          </a:p>
        </p:txBody>
      </p:sp>
      <p:pic>
        <p:nvPicPr>
          <p:cNvPr id="6" name="圖片 5"/>
          <p:cNvPicPr>
            <a:picLocks noChangeAspect="1"/>
          </p:cNvPicPr>
          <p:nvPr/>
        </p:nvPicPr>
        <p:blipFill>
          <a:blip r:embed="rId2"/>
          <a:stretch>
            <a:fillRect/>
          </a:stretch>
        </p:blipFill>
        <p:spPr>
          <a:xfrm>
            <a:off x="594360" y="1955058"/>
            <a:ext cx="8077200" cy="4743450"/>
          </a:xfrm>
          <a:prstGeom prst="rect">
            <a:avLst/>
          </a:prstGeom>
        </p:spPr>
      </p:pic>
      <p:pic>
        <p:nvPicPr>
          <p:cNvPr id="7" name="圖片 6"/>
          <p:cNvPicPr>
            <a:picLocks noChangeAspect="1"/>
          </p:cNvPicPr>
          <p:nvPr/>
        </p:nvPicPr>
        <p:blipFill>
          <a:blip r:embed="rId3"/>
          <a:stretch>
            <a:fillRect/>
          </a:stretch>
        </p:blipFill>
        <p:spPr>
          <a:xfrm>
            <a:off x="1893549" y="2092022"/>
            <a:ext cx="6781800" cy="4581525"/>
          </a:xfrm>
          <a:prstGeom prst="rect">
            <a:avLst/>
          </a:prstGeom>
        </p:spPr>
      </p:pic>
    </p:spTree>
    <p:extLst>
      <p:ext uri="{BB962C8B-B14F-4D97-AF65-F5344CB8AC3E}">
        <p14:creationId xmlns:p14="http://schemas.microsoft.com/office/powerpoint/2010/main" val="102628225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27784" y="11669"/>
            <a:ext cx="6377940" cy="1293028"/>
          </a:xfrm>
        </p:spPr>
        <p:txBody>
          <a:bodyPr>
            <a:noAutofit/>
          </a:bodyPr>
          <a:lstStyle/>
          <a:p>
            <a:r>
              <a:rPr lang="en-US" altLang="zh-TW" sz="2400" dirty="0" smtClean="0"/>
              <a:t>Android Testing framework –</a:t>
            </a:r>
            <a:br>
              <a:rPr lang="en-US" altLang="zh-TW" sz="2400" dirty="0" smtClean="0"/>
            </a:br>
            <a:r>
              <a:rPr lang="en-US" altLang="zh-TW" sz="2400" dirty="0" smtClean="0"/>
              <a:t>Run this Application in Virtual Device</a:t>
            </a:r>
            <a:endParaRPr lang="zh-TW" altLang="en-US" sz="2400" dirty="0"/>
          </a:p>
        </p:txBody>
      </p:sp>
      <p:sp>
        <p:nvSpPr>
          <p:cNvPr id="3" name="內容版面配置區 2"/>
          <p:cNvSpPr>
            <a:spLocks noGrp="1"/>
          </p:cNvSpPr>
          <p:nvPr>
            <p:ph idx="1"/>
          </p:nvPr>
        </p:nvSpPr>
        <p:spPr>
          <a:xfrm>
            <a:off x="414340" y="1052736"/>
            <a:ext cx="7955280" cy="4069080"/>
          </a:xfrm>
        </p:spPr>
        <p:txBody>
          <a:bodyPr/>
          <a:lstStyle/>
          <a:p>
            <a:r>
              <a:rPr lang="en-US" altLang="zh-TW" dirty="0" smtClean="0"/>
              <a:t>Right click-&gt;Run As-&gt;Android Application</a:t>
            </a:r>
            <a:endParaRPr lang="zh-TW" altLang="en-US" dirty="0"/>
          </a:p>
        </p:txBody>
      </p:sp>
      <p:pic>
        <p:nvPicPr>
          <p:cNvPr id="4" name="圖片 3"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495913"/>
            <a:ext cx="7200800" cy="5342049"/>
          </a:xfrm>
          <a:prstGeom prst="rect">
            <a:avLst/>
          </a:prstGeom>
        </p:spPr>
      </p:pic>
    </p:spTree>
    <p:extLst>
      <p:ext uri="{BB962C8B-B14F-4D97-AF65-F5344CB8AC3E}">
        <p14:creationId xmlns:p14="http://schemas.microsoft.com/office/powerpoint/2010/main" val="383052205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descr="畫面剪輯"/>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8" y="260648"/>
            <a:ext cx="5688632" cy="6469872"/>
          </a:xfrm>
        </p:spPr>
      </p:pic>
    </p:spTree>
    <p:extLst>
      <p:ext uri="{BB962C8B-B14F-4D97-AF65-F5344CB8AC3E}">
        <p14:creationId xmlns:p14="http://schemas.microsoft.com/office/powerpoint/2010/main" val="194555959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251520" y="260648"/>
            <a:ext cx="7955280" cy="4069080"/>
          </a:xfrm>
        </p:spPr>
        <p:txBody>
          <a:bodyPr/>
          <a:lstStyle/>
          <a:p>
            <a:r>
              <a:rPr lang="en-US" altLang="zh-TW" dirty="0" smtClean="0"/>
              <a:t>Browse-&gt;Desktop-&gt;</a:t>
            </a:r>
            <a:r>
              <a:rPr lang="en-US" altLang="zh-TW" dirty="0" err="1" smtClean="0"/>
              <a:t>TestProject</a:t>
            </a:r>
            <a:endParaRPr lang="en-US" altLang="zh-TW" dirty="0" smtClean="0"/>
          </a:p>
          <a:p>
            <a:r>
              <a:rPr lang="en-US" altLang="zh-TW" dirty="0" smtClean="0"/>
              <a:t>Open TestApk.java</a:t>
            </a:r>
            <a:endParaRPr lang="zh-TW" altLang="en-US" dirty="0"/>
          </a:p>
        </p:txBody>
      </p:sp>
      <p:pic>
        <p:nvPicPr>
          <p:cNvPr id="4" name="圖片 3"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087081"/>
            <a:ext cx="8280920" cy="5281884"/>
          </a:xfrm>
          <a:prstGeom prst="rect">
            <a:avLst/>
          </a:prstGeom>
        </p:spPr>
      </p:pic>
    </p:spTree>
    <p:extLst>
      <p:ext uri="{BB962C8B-B14F-4D97-AF65-F5344CB8AC3E}">
        <p14:creationId xmlns:p14="http://schemas.microsoft.com/office/powerpoint/2010/main" val="204412215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dirty="0" smtClean="0"/>
              <a:t>public void </a:t>
            </a:r>
            <a:r>
              <a:rPr lang="en-US" altLang="zh-TW" dirty="0" err="1" smtClean="0"/>
              <a:t>testDisplayBlackBox</a:t>
            </a:r>
            <a:r>
              <a:rPr lang="en-US" altLang="zh-TW" dirty="0" smtClean="0"/>
              <a:t>() </a:t>
            </a:r>
            <a:endParaRPr lang="zh-TW" altLang="en-US" dirty="0"/>
          </a:p>
        </p:txBody>
      </p:sp>
      <p:pic>
        <p:nvPicPr>
          <p:cNvPr id="4" name="圖片 3"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072" y="2708920"/>
            <a:ext cx="7001853" cy="2676899"/>
          </a:xfrm>
          <a:prstGeom prst="rect">
            <a:avLst/>
          </a:prstGeom>
        </p:spPr>
      </p:pic>
    </p:spTree>
    <p:extLst>
      <p:ext uri="{BB962C8B-B14F-4D97-AF65-F5344CB8AC3E}">
        <p14:creationId xmlns:p14="http://schemas.microsoft.com/office/powerpoint/2010/main" val="339875823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71700" y="133566"/>
            <a:ext cx="6377940" cy="1293028"/>
          </a:xfrm>
        </p:spPr>
        <p:txBody>
          <a:bodyPr/>
          <a:lstStyle/>
          <a:p>
            <a:r>
              <a:rPr lang="en-US" altLang="zh-TW" dirty="0" smtClean="0"/>
              <a:t>Run Android </a:t>
            </a:r>
            <a:r>
              <a:rPr lang="en-US" altLang="zh-TW" dirty="0" err="1" smtClean="0"/>
              <a:t>Junit</a:t>
            </a:r>
            <a:r>
              <a:rPr lang="en-US" altLang="zh-TW" dirty="0" smtClean="0"/>
              <a:t> Test</a:t>
            </a:r>
            <a:endParaRPr lang="zh-TW" altLang="en-US" dirty="0"/>
          </a:p>
        </p:txBody>
      </p:sp>
      <p:sp>
        <p:nvSpPr>
          <p:cNvPr id="3" name="內容版面配置區 2"/>
          <p:cNvSpPr>
            <a:spLocks noGrp="1"/>
          </p:cNvSpPr>
          <p:nvPr>
            <p:ph idx="1"/>
          </p:nvPr>
        </p:nvSpPr>
        <p:spPr>
          <a:xfrm>
            <a:off x="323528" y="1124744"/>
            <a:ext cx="7955280" cy="4069080"/>
          </a:xfrm>
        </p:spPr>
        <p:txBody>
          <a:bodyPr/>
          <a:lstStyle/>
          <a:p>
            <a:r>
              <a:rPr lang="en-US" altLang="zh-TW" dirty="0" smtClean="0"/>
              <a:t>Right Click-&gt;Run As-&gt;Android </a:t>
            </a:r>
            <a:r>
              <a:rPr lang="en-US" altLang="zh-TW" dirty="0" err="1" smtClean="0"/>
              <a:t>Junit</a:t>
            </a:r>
            <a:r>
              <a:rPr lang="en-US" altLang="zh-TW" dirty="0" smtClean="0"/>
              <a:t> Test</a:t>
            </a:r>
            <a:endParaRPr lang="zh-TW" altLang="en-US" dirty="0"/>
          </a:p>
        </p:txBody>
      </p:sp>
      <p:pic>
        <p:nvPicPr>
          <p:cNvPr id="4" name="圖片 3"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432615"/>
            <a:ext cx="7272808" cy="5217510"/>
          </a:xfrm>
          <a:prstGeom prst="rect">
            <a:avLst/>
          </a:prstGeom>
        </p:spPr>
      </p:pic>
    </p:spTree>
    <p:extLst>
      <p:ext uri="{BB962C8B-B14F-4D97-AF65-F5344CB8AC3E}">
        <p14:creationId xmlns:p14="http://schemas.microsoft.com/office/powerpoint/2010/main" val="281443924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19672" y="2780928"/>
            <a:ext cx="6377940" cy="1293028"/>
          </a:xfrm>
        </p:spPr>
        <p:txBody>
          <a:bodyPr>
            <a:noAutofit/>
          </a:bodyPr>
          <a:lstStyle/>
          <a:p>
            <a:r>
              <a:rPr lang="en-US" altLang="zh-TW" dirty="0" smtClean="0">
                <a:solidFill>
                  <a:srgbClr val="FFFF00"/>
                </a:solidFill>
                <a:latin typeface="Cooper Black" panose="0208090404030B020404" pitchFamily="18" charset="0"/>
              </a:rPr>
              <a:t>Test Automation with Continuous integration</a:t>
            </a:r>
            <a:endParaRPr lang="zh-TW" altLang="en-US" dirty="0">
              <a:solidFill>
                <a:srgbClr val="FFFF00"/>
              </a:solidFill>
              <a:latin typeface="Cooper Black" panose="0208090404030B020404" pitchFamily="18" charset="0"/>
            </a:endParaRPr>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179</a:t>
            </a:fld>
            <a:endParaRPr lang="zh-TW" altLang="en-US"/>
          </a:p>
        </p:txBody>
      </p:sp>
    </p:spTree>
    <p:extLst>
      <p:ext uri="{BB962C8B-B14F-4D97-AF65-F5344CB8AC3E}">
        <p14:creationId xmlns:p14="http://schemas.microsoft.com/office/powerpoint/2010/main" val="253886218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79162" y="458301"/>
            <a:ext cx="6377940" cy="1293028"/>
          </a:xfrm>
        </p:spPr>
        <p:txBody>
          <a:bodyPr/>
          <a:lstStyle/>
          <a:p>
            <a:r>
              <a:rPr lang="en-US" altLang="zh-TW" dirty="0" smtClean="0"/>
              <a:t>Unusual Bug)</a:t>
            </a:r>
            <a:endParaRPr lang="zh-TW" altLang="en-US" dirty="0"/>
          </a:p>
        </p:txBody>
      </p:sp>
      <p:sp>
        <p:nvSpPr>
          <p:cNvPr id="3" name="內容版面配置區 2"/>
          <p:cNvSpPr>
            <a:spLocks noGrp="1"/>
          </p:cNvSpPr>
          <p:nvPr>
            <p:ph idx="1"/>
          </p:nvPr>
        </p:nvSpPr>
        <p:spPr>
          <a:xfrm>
            <a:off x="784702" y="1697411"/>
            <a:ext cx="7772400" cy="4783948"/>
          </a:xfrm>
        </p:spPr>
        <p:txBody>
          <a:bodyPr>
            <a:normAutofit/>
          </a:bodyPr>
          <a:lstStyle/>
          <a:p>
            <a:r>
              <a:rPr lang="en-US" altLang="zh-TW" dirty="0" smtClean="0"/>
              <a:t>Due to the progress of modern software techniques, new techniques are introduced or old techniques become prevalent and widely adopt. </a:t>
            </a:r>
          </a:p>
          <a:p>
            <a:pPr lvl="1"/>
            <a:r>
              <a:rPr lang="en-US" altLang="zh-TW" dirty="0" smtClean="0"/>
              <a:t>Multithreading</a:t>
            </a:r>
          </a:p>
          <a:p>
            <a:pPr lvl="1"/>
            <a:r>
              <a:rPr lang="en-US" altLang="zh-TW" dirty="0" smtClean="0"/>
              <a:t>Networking </a:t>
            </a:r>
          </a:p>
          <a:p>
            <a:pPr lvl="1"/>
            <a:r>
              <a:rPr lang="en-US" altLang="zh-TW" dirty="0" smtClean="0"/>
              <a:t>GUI and object-oriented techniques.</a:t>
            </a:r>
          </a:p>
          <a:p>
            <a:pPr lvl="2"/>
            <a:r>
              <a:rPr lang="en-US" altLang="zh-TW" dirty="0" smtClean="0"/>
              <a:t>The thread behaviors can be obscured by encapsulation, inheritance, and polymorphism</a:t>
            </a:r>
          </a:p>
          <a:p>
            <a:pPr lvl="1"/>
            <a:r>
              <a:rPr lang="en-US" altLang="zh-TW" dirty="0" smtClean="0"/>
              <a:t>Signal/</a:t>
            </a:r>
            <a:r>
              <a:rPr lang="en-US" altLang="zh-TW" dirty="0" err="1" smtClean="0"/>
              <a:t>CallBack</a:t>
            </a:r>
            <a:r>
              <a:rPr lang="zh-TW" altLang="en-US" dirty="0" smtClean="0"/>
              <a:t> </a:t>
            </a:r>
            <a:r>
              <a:rPr lang="en-US" altLang="zh-TW" dirty="0" smtClean="0"/>
              <a:t>(Interrupt-Driven Like System)</a:t>
            </a:r>
          </a:p>
          <a:p>
            <a:r>
              <a:rPr lang="en-US" altLang="zh-TW" dirty="0" smtClean="0"/>
              <a:t>These techniques can introduce unusual</a:t>
            </a:r>
            <a:r>
              <a:rPr lang="zh-TW" altLang="en-US" dirty="0" smtClean="0"/>
              <a:t> </a:t>
            </a:r>
            <a:r>
              <a:rPr lang="en-US" altLang="zh-TW" dirty="0" smtClean="0"/>
              <a:t>bugs</a:t>
            </a:r>
          </a:p>
          <a:p>
            <a:pPr lvl="1"/>
            <a:endParaRPr lang="en-US" altLang="zh-TW" dirty="0" smtClean="0"/>
          </a:p>
          <a:p>
            <a:pPr lvl="1">
              <a:buNone/>
            </a:pPr>
            <a:endParaRPr lang="en-US" altLang="zh-TW" dirty="0" smtClean="0"/>
          </a:p>
          <a:p>
            <a:pPr lvl="1"/>
            <a:endParaRPr lang="en-US" altLang="zh-TW" dirty="0" smtClean="0"/>
          </a:p>
          <a:p>
            <a:pPr lvl="1"/>
            <a:endParaRPr lang="zh-TW" altLang="en-US" dirty="0"/>
          </a:p>
        </p:txBody>
      </p:sp>
      <p:sp>
        <p:nvSpPr>
          <p:cNvPr id="4" name="頁尾版面配置區 3"/>
          <p:cNvSpPr>
            <a:spLocks noGrp="1"/>
          </p:cNvSpPr>
          <p:nvPr>
            <p:ph type="ftr" sz="quarter" idx="11"/>
          </p:nvPr>
        </p:nvSpPr>
        <p:spPr/>
        <p:txBody>
          <a:bodyPr/>
          <a:lstStyle/>
          <a:p>
            <a:r>
              <a:rPr lang="zh-TW" altLang="en-US" dirty="0" smtClean="0"/>
              <a:t>教育部資訊人才培育計畫</a:t>
            </a:r>
            <a:endParaRPr lang="zh-TW" altLang="en-US" dirty="0"/>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18</a:t>
            </a:fld>
            <a:endParaRPr lang="zh-TW" altLang="en-US"/>
          </a:p>
        </p:txBody>
      </p:sp>
      <p:sp>
        <p:nvSpPr>
          <p:cNvPr id="6" name="AutoShape 6" descr="http://www.popfi.com/wp-content/uploads/asian-stink-bug.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050" name="Picture 2"/>
          <p:cNvPicPr>
            <a:picLocks noChangeAspect="1" noChangeArrowheads="1"/>
          </p:cNvPicPr>
          <p:nvPr/>
        </p:nvPicPr>
        <p:blipFill>
          <a:blip r:embed="rId2" cstate="print"/>
          <a:srcRect/>
          <a:stretch>
            <a:fillRect/>
          </a:stretch>
        </p:blipFill>
        <p:spPr bwMode="auto">
          <a:xfrm>
            <a:off x="0" y="-1"/>
            <a:ext cx="9144000" cy="6858001"/>
          </a:xfrm>
          <a:prstGeom prst="rect">
            <a:avLst/>
          </a:prstGeom>
          <a:noFill/>
          <a:ln w="9525">
            <a:noFill/>
            <a:miter lim="800000"/>
            <a:headEnd/>
            <a:tailEnd/>
          </a:ln>
        </p:spPr>
      </p:pic>
      <p:sp>
        <p:nvSpPr>
          <p:cNvPr id="5" name="圓角矩形 4"/>
          <p:cNvSpPr/>
          <p:nvPr/>
        </p:nvSpPr>
        <p:spPr>
          <a:xfrm>
            <a:off x="2411760" y="1628800"/>
            <a:ext cx="2160240" cy="100811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develop</a:t>
            </a:r>
            <a:endParaRPr lang="zh-TW" altLang="en-US" dirty="0"/>
          </a:p>
        </p:txBody>
      </p:sp>
      <p:sp>
        <p:nvSpPr>
          <p:cNvPr id="6" name="圓角矩形 5"/>
          <p:cNvSpPr/>
          <p:nvPr/>
        </p:nvSpPr>
        <p:spPr>
          <a:xfrm>
            <a:off x="2339752" y="3284984"/>
            <a:ext cx="2232248"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Manual Tests</a:t>
            </a:r>
          </a:p>
          <a:p>
            <a:pPr algn="ctr"/>
            <a:r>
              <a:rPr lang="en-US" altLang="zh-TW" dirty="0" smtClean="0"/>
              <a:t>Exploratory Tests</a:t>
            </a:r>
            <a:endParaRPr lang="zh-TW" altLang="en-US" dirty="0"/>
          </a:p>
        </p:txBody>
      </p:sp>
      <p:sp>
        <p:nvSpPr>
          <p:cNvPr id="7" name="圓角矩形 6"/>
          <p:cNvSpPr/>
          <p:nvPr/>
        </p:nvSpPr>
        <p:spPr>
          <a:xfrm>
            <a:off x="2267744" y="4869160"/>
            <a:ext cx="2232248" cy="108012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Automated Tests</a:t>
            </a:r>
            <a:endParaRPr lang="zh-TW" altLang="en-US" dirty="0"/>
          </a:p>
        </p:txBody>
      </p:sp>
      <p:sp>
        <p:nvSpPr>
          <p:cNvPr id="8" name="爆炸 1 7"/>
          <p:cNvSpPr/>
          <p:nvPr/>
        </p:nvSpPr>
        <p:spPr>
          <a:xfrm>
            <a:off x="5868144" y="4581128"/>
            <a:ext cx="2448272" cy="151216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Test Magic</a:t>
            </a:r>
            <a:endParaRPr lang="zh-TW" altLang="en-US" dirty="0"/>
          </a:p>
        </p:txBody>
      </p:sp>
      <p:sp>
        <p:nvSpPr>
          <p:cNvPr id="9" name="爆炸 1 8"/>
          <p:cNvSpPr/>
          <p:nvPr/>
        </p:nvSpPr>
        <p:spPr>
          <a:xfrm>
            <a:off x="6012160" y="1484784"/>
            <a:ext cx="2448272" cy="1512168"/>
          </a:xfrm>
          <a:prstGeom prst="irregularSeal1">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Test Magic</a:t>
            </a:r>
            <a:endParaRPr lang="zh-TW" altLang="en-US" dirty="0"/>
          </a:p>
        </p:txBody>
      </p:sp>
      <p:sp>
        <p:nvSpPr>
          <p:cNvPr id="12" name="向左箭號 11"/>
          <p:cNvSpPr/>
          <p:nvPr/>
        </p:nvSpPr>
        <p:spPr>
          <a:xfrm>
            <a:off x="4788024" y="5085184"/>
            <a:ext cx="1008112" cy="5760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rgbClr val="FF0000"/>
                </a:solidFill>
              </a:rPr>
              <a:t>tools</a:t>
            </a:r>
            <a:endParaRPr lang="zh-TW" altLang="en-US" dirty="0">
              <a:solidFill>
                <a:srgbClr val="FF0000"/>
              </a:solidFill>
            </a:endParaRPr>
          </a:p>
        </p:txBody>
      </p:sp>
      <p:sp>
        <p:nvSpPr>
          <p:cNvPr id="13" name="向左箭號 12"/>
          <p:cNvSpPr/>
          <p:nvPr/>
        </p:nvSpPr>
        <p:spPr>
          <a:xfrm>
            <a:off x="4788024" y="1844824"/>
            <a:ext cx="1080120" cy="5760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Design</a:t>
            </a:r>
            <a:endParaRPr lang="zh-TW" altLang="en-US" dirty="0"/>
          </a:p>
        </p:txBody>
      </p:sp>
    </p:spTree>
    <p:extLst>
      <p:ext uri="{BB962C8B-B14F-4D97-AF65-F5344CB8AC3E}">
        <p14:creationId xmlns:p14="http://schemas.microsoft.com/office/powerpoint/2010/main" val="200225291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2" grpId="0" animBg="1"/>
      <p:bldP spid="13"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3074" name="Picture 2"/>
          <p:cNvPicPr>
            <a:picLocks noChangeAspect="1" noChangeArrowheads="1"/>
          </p:cNvPicPr>
          <p:nvPr/>
        </p:nvPicPr>
        <p:blipFill>
          <a:blip r:embed="rId2" cstate="print"/>
          <a:srcRect/>
          <a:stretch>
            <a:fillRect/>
          </a:stretch>
        </p:blipFill>
        <p:spPr bwMode="auto">
          <a:xfrm>
            <a:off x="0" y="116632"/>
            <a:ext cx="9144000" cy="6752492"/>
          </a:xfrm>
          <a:prstGeom prst="rect">
            <a:avLst/>
          </a:prstGeom>
          <a:noFill/>
          <a:ln w="9525">
            <a:noFill/>
            <a:miter lim="800000"/>
            <a:headEnd/>
            <a:tailEnd/>
          </a:ln>
        </p:spPr>
      </p:pic>
    </p:spTree>
    <p:extLst>
      <p:ext uri="{BB962C8B-B14F-4D97-AF65-F5344CB8AC3E}">
        <p14:creationId xmlns:p14="http://schemas.microsoft.com/office/powerpoint/2010/main" val="77856899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3568" y="188640"/>
            <a:ext cx="7427168" cy="631832"/>
          </a:xfrm>
        </p:spPr>
        <p:txBody>
          <a:bodyPr>
            <a:normAutofit fontScale="90000"/>
          </a:bodyPr>
          <a:lstStyle/>
          <a:p>
            <a:r>
              <a:rPr lang="en-US" altLang="zh-TW" dirty="0" smtClean="0"/>
              <a:t>Different Kind of Testing</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11266" name="Picture 2"/>
          <p:cNvPicPr>
            <a:picLocks noChangeAspect="1" noChangeArrowheads="1"/>
          </p:cNvPicPr>
          <p:nvPr/>
        </p:nvPicPr>
        <p:blipFill>
          <a:blip r:embed="rId2" cstate="print"/>
          <a:srcRect/>
          <a:stretch>
            <a:fillRect/>
          </a:stretch>
        </p:blipFill>
        <p:spPr bwMode="auto">
          <a:xfrm>
            <a:off x="827584" y="4653136"/>
            <a:ext cx="8052445" cy="1643713"/>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827584" y="2996952"/>
            <a:ext cx="8064896" cy="1646493"/>
          </a:xfrm>
          <a:prstGeom prst="rect">
            <a:avLst/>
          </a:prstGeom>
          <a:noFill/>
          <a:ln w="9525">
            <a:noFill/>
            <a:miter lim="800000"/>
            <a:headEnd/>
            <a:tailEnd/>
          </a:ln>
        </p:spPr>
      </p:pic>
      <p:pic>
        <p:nvPicPr>
          <p:cNvPr id="11268" name="Picture 4"/>
          <p:cNvPicPr>
            <a:picLocks noChangeAspect="1" noChangeArrowheads="1"/>
          </p:cNvPicPr>
          <p:nvPr/>
        </p:nvPicPr>
        <p:blipFill>
          <a:blip r:embed="rId4" cstate="print"/>
          <a:srcRect/>
          <a:stretch>
            <a:fillRect/>
          </a:stretch>
        </p:blipFill>
        <p:spPr bwMode="auto">
          <a:xfrm>
            <a:off x="755576" y="1268760"/>
            <a:ext cx="8064896" cy="1783301"/>
          </a:xfrm>
          <a:prstGeom prst="rect">
            <a:avLst/>
          </a:prstGeom>
          <a:noFill/>
          <a:ln w="9525">
            <a:noFill/>
            <a:miter lim="800000"/>
            <a:headEnd/>
            <a:tailEnd/>
          </a:ln>
        </p:spPr>
      </p:pic>
      <p:pic>
        <p:nvPicPr>
          <p:cNvPr id="11269" name="Picture 5"/>
          <p:cNvPicPr>
            <a:picLocks noChangeAspect="1" noChangeArrowheads="1"/>
          </p:cNvPicPr>
          <p:nvPr/>
        </p:nvPicPr>
        <p:blipFill>
          <a:blip r:embed="rId5" cstate="print"/>
          <a:srcRect/>
          <a:stretch>
            <a:fillRect/>
          </a:stretch>
        </p:blipFill>
        <p:spPr bwMode="auto">
          <a:xfrm>
            <a:off x="0" y="1268760"/>
            <a:ext cx="918201" cy="4894337"/>
          </a:xfrm>
          <a:prstGeom prst="rect">
            <a:avLst/>
          </a:prstGeom>
          <a:noFill/>
          <a:ln w="9525">
            <a:noFill/>
            <a:miter lim="800000"/>
            <a:headEnd/>
            <a:tailEnd/>
          </a:ln>
        </p:spPr>
      </p:pic>
      <p:pic>
        <p:nvPicPr>
          <p:cNvPr id="11270" name="Picture 6"/>
          <p:cNvPicPr>
            <a:picLocks noChangeAspect="1" noChangeArrowheads="1"/>
          </p:cNvPicPr>
          <p:nvPr/>
        </p:nvPicPr>
        <p:blipFill>
          <a:blip r:embed="rId6" cstate="print"/>
          <a:srcRect/>
          <a:stretch>
            <a:fillRect/>
          </a:stretch>
        </p:blipFill>
        <p:spPr bwMode="auto">
          <a:xfrm>
            <a:off x="971600" y="6086475"/>
            <a:ext cx="7372350" cy="771525"/>
          </a:xfrm>
          <a:prstGeom prst="rect">
            <a:avLst/>
          </a:prstGeom>
          <a:noFill/>
          <a:ln w="9525">
            <a:noFill/>
            <a:miter lim="800000"/>
            <a:headEnd/>
            <a:tailEnd/>
          </a:ln>
        </p:spPr>
      </p:pic>
      <p:pic>
        <p:nvPicPr>
          <p:cNvPr id="11271" name="Picture 7"/>
          <p:cNvPicPr>
            <a:picLocks noChangeAspect="1" noChangeArrowheads="1"/>
          </p:cNvPicPr>
          <p:nvPr/>
        </p:nvPicPr>
        <p:blipFill>
          <a:blip r:embed="rId7" cstate="print"/>
          <a:srcRect/>
          <a:stretch>
            <a:fillRect/>
          </a:stretch>
        </p:blipFill>
        <p:spPr bwMode="auto">
          <a:xfrm>
            <a:off x="3203848" y="4221088"/>
            <a:ext cx="1571625" cy="866775"/>
          </a:xfrm>
          <a:prstGeom prst="rect">
            <a:avLst/>
          </a:prstGeom>
          <a:noFill/>
          <a:ln w="9525">
            <a:noFill/>
            <a:miter lim="800000"/>
            <a:headEnd/>
            <a:tailEnd/>
          </a:ln>
        </p:spPr>
      </p:pic>
      <p:pic>
        <p:nvPicPr>
          <p:cNvPr id="11272" name="Picture 8"/>
          <p:cNvPicPr>
            <a:picLocks noChangeAspect="1" noChangeArrowheads="1"/>
          </p:cNvPicPr>
          <p:nvPr/>
        </p:nvPicPr>
        <p:blipFill>
          <a:blip r:embed="rId8" cstate="print"/>
          <a:srcRect/>
          <a:stretch>
            <a:fillRect/>
          </a:stretch>
        </p:blipFill>
        <p:spPr bwMode="auto">
          <a:xfrm>
            <a:off x="3419872" y="2708920"/>
            <a:ext cx="1028700" cy="1066800"/>
          </a:xfrm>
          <a:prstGeom prst="rect">
            <a:avLst/>
          </a:prstGeom>
          <a:noFill/>
          <a:ln w="9525">
            <a:noFill/>
            <a:miter lim="800000"/>
            <a:headEnd/>
            <a:tailEnd/>
          </a:ln>
        </p:spPr>
      </p:pic>
      <p:sp>
        <p:nvSpPr>
          <p:cNvPr id="12" name="矩形 11"/>
          <p:cNvSpPr/>
          <p:nvPr/>
        </p:nvSpPr>
        <p:spPr>
          <a:xfrm rot="16200000">
            <a:off x="-252536" y="4293096"/>
            <a:ext cx="2736304" cy="432048"/>
          </a:xfrm>
          <a:prstGeom prst="rect">
            <a:avLst/>
          </a:prstGeom>
          <a:gradFill>
            <a:gsLst>
              <a:gs pos="0">
                <a:srgbClr val="FFF200"/>
              </a:gs>
              <a:gs pos="45000">
                <a:srgbClr val="FF7A00"/>
              </a:gs>
              <a:gs pos="70000">
                <a:srgbClr val="FF0300"/>
              </a:gs>
              <a:gs pos="100000">
                <a:srgbClr val="4D0808"/>
              </a:gs>
            </a:gsLst>
            <a:lin ang="0" scaled="0"/>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Software engineer</a:t>
            </a:r>
            <a:endParaRPr lang="zh-TW" altLang="en-US" dirty="0"/>
          </a:p>
        </p:txBody>
      </p:sp>
      <p:sp>
        <p:nvSpPr>
          <p:cNvPr id="13" name="矩形 12"/>
          <p:cNvSpPr/>
          <p:nvPr/>
        </p:nvSpPr>
        <p:spPr>
          <a:xfrm rot="16200000">
            <a:off x="179512" y="2564904"/>
            <a:ext cx="2736304" cy="432048"/>
          </a:xfrm>
          <a:prstGeom prst="rect">
            <a:avLst/>
          </a:prstGeom>
          <a:gradFill>
            <a:gsLst>
              <a:gs pos="0">
                <a:srgbClr val="FFF200"/>
              </a:gs>
              <a:gs pos="45000">
                <a:srgbClr val="FF7A00"/>
              </a:gs>
              <a:gs pos="70000">
                <a:srgbClr val="FF0300"/>
              </a:gs>
              <a:gs pos="100000">
                <a:srgbClr val="4D0808"/>
              </a:gs>
            </a:gsLst>
            <a:lin ang="0" scaled="0"/>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Test engineer</a:t>
            </a:r>
            <a:endParaRPr lang="zh-TW" altLang="en-US" dirty="0"/>
          </a:p>
        </p:txBody>
      </p:sp>
    </p:spTree>
    <p:extLst>
      <p:ext uri="{BB962C8B-B14F-4D97-AF65-F5344CB8AC3E}">
        <p14:creationId xmlns:p14="http://schemas.microsoft.com/office/powerpoint/2010/main" val="6598754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7"/>
                                        </p:tgtEl>
                                        <p:attrNameLst>
                                          <p:attrName>style.visibility</p:attrName>
                                        </p:attrNameLst>
                                      </p:cBhvr>
                                      <p:to>
                                        <p:strVal val="visible"/>
                                      </p:to>
                                    </p:set>
                                    <p:anim calcmode="lin" valueType="num">
                                      <p:cBhvr additive="base">
                                        <p:cTn id="13" dur="500" fill="hold"/>
                                        <p:tgtEl>
                                          <p:spTgt spid="11267"/>
                                        </p:tgtEl>
                                        <p:attrNameLst>
                                          <p:attrName>ppt_x</p:attrName>
                                        </p:attrNameLst>
                                      </p:cBhvr>
                                      <p:tavLst>
                                        <p:tav tm="0">
                                          <p:val>
                                            <p:strVal val="#ppt_x"/>
                                          </p:val>
                                        </p:tav>
                                        <p:tav tm="100000">
                                          <p:val>
                                            <p:strVal val="#ppt_x"/>
                                          </p:val>
                                        </p:tav>
                                      </p:tavLst>
                                    </p:anim>
                                    <p:anim calcmode="lin" valueType="num">
                                      <p:cBhvr additive="base">
                                        <p:cTn id="14"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268"/>
                                        </p:tgtEl>
                                        <p:attrNameLst>
                                          <p:attrName>style.visibility</p:attrName>
                                        </p:attrNameLst>
                                      </p:cBhvr>
                                      <p:to>
                                        <p:strVal val="visible"/>
                                      </p:to>
                                    </p:set>
                                    <p:anim calcmode="lin" valueType="num">
                                      <p:cBhvr additive="base">
                                        <p:cTn id="19" dur="500" fill="hold"/>
                                        <p:tgtEl>
                                          <p:spTgt spid="11268"/>
                                        </p:tgtEl>
                                        <p:attrNameLst>
                                          <p:attrName>ppt_x</p:attrName>
                                        </p:attrNameLst>
                                      </p:cBhvr>
                                      <p:tavLst>
                                        <p:tav tm="0">
                                          <p:val>
                                            <p:strVal val="#ppt_x"/>
                                          </p:val>
                                        </p:tav>
                                        <p:tav tm="100000">
                                          <p:val>
                                            <p:strVal val="#ppt_x"/>
                                          </p:val>
                                        </p:tav>
                                      </p:tavLst>
                                    </p:anim>
                                    <p:anim calcmode="lin" valueType="num">
                                      <p:cBhvr additive="base">
                                        <p:cTn id="20"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269"/>
                                        </p:tgtEl>
                                        <p:attrNameLst>
                                          <p:attrName>style.visibility</p:attrName>
                                        </p:attrNameLst>
                                      </p:cBhvr>
                                      <p:to>
                                        <p:strVal val="visible"/>
                                      </p:to>
                                    </p:set>
                                    <p:anim calcmode="lin" valueType="num">
                                      <p:cBhvr additive="base">
                                        <p:cTn id="25" dur="500" fill="hold"/>
                                        <p:tgtEl>
                                          <p:spTgt spid="11269"/>
                                        </p:tgtEl>
                                        <p:attrNameLst>
                                          <p:attrName>ppt_x</p:attrName>
                                        </p:attrNameLst>
                                      </p:cBhvr>
                                      <p:tavLst>
                                        <p:tav tm="0">
                                          <p:val>
                                            <p:strVal val="#ppt_x"/>
                                          </p:val>
                                        </p:tav>
                                        <p:tav tm="100000">
                                          <p:val>
                                            <p:strVal val="#ppt_x"/>
                                          </p:val>
                                        </p:tav>
                                      </p:tavLst>
                                    </p:anim>
                                    <p:anim calcmode="lin" valueType="num">
                                      <p:cBhvr additive="base">
                                        <p:cTn id="26" dur="500" fill="hold"/>
                                        <p:tgtEl>
                                          <p:spTgt spid="1126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270"/>
                                        </p:tgtEl>
                                        <p:attrNameLst>
                                          <p:attrName>style.visibility</p:attrName>
                                        </p:attrNameLst>
                                      </p:cBhvr>
                                      <p:to>
                                        <p:strVal val="visible"/>
                                      </p:to>
                                    </p:set>
                                    <p:anim calcmode="lin" valueType="num">
                                      <p:cBhvr additive="base">
                                        <p:cTn id="31" dur="500" fill="hold"/>
                                        <p:tgtEl>
                                          <p:spTgt spid="11270"/>
                                        </p:tgtEl>
                                        <p:attrNameLst>
                                          <p:attrName>ppt_x</p:attrName>
                                        </p:attrNameLst>
                                      </p:cBhvr>
                                      <p:tavLst>
                                        <p:tav tm="0">
                                          <p:val>
                                            <p:strVal val="#ppt_x"/>
                                          </p:val>
                                        </p:tav>
                                        <p:tav tm="100000">
                                          <p:val>
                                            <p:strVal val="#ppt_x"/>
                                          </p:val>
                                        </p:tav>
                                      </p:tavLst>
                                    </p:anim>
                                    <p:anim calcmode="lin" valueType="num">
                                      <p:cBhvr additive="base">
                                        <p:cTn id="32" dur="500" fill="hold"/>
                                        <p:tgtEl>
                                          <p:spTgt spid="1127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271"/>
                                        </p:tgtEl>
                                        <p:attrNameLst>
                                          <p:attrName>style.visibility</p:attrName>
                                        </p:attrNameLst>
                                      </p:cBhvr>
                                      <p:to>
                                        <p:strVal val="visible"/>
                                      </p:to>
                                    </p:set>
                                    <p:anim calcmode="lin" valueType="num">
                                      <p:cBhvr additive="base">
                                        <p:cTn id="37" dur="500" fill="hold"/>
                                        <p:tgtEl>
                                          <p:spTgt spid="11271"/>
                                        </p:tgtEl>
                                        <p:attrNameLst>
                                          <p:attrName>ppt_x</p:attrName>
                                        </p:attrNameLst>
                                      </p:cBhvr>
                                      <p:tavLst>
                                        <p:tav tm="0">
                                          <p:val>
                                            <p:strVal val="#ppt_x"/>
                                          </p:val>
                                        </p:tav>
                                        <p:tav tm="100000">
                                          <p:val>
                                            <p:strVal val="#ppt_x"/>
                                          </p:val>
                                        </p:tav>
                                      </p:tavLst>
                                    </p:anim>
                                    <p:anim calcmode="lin" valueType="num">
                                      <p:cBhvr additive="base">
                                        <p:cTn id="38" dur="500" fill="hold"/>
                                        <p:tgtEl>
                                          <p:spTgt spid="1127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272"/>
                                        </p:tgtEl>
                                        <p:attrNameLst>
                                          <p:attrName>style.visibility</p:attrName>
                                        </p:attrNameLst>
                                      </p:cBhvr>
                                      <p:to>
                                        <p:strVal val="visible"/>
                                      </p:to>
                                    </p:set>
                                    <p:anim calcmode="lin" valueType="num">
                                      <p:cBhvr additive="base">
                                        <p:cTn id="43" dur="500" fill="hold"/>
                                        <p:tgtEl>
                                          <p:spTgt spid="11272"/>
                                        </p:tgtEl>
                                        <p:attrNameLst>
                                          <p:attrName>ppt_x</p:attrName>
                                        </p:attrNameLst>
                                      </p:cBhvr>
                                      <p:tavLst>
                                        <p:tav tm="0">
                                          <p:val>
                                            <p:strVal val="#ppt_x"/>
                                          </p:val>
                                        </p:tav>
                                        <p:tav tm="100000">
                                          <p:val>
                                            <p:strVal val="#ppt_x"/>
                                          </p:val>
                                        </p:tav>
                                      </p:tavLst>
                                    </p:anim>
                                    <p:anim calcmode="lin" valueType="num">
                                      <p:cBhvr additive="base">
                                        <p:cTn id="44"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ltLang="zh-TW" dirty="0">
                <a:ea typeface="新細明體" charset="-120"/>
              </a:rPr>
              <a:t>The </a:t>
            </a:r>
            <a:r>
              <a:rPr lang="en-US" altLang="zh-TW" dirty="0" err="1">
                <a:ea typeface="新細明體" charset="-120"/>
              </a:rPr>
              <a:t>xUnit</a:t>
            </a:r>
            <a:r>
              <a:rPr lang="en-US" altLang="zh-TW" dirty="0">
                <a:ea typeface="新細明體" charset="-120"/>
              </a:rPr>
              <a:t> Frameworks</a:t>
            </a:r>
          </a:p>
        </p:txBody>
      </p:sp>
      <p:sp>
        <p:nvSpPr>
          <p:cNvPr id="122883" name="Rectangle 3"/>
          <p:cNvSpPr>
            <a:spLocks noGrp="1" noChangeArrowheads="1"/>
          </p:cNvSpPr>
          <p:nvPr>
            <p:ph idx="1"/>
          </p:nvPr>
        </p:nvSpPr>
        <p:spPr>
          <a:xfrm>
            <a:off x="539552" y="2082441"/>
            <a:ext cx="8388350" cy="5532437"/>
          </a:xfrm>
        </p:spPr>
        <p:txBody>
          <a:bodyPr/>
          <a:lstStyle/>
          <a:p>
            <a:r>
              <a:rPr lang="en-US" altLang="zh-TW" dirty="0">
                <a:latin typeface="Calibri" pitchFamily="34" charset="0"/>
                <a:ea typeface="新細明體" charset="-120"/>
                <a:cs typeface="Calibri" pitchFamily="34" charset="0"/>
              </a:rPr>
              <a:t>Original was for </a:t>
            </a:r>
            <a:r>
              <a:rPr lang="en-US" altLang="zh-TW" dirty="0" err="1">
                <a:latin typeface="Calibri" pitchFamily="34" charset="0"/>
                <a:ea typeface="新細明體" charset="-120"/>
                <a:cs typeface="Calibri" pitchFamily="34" charset="0"/>
              </a:rPr>
              <a:t>SmallTalk</a:t>
            </a:r>
            <a:endParaRPr lang="en-US" altLang="zh-TW" dirty="0">
              <a:latin typeface="Calibri" pitchFamily="34" charset="0"/>
              <a:ea typeface="新細明體" charset="-120"/>
              <a:cs typeface="Calibri" pitchFamily="34" charset="0"/>
            </a:endParaRPr>
          </a:p>
          <a:p>
            <a:pPr lvl="2"/>
            <a:r>
              <a:rPr lang="en-US" altLang="zh-TW" dirty="0">
                <a:latin typeface="Calibri" pitchFamily="34" charset="0"/>
                <a:ea typeface="新細明體" charset="-120"/>
                <a:cs typeface="Calibri" pitchFamily="34" charset="0"/>
              </a:rPr>
              <a:t>Kent Beck and Erich Gamma</a:t>
            </a:r>
          </a:p>
          <a:p>
            <a:r>
              <a:rPr lang="en-US" altLang="zh-TW" dirty="0">
                <a:latin typeface="Calibri" pitchFamily="34" charset="0"/>
                <a:ea typeface="新細明體" charset="-120"/>
                <a:cs typeface="Calibri" pitchFamily="34" charset="0"/>
              </a:rPr>
              <a:t>Ported to Various languages and platforms</a:t>
            </a:r>
          </a:p>
          <a:p>
            <a:pPr lvl="2"/>
            <a:r>
              <a:rPr lang="en-US" altLang="zh-TW" dirty="0" err="1">
                <a:latin typeface="Calibri" pitchFamily="34" charset="0"/>
                <a:ea typeface="新細明體" charset="-120"/>
                <a:cs typeface="Calibri" pitchFamily="34" charset="0"/>
              </a:rPr>
              <a:t>JUnit</a:t>
            </a:r>
            <a:r>
              <a:rPr lang="en-US" altLang="zh-TW" dirty="0">
                <a:latin typeface="Calibri" pitchFamily="34" charset="0"/>
                <a:ea typeface="新細明體" charset="-120"/>
                <a:cs typeface="Calibri" pitchFamily="34" charset="0"/>
              </a:rPr>
              <a:t>, </a:t>
            </a:r>
            <a:r>
              <a:rPr lang="en-US" altLang="zh-TW" dirty="0" err="1">
                <a:latin typeface="Calibri" pitchFamily="34" charset="0"/>
                <a:ea typeface="新細明體" charset="-120"/>
                <a:cs typeface="Calibri" pitchFamily="34" charset="0"/>
              </a:rPr>
              <a:t>CppUnit</a:t>
            </a:r>
            <a:r>
              <a:rPr lang="en-US" altLang="zh-TW" dirty="0">
                <a:latin typeface="Calibri" pitchFamily="34" charset="0"/>
                <a:ea typeface="新細明體" charset="-120"/>
                <a:cs typeface="Calibri" pitchFamily="34" charset="0"/>
              </a:rPr>
              <a:t>, </a:t>
            </a:r>
            <a:r>
              <a:rPr lang="en-US" altLang="zh-TW" dirty="0" err="1">
                <a:latin typeface="Calibri" pitchFamily="34" charset="0"/>
                <a:ea typeface="新細明體" charset="-120"/>
                <a:cs typeface="Calibri" pitchFamily="34" charset="0"/>
              </a:rPr>
              <a:t>DUnit</a:t>
            </a:r>
            <a:r>
              <a:rPr lang="en-US" altLang="zh-TW" dirty="0">
                <a:latin typeface="Calibri" pitchFamily="34" charset="0"/>
                <a:ea typeface="新細明體" charset="-120"/>
                <a:cs typeface="Calibri" pitchFamily="34" charset="0"/>
              </a:rPr>
              <a:t>, </a:t>
            </a:r>
            <a:r>
              <a:rPr lang="en-US" altLang="zh-TW" dirty="0" err="1">
                <a:latin typeface="Calibri" pitchFamily="34" charset="0"/>
                <a:ea typeface="新細明體" charset="-120"/>
                <a:cs typeface="Calibri" pitchFamily="34" charset="0"/>
              </a:rPr>
              <a:t>VBUnit</a:t>
            </a:r>
            <a:r>
              <a:rPr lang="en-US" altLang="zh-TW" dirty="0">
                <a:latin typeface="Calibri" pitchFamily="34" charset="0"/>
                <a:ea typeface="新細明體" charset="-120"/>
                <a:cs typeface="Calibri" pitchFamily="34" charset="0"/>
              </a:rPr>
              <a:t>, </a:t>
            </a:r>
            <a:r>
              <a:rPr lang="en-US" altLang="zh-TW" dirty="0" err="1">
                <a:latin typeface="Calibri" pitchFamily="34" charset="0"/>
                <a:ea typeface="新細明體" charset="-120"/>
                <a:cs typeface="Calibri" pitchFamily="34" charset="0"/>
              </a:rPr>
              <a:t>RUnit</a:t>
            </a:r>
            <a:r>
              <a:rPr lang="en-US" altLang="zh-TW" dirty="0">
                <a:latin typeface="Calibri" pitchFamily="34" charset="0"/>
                <a:ea typeface="新細明體" charset="-120"/>
                <a:cs typeface="Calibri" pitchFamily="34" charset="0"/>
              </a:rPr>
              <a:t>, </a:t>
            </a:r>
            <a:r>
              <a:rPr lang="en-US" altLang="zh-TW" dirty="0" err="1">
                <a:latin typeface="Calibri" pitchFamily="34" charset="0"/>
                <a:ea typeface="新細明體" charset="-120"/>
                <a:cs typeface="Calibri" pitchFamily="34" charset="0"/>
              </a:rPr>
              <a:t>PyUnit</a:t>
            </a:r>
            <a:r>
              <a:rPr lang="en-US" altLang="zh-TW" dirty="0">
                <a:latin typeface="Calibri" pitchFamily="34" charset="0"/>
                <a:ea typeface="新細明體" charset="-120"/>
                <a:cs typeface="Calibri" pitchFamily="34" charset="0"/>
              </a:rPr>
              <a:t>, </a:t>
            </a:r>
            <a:r>
              <a:rPr lang="en-US" altLang="zh-TW" dirty="0" err="1">
                <a:latin typeface="Calibri" pitchFamily="34" charset="0"/>
                <a:ea typeface="新細明體" charset="-120"/>
                <a:cs typeface="Calibri" pitchFamily="34" charset="0"/>
              </a:rPr>
              <a:t>Sunit</a:t>
            </a:r>
            <a:r>
              <a:rPr lang="en-US" altLang="zh-TW" dirty="0">
                <a:latin typeface="Calibri" pitchFamily="34" charset="0"/>
                <a:ea typeface="新細明體" charset="-120"/>
                <a:cs typeface="Calibri" pitchFamily="34" charset="0"/>
              </a:rPr>
              <a:t>, </a:t>
            </a:r>
            <a:r>
              <a:rPr lang="en-US" altLang="zh-TW" dirty="0" err="1">
                <a:latin typeface="Calibri" pitchFamily="34" charset="0"/>
                <a:ea typeface="新細明體" charset="-120"/>
                <a:cs typeface="Calibri" pitchFamily="34" charset="0"/>
              </a:rPr>
              <a:t>HtmlUnit</a:t>
            </a:r>
            <a:r>
              <a:rPr lang="en-US" altLang="zh-TW" dirty="0">
                <a:latin typeface="Calibri" pitchFamily="34" charset="0"/>
                <a:ea typeface="新細明體" charset="-120"/>
                <a:cs typeface="Calibri" pitchFamily="34" charset="0"/>
              </a:rPr>
              <a:t>, …</a:t>
            </a:r>
          </a:p>
          <a:p>
            <a:pPr lvl="2"/>
            <a:r>
              <a:rPr lang="en-US" altLang="zh-TW" dirty="0">
                <a:latin typeface="Calibri" pitchFamily="34" charset="0"/>
                <a:ea typeface="新細明體" charset="-120"/>
                <a:cs typeface="Calibri" pitchFamily="34" charset="0"/>
              </a:rPr>
              <a:t>Good list at www.xprogramming.com</a:t>
            </a:r>
          </a:p>
          <a:p>
            <a:r>
              <a:rPr lang="en-US" altLang="zh-TW" dirty="0">
                <a:latin typeface="Calibri" pitchFamily="34" charset="0"/>
                <a:ea typeface="新細明體" charset="-120"/>
                <a:cs typeface="Calibri" pitchFamily="34" charset="0"/>
              </a:rPr>
              <a:t>Standard test </a:t>
            </a:r>
            <a:r>
              <a:rPr lang="en-US" altLang="zh-TW" dirty="0" smtClean="0">
                <a:latin typeface="Calibri" pitchFamily="34" charset="0"/>
                <a:ea typeface="新細明體" charset="-120"/>
                <a:cs typeface="Calibri" pitchFamily="34" charset="0"/>
              </a:rPr>
              <a:t>architecture</a:t>
            </a:r>
            <a:endParaRPr lang="en-US" altLang="zh-TW" dirty="0">
              <a:latin typeface="Calibri" pitchFamily="34" charset="0"/>
              <a:ea typeface="新細明體" charset="-120"/>
              <a:cs typeface="Calibri" pitchFamily="34" charset="0"/>
            </a:endParaRPr>
          </a:p>
          <a:p>
            <a:pPr>
              <a:buFont typeface="Wingdings" pitchFamily="2" charset="2"/>
              <a:buNone/>
            </a:pPr>
            <a:endParaRPr lang="en-US" altLang="zh-TW" dirty="0">
              <a:latin typeface="Calibri" pitchFamily="34" charset="0"/>
              <a:ea typeface="新細明體" charset="-120"/>
              <a:cs typeface="Calibri" pitchFamily="34" charset="0"/>
            </a:endParaRPr>
          </a:p>
        </p:txBody>
      </p:sp>
    </p:spTree>
    <p:extLst>
      <p:ext uri="{BB962C8B-B14F-4D97-AF65-F5344CB8AC3E}">
        <p14:creationId xmlns:p14="http://schemas.microsoft.com/office/powerpoint/2010/main" val="4158498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2219126" y="332656"/>
            <a:ext cx="6377940" cy="1293028"/>
          </a:xfrm>
        </p:spPr>
        <p:txBody>
          <a:bodyPr/>
          <a:lstStyle/>
          <a:p>
            <a:r>
              <a:rPr lang="en-US" altLang="zh-TW" dirty="0">
                <a:ea typeface="新細明體" charset="-120"/>
              </a:rPr>
              <a:t>Writing Unit Tests</a:t>
            </a:r>
          </a:p>
        </p:txBody>
      </p:sp>
      <p:sp>
        <p:nvSpPr>
          <p:cNvPr id="109571" name="Rectangle 3"/>
          <p:cNvSpPr>
            <a:spLocks noGrp="1" noChangeArrowheads="1"/>
          </p:cNvSpPr>
          <p:nvPr>
            <p:ph idx="1"/>
          </p:nvPr>
        </p:nvSpPr>
        <p:spPr>
          <a:xfrm>
            <a:off x="827584" y="1268760"/>
            <a:ext cx="7772400" cy="4783948"/>
          </a:xfrm>
        </p:spPr>
        <p:txBody>
          <a:bodyPr>
            <a:noAutofit/>
          </a:bodyPr>
          <a:lstStyle/>
          <a:p>
            <a:pPr>
              <a:lnSpc>
                <a:spcPct val="80000"/>
              </a:lnSpc>
            </a:pPr>
            <a:r>
              <a:rPr lang="en-US" altLang="zh-TW" sz="1800" b="1" dirty="0">
                <a:latin typeface="Calibri" pitchFamily="34" charset="0"/>
                <a:ea typeface="新細明體" charset="-120"/>
                <a:cs typeface="Calibri" pitchFamily="34" charset="0"/>
              </a:rPr>
              <a:t>1. </a:t>
            </a:r>
            <a:r>
              <a:rPr lang="en-US" altLang="zh-TW" sz="1800" b="1" dirty="0">
                <a:solidFill>
                  <a:srgbClr val="FFFF00"/>
                </a:solidFill>
                <a:latin typeface="Calibri" pitchFamily="34" charset="0"/>
                <a:ea typeface="新細明體" charset="-120"/>
                <a:cs typeface="Calibri" pitchFamily="34" charset="0"/>
              </a:rPr>
              <a:t>Write a test</a:t>
            </a:r>
          </a:p>
          <a:p>
            <a:pPr>
              <a:lnSpc>
                <a:spcPct val="80000"/>
              </a:lnSpc>
              <a:buFont typeface="Wingdings 3" pitchFamily="18" charset="2"/>
              <a:buNone/>
            </a:pPr>
            <a:r>
              <a:rPr lang="en-US" altLang="zh-TW" sz="1800" dirty="0">
                <a:latin typeface="Calibri" pitchFamily="34" charset="0"/>
                <a:ea typeface="新細明體" charset="-120"/>
                <a:cs typeface="Calibri" pitchFamily="34" charset="0"/>
              </a:rPr>
              <a:t>	Test-driven development always begins with writing a test. </a:t>
            </a:r>
          </a:p>
          <a:p>
            <a:pPr>
              <a:lnSpc>
                <a:spcPct val="80000"/>
              </a:lnSpc>
            </a:pPr>
            <a:r>
              <a:rPr lang="en-US" altLang="zh-TW" sz="1800" b="1" dirty="0" smtClean="0">
                <a:latin typeface="Calibri" pitchFamily="34" charset="0"/>
                <a:ea typeface="新細明體" charset="-120"/>
                <a:cs typeface="Calibri" pitchFamily="34" charset="0"/>
              </a:rPr>
              <a:t>2</a:t>
            </a:r>
            <a:r>
              <a:rPr lang="en-US" altLang="zh-TW" sz="1800" b="1" dirty="0">
                <a:latin typeface="Calibri" pitchFamily="34" charset="0"/>
                <a:ea typeface="新細明體" charset="-120"/>
                <a:cs typeface="Calibri" pitchFamily="34" charset="0"/>
              </a:rPr>
              <a:t>. </a:t>
            </a:r>
            <a:r>
              <a:rPr lang="en-US" altLang="zh-TW" sz="1800" b="1" dirty="0">
                <a:solidFill>
                  <a:srgbClr val="FFFF00"/>
                </a:solidFill>
                <a:latin typeface="Calibri" pitchFamily="34" charset="0"/>
                <a:ea typeface="新細明體" charset="-120"/>
                <a:cs typeface="Calibri" pitchFamily="34" charset="0"/>
              </a:rPr>
              <a:t>Run all tests and see the new one fail</a:t>
            </a:r>
          </a:p>
          <a:p>
            <a:pPr>
              <a:lnSpc>
                <a:spcPct val="80000"/>
              </a:lnSpc>
              <a:buFont typeface="Wingdings 3" pitchFamily="18" charset="2"/>
              <a:buNone/>
            </a:pPr>
            <a:r>
              <a:rPr lang="en-US" altLang="zh-TW" sz="1800" dirty="0">
                <a:latin typeface="Calibri" pitchFamily="34" charset="0"/>
                <a:ea typeface="新細明體" charset="-120"/>
                <a:cs typeface="Calibri" pitchFamily="34" charset="0"/>
              </a:rPr>
              <a:t>	This validates that the test harness is working correctly and that the new test does not mistakenly pass without requiring any new code</a:t>
            </a:r>
            <a:r>
              <a:rPr lang="en-US" altLang="zh-TW" sz="1800" dirty="0" smtClean="0">
                <a:latin typeface="Calibri" pitchFamily="34" charset="0"/>
                <a:ea typeface="新細明體" charset="-120"/>
                <a:cs typeface="Calibri" pitchFamily="34" charset="0"/>
              </a:rPr>
              <a:t>.</a:t>
            </a:r>
            <a:endParaRPr lang="en-US" altLang="zh-TW" sz="1800" dirty="0">
              <a:latin typeface="Calibri" pitchFamily="34" charset="0"/>
              <a:ea typeface="新細明體" charset="-120"/>
              <a:cs typeface="Calibri" pitchFamily="34" charset="0"/>
            </a:endParaRPr>
          </a:p>
          <a:p>
            <a:pPr>
              <a:lnSpc>
                <a:spcPct val="80000"/>
              </a:lnSpc>
            </a:pPr>
            <a:r>
              <a:rPr lang="en-US" altLang="zh-TW" sz="1800" b="1" dirty="0">
                <a:latin typeface="Calibri" pitchFamily="34" charset="0"/>
                <a:ea typeface="新細明體" charset="-120"/>
                <a:cs typeface="Calibri" pitchFamily="34" charset="0"/>
              </a:rPr>
              <a:t>3. </a:t>
            </a:r>
            <a:r>
              <a:rPr lang="en-US" altLang="zh-TW" sz="1800" b="1" dirty="0">
                <a:solidFill>
                  <a:srgbClr val="FFFF00"/>
                </a:solidFill>
                <a:latin typeface="Calibri" pitchFamily="34" charset="0"/>
                <a:ea typeface="新細明體" charset="-120"/>
                <a:cs typeface="Calibri" pitchFamily="34" charset="0"/>
              </a:rPr>
              <a:t>Write some code</a:t>
            </a:r>
          </a:p>
          <a:p>
            <a:pPr>
              <a:lnSpc>
                <a:spcPct val="80000"/>
              </a:lnSpc>
              <a:buFont typeface="Wingdings 3" pitchFamily="18" charset="2"/>
              <a:buNone/>
            </a:pPr>
            <a:r>
              <a:rPr lang="en-US" altLang="zh-TW" sz="1800" dirty="0">
                <a:latin typeface="Calibri" pitchFamily="34" charset="0"/>
                <a:ea typeface="新細明體" charset="-120"/>
                <a:cs typeface="Calibri" pitchFamily="34" charset="0"/>
              </a:rPr>
              <a:t>	The next step is to write some code that will pass the test. The new code written at this stage will not be perfect and may, for example, pass the test in an inelegant way. That is acceptable as later steps will improve and hone it. It is important that the code written is </a:t>
            </a:r>
            <a:r>
              <a:rPr lang="en-US" altLang="zh-TW" sz="1800" i="1" dirty="0">
                <a:latin typeface="Calibri" pitchFamily="34" charset="0"/>
                <a:ea typeface="新細明體" charset="-120"/>
                <a:cs typeface="Calibri" pitchFamily="34" charset="0"/>
              </a:rPr>
              <a:t>only</a:t>
            </a:r>
            <a:r>
              <a:rPr lang="en-US" altLang="zh-TW" sz="1800" dirty="0">
                <a:latin typeface="Calibri" pitchFamily="34" charset="0"/>
                <a:ea typeface="新細明體" charset="-120"/>
                <a:cs typeface="Calibri" pitchFamily="34" charset="0"/>
              </a:rPr>
              <a:t> designed to pass the test, no further (and therefore untested) functionality must be predicted and 'allowed for' at any stage</a:t>
            </a:r>
            <a:r>
              <a:rPr lang="en-US" altLang="zh-TW" sz="1800" dirty="0" smtClean="0">
                <a:latin typeface="Calibri" pitchFamily="34" charset="0"/>
                <a:ea typeface="新細明體" charset="-120"/>
                <a:cs typeface="Calibri" pitchFamily="34" charset="0"/>
              </a:rPr>
              <a:t>.</a:t>
            </a:r>
            <a:endParaRPr lang="en-US" altLang="zh-TW" sz="1800" dirty="0">
              <a:latin typeface="Calibri" pitchFamily="34" charset="0"/>
              <a:ea typeface="新細明體" charset="-120"/>
              <a:cs typeface="Calibri" pitchFamily="34" charset="0"/>
            </a:endParaRPr>
          </a:p>
          <a:p>
            <a:pPr>
              <a:lnSpc>
                <a:spcPct val="80000"/>
              </a:lnSpc>
            </a:pPr>
            <a:r>
              <a:rPr lang="en-US" altLang="zh-TW" sz="1800" b="1" dirty="0">
                <a:latin typeface="Calibri" pitchFamily="34" charset="0"/>
                <a:ea typeface="新細明體" charset="-120"/>
                <a:cs typeface="Calibri" pitchFamily="34" charset="0"/>
              </a:rPr>
              <a:t>4</a:t>
            </a:r>
            <a:r>
              <a:rPr lang="en-US" altLang="zh-TW" sz="1800" b="1" dirty="0">
                <a:solidFill>
                  <a:srgbClr val="FFFF00"/>
                </a:solidFill>
                <a:latin typeface="Calibri" pitchFamily="34" charset="0"/>
                <a:ea typeface="新細明體" charset="-120"/>
                <a:cs typeface="Calibri" pitchFamily="34" charset="0"/>
              </a:rPr>
              <a:t>. Run the automated tests and see them succeed</a:t>
            </a:r>
          </a:p>
          <a:p>
            <a:pPr>
              <a:lnSpc>
                <a:spcPct val="80000"/>
              </a:lnSpc>
              <a:buFont typeface="Wingdings 3" pitchFamily="18" charset="2"/>
              <a:buNone/>
            </a:pPr>
            <a:r>
              <a:rPr lang="en-US" altLang="zh-TW" sz="1800" dirty="0">
                <a:latin typeface="Calibri" pitchFamily="34" charset="0"/>
                <a:ea typeface="新細明體" charset="-120"/>
                <a:cs typeface="Calibri" pitchFamily="34" charset="0"/>
              </a:rPr>
              <a:t>	If all test cases now pass, the programmer can be confident that the code meets all the tested requirements. This is a good point from which to begin the final step of the cycle</a:t>
            </a:r>
            <a:r>
              <a:rPr lang="en-US" altLang="zh-TW" sz="1800" dirty="0" smtClean="0">
                <a:latin typeface="Calibri" pitchFamily="34" charset="0"/>
                <a:ea typeface="新細明體" charset="-120"/>
                <a:cs typeface="Calibri" pitchFamily="34" charset="0"/>
              </a:rPr>
              <a:t>.</a:t>
            </a:r>
            <a:endParaRPr lang="en-US" altLang="zh-TW" sz="1800" b="1" dirty="0">
              <a:latin typeface="Calibri" pitchFamily="34" charset="0"/>
              <a:ea typeface="新細明體" charset="-120"/>
              <a:cs typeface="Calibri" pitchFamily="34" charset="0"/>
            </a:endParaRPr>
          </a:p>
          <a:p>
            <a:pPr>
              <a:lnSpc>
                <a:spcPct val="80000"/>
              </a:lnSpc>
            </a:pPr>
            <a:r>
              <a:rPr lang="en-US" altLang="zh-TW" sz="1800" b="1" dirty="0">
                <a:latin typeface="Calibri" pitchFamily="34" charset="0"/>
                <a:ea typeface="新細明體" charset="-120"/>
                <a:cs typeface="Calibri" pitchFamily="34" charset="0"/>
              </a:rPr>
              <a:t>5. </a:t>
            </a:r>
            <a:r>
              <a:rPr lang="en-US" altLang="zh-TW" sz="1800" b="1" dirty="0" err="1">
                <a:solidFill>
                  <a:srgbClr val="FFFF00"/>
                </a:solidFill>
                <a:latin typeface="Calibri" pitchFamily="34" charset="0"/>
                <a:ea typeface="新細明體" charset="-120"/>
                <a:cs typeface="Calibri" pitchFamily="34" charset="0"/>
              </a:rPr>
              <a:t>Refactor</a:t>
            </a:r>
            <a:r>
              <a:rPr lang="en-US" altLang="zh-TW" sz="1800" b="1" dirty="0">
                <a:solidFill>
                  <a:srgbClr val="FFFF00"/>
                </a:solidFill>
                <a:latin typeface="Calibri" pitchFamily="34" charset="0"/>
                <a:ea typeface="新細明體" charset="-120"/>
                <a:cs typeface="Calibri" pitchFamily="34" charset="0"/>
              </a:rPr>
              <a:t> to remove duplication</a:t>
            </a:r>
          </a:p>
          <a:p>
            <a:pPr>
              <a:lnSpc>
                <a:spcPct val="80000"/>
              </a:lnSpc>
              <a:buFont typeface="Wingdings 3" pitchFamily="18" charset="2"/>
              <a:buNone/>
            </a:pPr>
            <a:r>
              <a:rPr lang="en-US" altLang="zh-TW" sz="1800" dirty="0">
                <a:latin typeface="Calibri" pitchFamily="34" charset="0"/>
                <a:ea typeface="新細明體" charset="-120"/>
                <a:cs typeface="Calibri" pitchFamily="34" charset="0"/>
              </a:rPr>
              <a:t>	Now the code can be cleaned up as necessary. By re-running the test cases the developer can be confident that refactoring is not damaging any existing functionality. The concept of removing duplication is an important aspect of any software design. In this case, however, it also applies to removing any duplication between the test code and the production .</a:t>
            </a:r>
          </a:p>
        </p:txBody>
      </p:sp>
    </p:spTree>
    <p:extLst>
      <p:ext uri="{BB962C8B-B14F-4D97-AF65-F5344CB8AC3E}">
        <p14:creationId xmlns:p14="http://schemas.microsoft.com/office/powerpoint/2010/main" val="316701788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267744" y="381001"/>
            <a:ext cx="6377940" cy="1293028"/>
          </a:xfrm>
        </p:spPr>
        <p:txBody>
          <a:bodyPr/>
          <a:lstStyle/>
          <a:p>
            <a:pPr eaLnBrk="1" hangingPunct="1"/>
            <a:r>
              <a:rPr lang="en-US" altLang="zh-TW" dirty="0" err="1" smtClean="0">
                <a:ea typeface="新細明體" pitchFamily="18" charset="-120"/>
              </a:rPr>
              <a:t>JUnit</a:t>
            </a:r>
            <a:r>
              <a:rPr lang="en-US" altLang="zh-TW" dirty="0" smtClean="0">
                <a:ea typeface="新細明體" pitchFamily="18" charset="-120"/>
              </a:rPr>
              <a:t> for Eclipse</a:t>
            </a:r>
            <a:endParaRPr lang="en-GB" altLang="zh-CN" dirty="0" smtClean="0">
              <a:ea typeface="SimSun" pitchFamily="2" charset="-122"/>
            </a:endParaRPr>
          </a:p>
        </p:txBody>
      </p:sp>
      <p:sp>
        <p:nvSpPr>
          <p:cNvPr id="21506" name="投影片編號版面配置區 5"/>
          <p:cNvSpPr>
            <a:spLocks noGrp="1"/>
          </p:cNvSpPr>
          <p:nvPr>
            <p:ph type="sldNum" sz="quarter" idx="12"/>
          </p:nvPr>
        </p:nvSpPr>
        <p:spPr>
          <a:noFill/>
        </p:spPr>
        <p:txBody>
          <a:bodyPr/>
          <a:lstStyle/>
          <a:p>
            <a:fld id="{DCE0DF68-DF20-422E-A9C5-AACB939C3E78}" type="slidenum">
              <a:rPr lang="zh-CN" altLang="en-GB"/>
              <a:pPr/>
              <a:t>185</a:t>
            </a:fld>
            <a:endParaRPr lang="en-GB" altLang="zh-CN"/>
          </a:p>
        </p:txBody>
      </p:sp>
      <p:pic>
        <p:nvPicPr>
          <p:cNvPr id="21508" name="Picture 18" descr="8"/>
          <p:cNvPicPr>
            <a:picLocks noChangeAspect="1" noChangeArrowheads="1"/>
          </p:cNvPicPr>
          <p:nvPr/>
        </p:nvPicPr>
        <p:blipFill>
          <a:blip r:embed="rId3" cstate="print"/>
          <a:srcRect/>
          <a:stretch>
            <a:fillRect/>
          </a:stretch>
        </p:blipFill>
        <p:spPr bwMode="auto">
          <a:xfrm>
            <a:off x="818760" y="1484784"/>
            <a:ext cx="7704138" cy="4752975"/>
          </a:xfrm>
          <a:prstGeom prst="rect">
            <a:avLst/>
          </a:prstGeom>
          <a:noFill/>
          <a:ln w="9525">
            <a:noFill/>
            <a:miter lim="800000"/>
            <a:headEnd/>
            <a:tailEnd/>
          </a:ln>
        </p:spPr>
      </p:pic>
    </p:spTree>
    <p:extLst>
      <p:ext uri="{BB962C8B-B14F-4D97-AF65-F5344CB8AC3E}">
        <p14:creationId xmlns:p14="http://schemas.microsoft.com/office/powerpoint/2010/main" val="11803385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2411760" y="381001"/>
            <a:ext cx="6377940" cy="1293028"/>
          </a:xfrm>
        </p:spPr>
        <p:txBody>
          <a:bodyPr/>
          <a:lstStyle/>
          <a:p>
            <a:pPr eaLnBrk="1" hangingPunct="1"/>
            <a:r>
              <a:rPr lang="en-US" altLang="zh-CN" dirty="0" err="1" smtClean="0">
                <a:ea typeface="新細明體" pitchFamily="18" charset="-120"/>
              </a:rPr>
              <a:t>xUnit</a:t>
            </a:r>
            <a:r>
              <a:rPr lang="en-US" altLang="zh-CN" dirty="0" smtClean="0">
                <a:ea typeface="新細明體" pitchFamily="18" charset="-120"/>
              </a:rPr>
              <a:t> Test Sample Code</a:t>
            </a:r>
            <a:endParaRPr lang="en-GB" altLang="zh-CN" dirty="0" smtClean="0">
              <a:ea typeface="SimSun" pitchFamily="2" charset="-122"/>
            </a:endParaRPr>
          </a:p>
        </p:txBody>
      </p:sp>
      <p:sp>
        <p:nvSpPr>
          <p:cNvPr id="11268" name="Rectangle 3"/>
          <p:cNvSpPr>
            <a:spLocks noGrp="1" noChangeArrowheads="1"/>
          </p:cNvSpPr>
          <p:nvPr>
            <p:ph idx="1"/>
          </p:nvPr>
        </p:nvSpPr>
        <p:spPr>
          <a:xfrm>
            <a:off x="611560" y="1340768"/>
            <a:ext cx="7924800" cy="5111750"/>
          </a:xfrm>
        </p:spPr>
        <p:txBody>
          <a:bodyPr>
            <a:noAutofit/>
          </a:bodyPr>
          <a:lstStyle/>
          <a:p>
            <a:pPr eaLnBrk="1" hangingPunct="1">
              <a:lnSpc>
                <a:spcPct val="80000"/>
              </a:lnSpc>
              <a:buFont typeface="Wingdings" pitchFamily="2" charset="2"/>
              <a:buNone/>
            </a:pPr>
            <a:r>
              <a:rPr lang="en-GB" altLang="zh-CN" sz="1600" dirty="0" smtClean="0">
                <a:latin typeface="Calibri" pitchFamily="34" charset="0"/>
                <a:ea typeface="SimSun" pitchFamily="2" charset="-122"/>
                <a:cs typeface="Calibri" pitchFamily="34" charset="0"/>
              </a:rPr>
              <a:t>public class </a:t>
            </a:r>
            <a:r>
              <a:rPr lang="en-GB" altLang="zh-CN" sz="1600" dirty="0" err="1" smtClean="0">
                <a:latin typeface="Calibri" pitchFamily="34" charset="0"/>
                <a:ea typeface="SimSun" pitchFamily="2" charset="-122"/>
                <a:cs typeface="Calibri" pitchFamily="34" charset="0"/>
              </a:rPr>
              <a:t>MoneyTest</a:t>
            </a:r>
            <a:r>
              <a:rPr lang="en-GB" altLang="zh-CN" sz="1600" dirty="0" smtClean="0">
                <a:latin typeface="Calibri" pitchFamily="34" charset="0"/>
                <a:ea typeface="SimSun" pitchFamily="2" charset="-122"/>
                <a:cs typeface="Calibri" pitchFamily="34" charset="0"/>
              </a:rPr>
              <a:t> extends </a:t>
            </a:r>
            <a:r>
              <a:rPr lang="en-GB" altLang="zh-CN" sz="1600" dirty="0" err="1" smtClean="0">
                <a:latin typeface="Calibri" pitchFamily="34" charset="0"/>
                <a:ea typeface="SimSun" pitchFamily="2" charset="-122"/>
                <a:cs typeface="Calibri" pitchFamily="34" charset="0"/>
              </a:rPr>
              <a:t>TestCase</a:t>
            </a:r>
            <a:r>
              <a:rPr lang="en-GB" altLang="zh-CN" sz="1600" dirty="0" smtClean="0">
                <a:latin typeface="Calibri" pitchFamily="34" charset="0"/>
                <a:ea typeface="SimSun" pitchFamily="2" charset="-122"/>
                <a:cs typeface="Calibri" pitchFamily="34" charset="0"/>
              </a:rPr>
              <a:t> {     </a:t>
            </a:r>
          </a:p>
          <a:p>
            <a:pPr eaLnBrk="1" hangingPunct="1">
              <a:lnSpc>
                <a:spcPct val="80000"/>
              </a:lnSpc>
              <a:buFont typeface="Wingdings" pitchFamily="2" charset="2"/>
              <a:buNone/>
            </a:pPr>
            <a:r>
              <a:rPr lang="en-GB" altLang="zh-CN" sz="1600" dirty="0" smtClean="0">
                <a:latin typeface="Calibri" pitchFamily="34" charset="0"/>
                <a:ea typeface="SimSun" pitchFamily="2" charset="-122"/>
                <a:cs typeface="Calibri" pitchFamily="34" charset="0"/>
              </a:rPr>
              <a:t>//…     </a:t>
            </a:r>
          </a:p>
          <a:p>
            <a:pPr eaLnBrk="1" hangingPunct="1">
              <a:lnSpc>
                <a:spcPct val="80000"/>
              </a:lnSpc>
              <a:buFont typeface="Wingdings" pitchFamily="2" charset="2"/>
              <a:buNone/>
            </a:pPr>
            <a:r>
              <a:rPr lang="en-GB" altLang="zh-CN" sz="1600" dirty="0" smtClean="0">
                <a:latin typeface="Calibri" pitchFamily="34" charset="0"/>
                <a:ea typeface="SimSun" pitchFamily="2" charset="-122"/>
                <a:cs typeface="Calibri" pitchFamily="34" charset="0"/>
              </a:rPr>
              <a:t>   public void </a:t>
            </a:r>
            <a:r>
              <a:rPr lang="en-GB" altLang="zh-CN" sz="1600" dirty="0" err="1" smtClean="0">
                <a:latin typeface="Calibri" pitchFamily="34" charset="0"/>
                <a:ea typeface="SimSun" pitchFamily="2" charset="-122"/>
                <a:cs typeface="Calibri" pitchFamily="34" charset="0"/>
              </a:rPr>
              <a:t>testSimpleAdd</a:t>
            </a:r>
            <a:r>
              <a:rPr lang="en-GB" altLang="zh-CN" sz="1600" dirty="0" smtClean="0">
                <a:latin typeface="Calibri" pitchFamily="34" charset="0"/>
                <a:ea typeface="SimSun" pitchFamily="2" charset="-122"/>
                <a:cs typeface="Calibri" pitchFamily="34" charset="0"/>
              </a:rPr>
              <a:t>() {         </a:t>
            </a:r>
          </a:p>
          <a:p>
            <a:pPr eaLnBrk="1" hangingPunct="1">
              <a:lnSpc>
                <a:spcPct val="80000"/>
              </a:lnSpc>
              <a:buFont typeface="Wingdings" pitchFamily="2" charset="2"/>
              <a:buNone/>
            </a:pPr>
            <a:endParaRPr lang="en-GB" altLang="zh-CN" sz="1600" dirty="0" smtClean="0">
              <a:latin typeface="Calibri" pitchFamily="34" charset="0"/>
              <a:ea typeface="SimSun" pitchFamily="2" charset="-122"/>
              <a:cs typeface="Calibri" pitchFamily="34" charset="0"/>
            </a:endParaRPr>
          </a:p>
          <a:p>
            <a:pPr eaLnBrk="1" hangingPunct="1">
              <a:lnSpc>
                <a:spcPct val="80000"/>
              </a:lnSpc>
              <a:buFont typeface="Wingdings" pitchFamily="2" charset="2"/>
              <a:buNone/>
            </a:pPr>
            <a:r>
              <a:rPr lang="en-GB" altLang="zh-CN" sz="1600" dirty="0" smtClean="0">
                <a:latin typeface="Calibri" pitchFamily="34" charset="0"/>
                <a:ea typeface="SimSun" pitchFamily="2" charset="-122"/>
                <a:cs typeface="Calibri" pitchFamily="34" charset="0"/>
              </a:rPr>
              <a:t>         Money m12CHF= new Money(12, "CHF");  // (1)         </a:t>
            </a:r>
          </a:p>
          <a:p>
            <a:pPr eaLnBrk="1" hangingPunct="1">
              <a:lnSpc>
                <a:spcPct val="80000"/>
              </a:lnSpc>
              <a:buFont typeface="Wingdings" pitchFamily="2" charset="2"/>
              <a:buNone/>
            </a:pPr>
            <a:r>
              <a:rPr lang="en-GB" altLang="zh-CN" sz="1600" dirty="0" smtClean="0">
                <a:latin typeface="Calibri" pitchFamily="34" charset="0"/>
                <a:ea typeface="SimSun" pitchFamily="2" charset="-122"/>
                <a:cs typeface="Calibri" pitchFamily="34" charset="0"/>
              </a:rPr>
              <a:t>         Money m14CHF= new Money(14, "CHF");</a:t>
            </a:r>
          </a:p>
          <a:p>
            <a:pPr eaLnBrk="1" hangingPunct="1">
              <a:lnSpc>
                <a:spcPct val="80000"/>
              </a:lnSpc>
              <a:buFont typeface="Wingdings" pitchFamily="2" charset="2"/>
              <a:buNone/>
            </a:pPr>
            <a:r>
              <a:rPr lang="en-GB" altLang="zh-CN" sz="1600" dirty="0" smtClean="0">
                <a:latin typeface="Calibri" pitchFamily="34" charset="0"/>
                <a:ea typeface="SimSun" pitchFamily="2" charset="-122"/>
                <a:cs typeface="Calibri" pitchFamily="34" charset="0"/>
              </a:rPr>
              <a:t>         Money expected= new Money(26, "CHF");       </a:t>
            </a:r>
          </a:p>
          <a:p>
            <a:pPr eaLnBrk="1" hangingPunct="1">
              <a:lnSpc>
                <a:spcPct val="80000"/>
              </a:lnSpc>
              <a:buFont typeface="Wingdings" pitchFamily="2" charset="2"/>
              <a:buNone/>
            </a:pPr>
            <a:r>
              <a:rPr lang="en-GB" altLang="zh-CN" sz="1600" dirty="0" smtClean="0">
                <a:latin typeface="Calibri" pitchFamily="34" charset="0"/>
                <a:ea typeface="SimSun" pitchFamily="2" charset="-122"/>
                <a:cs typeface="Calibri" pitchFamily="34" charset="0"/>
              </a:rPr>
              <a:t>         Money result=  m12CHF.add(m14CHF);    // (2)</a:t>
            </a:r>
          </a:p>
          <a:p>
            <a:pPr eaLnBrk="1" hangingPunct="1">
              <a:lnSpc>
                <a:spcPct val="80000"/>
              </a:lnSpc>
              <a:buFont typeface="Wingdings" pitchFamily="2" charset="2"/>
              <a:buNone/>
            </a:pPr>
            <a:r>
              <a:rPr lang="en-GB" altLang="zh-CN" sz="1600" dirty="0" smtClean="0">
                <a:latin typeface="Calibri" pitchFamily="34" charset="0"/>
                <a:ea typeface="SimSun" pitchFamily="2" charset="-122"/>
                <a:cs typeface="Calibri" pitchFamily="34" charset="0"/>
              </a:rPr>
              <a:t>         </a:t>
            </a:r>
          </a:p>
          <a:p>
            <a:pPr eaLnBrk="1" hangingPunct="1">
              <a:lnSpc>
                <a:spcPct val="80000"/>
              </a:lnSpc>
              <a:buFont typeface="Wingdings" pitchFamily="2" charset="2"/>
              <a:buNone/>
            </a:pPr>
            <a:r>
              <a:rPr lang="en-GB" altLang="zh-CN" sz="1600" dirty="0" smtClean="0">
                <a:latin typeface="Calibri" pitchFamily="34" charset="0"/>
                <a:ea typeface="SimSun" pitchFamily="2" charset="-122"/>
                <a:cs typeface="Calibri" pitchFamily="34" charset="0"/>
              </a:rPr>
              <a:t>         </a:t>
            </a:r>
            <a:r>
              <a:rPr lang="en-GB" altLang="zh-CN" sz="1600" dirty="0" err="1" smtClean="0">
                <a:solidFill>
                  <a:srgbClr val="FF6600"/>
                </a:solidFill>
                <a:latin typeface="Calibri" pitchFamily="34" charset="0"/>
                <a:ea typeface="SimSun" pitchFamily="2" charset="-122"/>
                <a:cs typeface="Calibri" pitchFamily="34" charset="0"/>
              </a:rPr>
              <a:t>Assert.assertTrue</a:t>
            </a:r>
            <a:r>
              <a:rPr lang="en-GB" altLang="zh-CN" sz="1600" dirty="0" smtClean="0">
                <a:solidFill>
                  <a:srgbClr val="FF6600"/>
                </a:solidFill>
                <a:latin typeface="Calibri" pitchFamily="34" charset="0"/>
                <a:ea typeface="SimSun" pitchFamily="2" charset="-122"/>
                <a:cs typeface="Calibri" pitchFamily="34" charset="0"/>
              </a:rPr>
              <a:t>(</a:t>
            </a:r>
            <a:r>
              <a:rPr lang="en-GB" altLang="zh-CN" sz="1600" dirty="0" err="1" smtClean="0">
                <a:solidFill>
                  <a:srgbClr val="FF6600"/>
                </a:solidFill>
                <a:latin typeface="Calibri" pitchFamily="34" charset="0"/>
                <a:ea typeface="SimSun" pitchFamily="2" charset="-122"/>
                <a:cs typeface="Calibri" pitchFamily="34" charset="0"/>
              </a:rPr>
              <a:t>expected.equals</a:t>
            </a:r>
            <a:r>
              <a:rPr lang="en-GB" altLang="zh-CN" sz="1600" dirty="0" smtClean="0">
                <a:solidFill>
                  <a:srgbClr val="FF6600"/>
                </a:solidFill>
                <a:latin typeface="Calibri" pitchFamily="34" charset="0"/>
                <a:ea typeface="SimSun" pitchFamily="2" charset="-122"/>
                <a:cs typeface="Calibri" pitchFamily="34" charset="0"/>
              </a:rPr>
              <a:t>(result));     // (3)  </a:t>
            </a:r>
            <a:r>
              <a:rPr lang="en-GB" altLang="zh-CN" sz="1600" dirty="0" smtClean="0">
                <a:latin typeface="Calibri" pitchFamily="34" charset="0"/>
                <a:ea typeface="SimSun" pitchFamily="2" charset="-122"/>
                <a:cs typeface="Calibri" pitchFamily="34" charset="0"/>
              </a:rPr>
              <a:t>   </a:t>
            </a:r>
          </a:p>
          <a:p>
            <a:pPr eaLnBrk="1" hangingPunct="1">
              <a:lnSpc>
                <a:spcPct val="80000"/>
              </a:lnSpc>
              <a:buFont typeface="Wingdings" pitchFamily="2" charset="2"/>
              <a:buNone/>
            </a:pPr>
            <a:r>
              <a:rPr lang="en-GB" altLang="zh-CN" sz="1600" dirty="0" smtClean="0">
                <a:latin typeface="Calibri" pitchFamily="34" charset="0"/>
                <a:ea typeface="SimSun" pitchFamily="2" charset="-122"/>
                <a:cs typeface="Calibri" pitchFamily="34" charset="0"/>
              </a:rPr>
              <a:t>    } </a:t>
            </a:r>
          </a:p>
          <a:p>
            <a:pPr eaLnBrk="1" hangingPunct="1">
              <a:lnSpc>
                <a:spcPct val="80000"/>
              </a:lnSpc>
              <a:buFont typeface="Wingdings" pitchFamily="2" charset="2"/>
              <a:buNone/>
            </a:pPr>
            <a:r>
              <a:rPr lang="en-GB" altLang="zh-CN" sz="1600" dirty="0" smtClean="0">
                <a:latin typeface="Calibri" pitchFamily="34" charset="0"/>
                <a:ea typeface="SimSun" pitchFamily="2" charset="-122"/>
                <a:cs typeface="Calibri" pitchFamily="34" charset="0"/>
              </a:rPr>
              <a:t>}</a:t>
            </a:r>
          </a:p>
          <a:p>
            <a:pPr eaLnBrk="1" hangingPunct="1">
              <a:lnSpc>
                <a:spcPct val="80000"/>
              </a:lnSpc>
              <a:buFont typeface="Wingdings" pitchFamily="2" charset="2"/>
              <a:buNone/>
            </a:pPr>
            <a:r>
              <a:rPr lang="en-GB" altLang="zh-CN" sz="2000" dirty="0" smtClean="0">
                <a:latin typeface="Calibri" pitchFamily="34" charset="0"/>
                <a:ea typeface="SimSun" pitchFamily="2" charset="-122"/>
                <a:cs typeface="Calibri" pitchFamily="34" charset="0"/>
              </a:rPr>
              <a:t>(1) Creates the objects we will interact with during the test. This  testing context is commonly referred to as a test's</a:t>
            </a:r>
            <a:r>
              <a:rPr lang="en-GB" altLang="zh-CN" sz="2000" i="1" dirty="0" smtClean="0">
                <a:latin typeface="Calibri" pitchFamily="34" charset="0"/>
                <a:ea typeface="SimSun" pitchFamily="2" charset="-122"/>
                <a:cs typeface="Calibri" pitchFamily="34" charset="0"/>
              </a:rPr>
              <a:t> </a:t>
            </a:r>
            <a:r>
              <a:rPr lang="en-GB" altLang="zh-CN" sz="2000" i="1" dirty="0" smtClean="0">
                <a:solidFill>
                  <a:srgbClr val="FFFF00"/>
                </a:solidFill>
                <a:latin typeface="Calibri" pitchFamily="34" charset="0"/>
                <a:ea typeface="SimSun" pitchFamily="2" charset="-122"/>
                <a:cs typeface="Calibri" pitchFamily="34" charset="0"/>
              </a:rPr>
              <a:t>fixture</a:t>
            </a:r>
            <a:r>
              <a:rPr lang="en-GB" altLang="zh-CN" sz="2000" dirty="0" smtClean="0">
                <a:solidFill>
                  <a:srgbClr val="FFFF00"/>
                </a:solidFill>
                <a:latin typeface="Calibri" pitchFamily="34" charset="0"/>
                <a:ea typeface="SimSun" pitchFamily="2" charset="-122"/>
                <a:cs typeface="Calibri" pitchFamily="34" charset="0"/>
              </a:rPr>
              <a:t>.</a:t>
            </a:r>
            <a:r>
              <a:rPr lang="en-GB" altLang="zh-CN" sz="2000" dirty="0" smtClean="0">
                <a:latin typeface="Calibri" pitchFamily="34" charset="0"/>
                <a:ea typeface="SimSun" pitchFamily="2" charset="-122"/>
                <a:cs typeface="Calibri" pitchFamily="34" charset="0"/>
              </a:rPr>
              <a:t> All we need for the </a:t>
            </a:r>
            <a:r>
              <a:rPr lang="en-GB" altLang="zh-CN" sz="2000" dirty="0" err="1" smtClean="0">
                <a:latin typeface="Calibri" pitchFamily="34" charset="0"/>
                <a:ea typeface="SimSun" pitchFamily="2" charset="-122"/>
                <a:cs typeface="Calibri" pitchFamily="34" charset="0"/>
              </a:rPr>
              <a:t>testSimpleAdd</a:t>
            </a:r>
            <a:r>
              <a:rPr lang="en-GB" altLang="zh-CN" sz="2000" dirty="0" smtClean="0">
                <a:latin typeface="Calibri" pitchFamily="34" charset="0"/>
                <a:ea typeface="SimSun" pitchFamily="2" charset="-122"/>
                <a:cs typeface="Calibri" pitchFamily="34" charset="0"/>
              </a:rPr>
              <a:t> test are some Money objects.</a:t>
            </a:r>
          </a:p>
          <a:p>
            <a:pPr eaLnBrk="1" hangingPunct="1">
              <a:lnSpc>
                <a:spcPct val="80000"/>
              </a:lnSpc>
              <a:buFont typeface="Wingdings" pitchFamily="2" charset="2"/>
              <a:buNone/>
            </a:pPr>
            <a:r>
              <a:rPr lang="en-GB" altLang="zh-CN" sz="2000" dirty="0" smtClean="0">
                <a:latin typeface="Calibri" pitchFamily="34" charset="0"/>
                <a:ea typeface="SimSun" pitchFamily="2" charset="-122"/>
                <a:cs typeface="Calibri" pitchFamily="34" charset="0"/>
              </a:rPr>
              <a:t>(2) Exercises the objects in the fixture. </a:t>
            </a:r>
          </a:p>
          <a:p>
            <a:pPr eaLnBrk="1" hangingPunct="1">
              <a:lnSpc>
                <a:spcPct val="80000"/>
              </a:lnSpc>
              <a:buFont typeface="Wingdings" pitchFamily="2" charset="2"/>
              <a:buNone/>
            </a:pPr>
            <a:r>
              <a:rPr lang="en-US" altLang="zh-TW" sz="2000" dirty="0" smtClean="0">
                <a:latin typeface="Calibri" pitchFamily="34" charset="0"/>
                <a:ea typeface="新細明體" pitchFamily="18" charset="-120"/>
                <a:cs typeface="Calibri" pitchFamily="34" charset="0"/>
              </a:rPr>
              <a:t>(3) </a:t>
            </a:r>
            <a:r>
              <a:rPr lang="en-GB" altLang="zh-CN" sz="2000" dirty="0" smtClean="0">
                <a:latin typeface="Calibri" pitchFamily="34" charset="0"/>
                <a:ea typeface="SimSun" pitchFamily="2" charset="-122"/>
                <a:cs typeface="Calibri" pitchFamily="34" charset="0"/>
              </a:rPr>
              <a:t>Verifies the result </a:t>
            </a:r>
          </a:p>
          <a:p>
            <a:pPr eaLnBrk="1" hangingPunct="1">
              <a:lnSpc>
                <a:spcPct val="80000"/>
              </a:lnSpc>
              <a:buFont typeface="Wingdings" pitchFamily="2" charset="2"/>
              <a:buNone/>
            </a:pPr>
            <a:endParaRPr lang="zh-CN" altLang="en-GB" sz="2000" dirty="0" smtClean="0">
              <a:latin typeface="Calibri" pitchFamily="34" charset="0"/>
              <a:ea typeface="SimSun" pitchFamily="2" charset="-122"/>
              <a:cs typeface="Calibri" pitchFamily="34" charset="0"/>
            </a:endParaRPr>
          </a:p>
        </p:txBody>
      </p:sp>
      <p:sp>
        <p:nvSpPr>
          <p:cNvPr id="11266" name="投影片編號版面配置區 5"/>
          <p:cNvSpPr>
            <a:spLocks noGrp="1"/>
          </p:cNvSpPr>
          <p:nvPr>
            <p:ph type="sldNum" sz="quarter" idx="12"/>
          </p:nvPr>
        </p:nvSpPr>
        <p:spPr>
          <a:noFill/>
        </p:spPr>
        <p:txBody>
          <a:bodyPr/>
          <a:lstStyle/>
          <a:p>
            <a:fld id="{F248FA90-A7E3-46C6-97F2-50D1CA7A9540}" type="slidenum">
              <a:rPr lang="zh-CN" altLang="en-GB"/>
              <a:pPr/>
              <a:t>186</a:t>
            </a:fld>
            <a:endParaRPr lang="en-GB" altLang="zh-CN"/>
          </a:p>
        </p:txBody>
      </p:sp>
    </p:spTree>
    <p:extLst>
      <p:ext uri="{BB962C8B-B14F-4D97-AF65-F5344CB8AC3E}">
        <p14:creationId xmlns:p14="http://schemas.microsoft.com/office/powerpoint/2010/main" val="191137686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Testing tasks to be done </a:t>
            </a:r>
            <a:endParaRPr lang="zh-TW" altLang="en-US" dirty="0"/>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en-US" altLang="zh-TW" dirty="0" smtClean="0"/>
              <a:t>write Test plan (often seen in large software company with formal QA team)</a:t>
            </a:r>
          </a:p>
          <a:p>
            <a:pPr marL="457200" indent="-457200">
              <a:buFont typeface="+mj-lt"/>
              <a:buAutoNum type="arabicPeriod"/>
            </a:pPr>
            <a:r>
              <a:rPr lang="en-US" altLang="zh-TW" dirty="0"/>
              <a:t>w</a:t>
            </a:r>
            <a:r>
              <a:rPr lang="en-US" altLang="zh-TW" dirty="0" smtClean="0"/>
              <a:t>rite test cases, prepare test data</a:t>
            </a:r>
          </a:p>
          <a:p>
            <a:pPr marL="457200" indent="-457200">
              <a:buFont typeface="+mj-lt"/>
              <a:buAutoNum type="arabicPeriod"/>
            </a:pPr>
            <a:r>
              <a:rPr lang="en-US" altLang="zh-TW" dirty="0" smtClean="0"/>
              <a:t>test case management</a:t>
            </a:r>
          </a:p>
          <a:p>
            <a:pPr marL="457200" indent="-457200">
              <a:buFont typeface="+mj-lt"/>
              <a:buAutoNum type="arabicPeriod"/>
            </a:pPr>
            <a:r>
              <a:rPr lang="en-US" altLang="zh-TW" dirty="0" smtClean="0"/>
              <a:t>file bugs in bug report system</a:t>
            </a:r>
          </a:p>
          <a:p>
            <a:pPr marL="457200" indent="-457200">
              <a:buFont typeface="+mj-lt"/>
              <a:buAutoNum type="arabicPeriod"/>
            </a:pPr>
            <a:r>
              <a:rPr lang="en-US" altLang="zh-TW" dirty="0" smtClean="0"/>
              <a:t>regression testing &amp; Test Automation (with tools)</a:t>
            </a:r>
          </a:p>
          <a:p>
            <a:pPr marL="457200" indent="-457200">
              <a:buFont typeface="+mj-lt"/>
              <a:buAutoNum type="arabicPeriod"/>
            </a:pPr>
            <a:r>
              <a:rPr lang="en-US" altLang="zh-TW" b="1" dirty="0" smtClean="0">
                <a:solidFill>
                  <a:srgbClr val="FFFF00"/>
                </a:solidFill>
              </a:rPr>
              <a:t>stress testing/load testing</a:t>
            </a:r>
          </a:p>
          <a:p>
            <a:pPr marL="457200" indent="-457200">
              <a:buFont typeface="+mj-lt"/>
              <a:buAutoNum type="arabicPeriod"/>
            </a:pPr>
            <a:r>
              <a:rPr lang="en-US" altLang="zh-TW" dirty="0" smtClean="0"/>
              <a:t>security testing </a:t>
            </a:r>
          </a:p>
          <a:p>
            <a:pPr marL="457200" indent="-457200">
              <a:buFont typeface="+mj-lt"/>
              <a:buAutoNum type="arabicPeriod"/>
            </a:pPr>
            <a:r>
              <a:rPr lang="en-US" altLang="zh-TW" dirty="0" smtClean="0"/>
              <a:t>test as assets.</a:t>
            </a:r>
          </a:p>
          <a:p>
            <a:pPr marL="457200" indent="-457200">
              <a:buFont typeface="+mj-lt"/>
              <a:buAutoNum type="arabicPeriod"/>
            </a:pP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187</a:t>
            </a:fld>
            <a:endParaRPr lang="zh-TW" altLang="en-US"/>
          </a:p>
        </p:txBody>
      </p:sp>
    </p:spTree>
    <p:extLst>
      <p:ext uri="{BB962C8B-B14F-4D97-AF65-F5344CB8AC3E}">
        <p14:creationId xmlns:p14="http://schemas.microsoft.com/office/powerpoint/2010/main" val="336235067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The trend of software technology</a:t>
            </a:r>
            <a:endParaRPr lang="zh-TW" altLang="en-US" dirty="0"/>
          </a:p>
        </p:txBody>
      </p:sp>
      <p:sp>
        <p:nvSpPr>
          <p:cNvPr id="3" name="內容版面配置區 2"/>
          <p:cNvSpPr>
            <a:spLocks noGrp="1"/>
          </p:cNvSpPr>
          <p:nvPr>
            <p:ph idx="1"/>
          </p:nvPr>
        </p:nvSpPr>
        <p:spPr/>
        <p:txBody>
          <a:bodyPr/>
          <a:lstStyle/>
          <a:p>
            <a:r>
              <a:rPr lang="en-US" altLang="zh-TW" dirty="0" smtClean="0">
                <a:latin typeface="GungsuhChe" pitchFamily="49" charset="-127"/>
                <a:ea typeface="GungsuhChe" pitchFamily="49" charset="-127"/>
              </a:rPr>
              <a:t>Technology Trend </a:t>
            </a:r>
          </a:p>
          <a:p>
            <a:pPr lvl="1"/>
            <a:r>
              <a:rPr lang="en-US" altLang="zh-TW" dirty="0">
                <a:latin typeface="GungsuhChe" pitchFamily="49" charset="-127"/>
                <a:ea typeface="GungsuhChe" pitchFamily="49" charset="-127"/>
              </a:rPr>
              <a:t>w</a:t>
            </a:r>
            <a:r>
              <a:rPr lang="en-US" altLang="zh-TW" dirty="0" smtClean="0">
                <a:latin typeface="GungsuhChe" pitchFamily="49" charset="-127"/>
                <a:ea typeface="GungsuhChe" pitchFamily="49" charset="-127"/>
              </a:rPr>
              <a:t>eb-based (browser-based) and service-based </a:t>
            </a:r>
          </a:p>
          <a:p>
            <a:pPr lvl="1"/>
            <a:r>
              <a:rPr lang="en-US" altLang="zh-TW" dirty="0" smtClean="0">
                <a:latin typeface="GungsuhChe" pitchFamily="49" charset="-127"/>
                <a:ea typeface="GungsuhChe" pitchFamily="49" charset="-127"/>
              </a:rPr>
              <a:t>Cloud </a:t>
            </a:r>
          </a:p>
          <a:p>
            <a:pPr lvl="1"/>
            <a:r>
              <a:rPr lang="en-US" altLang="zh-TW" dirty="0" smtClean="0">
                <a:latin typeface="GungsuhChe" pitchFamily="49" charset="-127"/>
                <a:ea typeface="GungsuhChe" pitchFamily="49" charset="-127"/>
              </a:rPr>
              <a:t>Connected to Public Internet</a:t>
            </a:r>
          </a:p>
          <a:p>
            <a:pPr lvl="1"/>
            <a:r>
              <a:rPr lang="en-US" altLang="zh-TW" dirty="0" smtClean="0">
                <a:latin typeface="GungsuhChe" pitchFamily="49" charset="-127"/>
                <a:ea typeface="GungsuhChe" pitchFamily="49" charset="-127"/>
              </a:rPr>
              <a:t>open to security threats</a:t>
            </a:r>
          </a:p>
          <a:p>
            <a:pPr lvl="1"/>
            <a:r>
              <a:rPr lang="en-US" altLang="zh-TW" dirty="0" smtClean="0">
                <a:latin typeface="GungsuhChe" pitchFamily="49" charset="-127"/>
                <a:ea typeface="GungsuhChe" pitchFamily="49" charset="-127"/>
              </a:rPr>
              <a:t>The number of users can be unexpected.</a:t>
            </a:r>
          </a:p>
          <a:p>
            <a:r>
              <a:rPr lang="en-US" altLang="zh-TW" dirty="0" smtClean="0">
                <a:latin typeface="GungsuhChe" pitchFamily="49" charset="-127"/>
                <a:ea typeface="GungsuhChe" pitchFamily="49" charset="-127"/>
              </a:rPr>
              <a:t>Software Testing Trend</a:t>
            </a:r>
          </a:p>
          <a:p>
            <a:pPr lvl="1"/>
            <a:r>
              <a:rPr lang="en-US" altLang="zh-TW" dirty="0" smtClean="0">
                <a:latin typeface="GungsuhChe" pitchFamily="49" charset="-127"/>
                <a:ea typeface="GungsuhChe" pitchFamily="49" charset="-127"/>
              </a:rPr>
              <a:t>Cloud as a testing service</a:t>
            </a:r>
          </a:p>
          <a:p>
            <a:pPr lvl="1"/>
            <a:r>
              <a:rPr lang="en-US" altLang="zh-TW" dirty="0" smtClean="0">
                <a:latin typeface="GungsuhChe" pitchFamily="49" charset="-127"/>
                <a:ea typeface="GungsuhChe" pitchFamily="49" charset="-127"/>
              </a:rPr>
              <a:t>Stress Testing/Load testing</a:t>
            </a:r>
          </a:p>
          <a:p>
            <a:pPr lvl="1"/>
            <a:r>
              <a:rPr lang="en-US" altLang="zh-TW" dirty="0" smtClean="0">
                <a:latin typeface="GungsuhChe" pitchFamily="49" charset="-127"/>
                <a:ea typeface="GungsuhChe" pitchFamily="49" charset="-127"/>
              </a:rPr>
              <a:t>Security Testing</a:t>
            </a:r>
          </a:p>
          <a:p>
            <a:pPr lvl="1"/>
            <a:endParaRPr lang="en-US" altLang="zh-TW" dirty="0" smtClean="0">
              <a:latin typeface="GungsuhChe" pitchFamily="49" charset="-127"/>
              <a:ea typeface="GungsuhChe" pitchFamily="49" charset="-127"/>
            </a:endParaRPr>
          </a:p>
          <a:p>
            <a:pPr lvl="1"/>
            <a:endParaRPr lang="zh-TW" altLang="en-US" dirty="0">
              <a:latin typeface="GungsuhChe" pitchFamily="49" charset="-127"/>
              <a:ea typeface="GungsuhChe" pitchFamily="49" charset="-127"/>
            </a:endParaRP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188</a:t>
            </a:fld>
            <a:endParaRPr lang="zh-TW" altLang="en-US"/>
          </a:p>
        </p:txBody>
      </p:sp>
    </p:spTree>
    <p:extLst>
      <p:ext uri="{BB962C8B-B14F-4D97-AF65-F5344CB8AC3E}">
        <p14:creationId xmlns:p14="http://schemas.microsoft.com/office/powerpoint/2010/main" val="293657847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The Era of Clouds and Webs</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189</a:t>
            </a:fld>
            <a:endParaRPr lang="zh-TW" altLang="en-US"/>
          </a:p>
        </p:txBody>
      </p:sp>
      <p:pic>
        <p:nvPicPr>
          <p:cNvPr id="9218" name="Picture 2" descr="http://www.biztechmagazine.com/sites/default/files/tiny-uploads/2012/emcworld-cloud-era-7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21436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70922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Unusual bug</a:t>
            </a:r>
            <a:endParaRPr lang="zh-TW" altLang="en-US" dirty="0"/>
          </a:p>
        </p:txBody>
      </p:sp>
      <p:sp>
        <p:nvSpPr>
          <p:cNvPr id="3" name="內容版面配置區 2"/>
          <p:cNvSpPr>
            <a:spLocks noGrp="1"/>
          </p:cNvSpPr>
          <p:nvPr>
            <p:ph idx="1"/>
          </p:nvPr>
        </p:nvSpPr>
        <p:spPr/>
        <p:txBody>
          <a:bodyPr>
            <a:normAutofit/>
          </a:bodyPr>
          <a:lstStyle/>
          <a:p>
            <a:r>
              <a:rPr lang="en-US" altLang="zh-TW" dirty="0" err="1" smtClean="0"/>
              <a:t>Heisengbug</a:t>
            </a:r>
            <a:r>
              <a:rPr lang="en-US" altLang="zh-TW" dirty="0" smtClean="0"/>
              <a:t> </a:t>
            </a:r>
          </a:p>
          <a:p>
            <a:pPr lvl="1"/>
            <a:r>
              <a:rPr lang="en-US" altLang="zh-TW" dirty="0" smtClean="0"/>
              <a:t>borrowed from Heisenberg Uncertainty Principle</a:t>
            </a:r>
          </a:p>
          <a:p>
            <a:pPr lvl="1"/>
            <a:r>
              <a:rPr lang="en-US" altLang="zh-TW" dirty="0" smtClean="0"/>
              <a:t>bug that is difficult to reproduce</a:t>
            </a:r>
          </a:p>
          <a:p>
            <a:pPr lvl="1"/>
            <a:r>
              <a:rPr lang="en-US" altLang="zh-TW" dirty="0" smtClean="0"/>
              <a:t>even it is reproducible, it disappears once you </a:t>
            </a:r>
            <a:r>
              <a:rPr lang="en-US" altLang="zh-TW" b="1" dirty="0" smtClean="0">
                <a:solidFill>
                  <a:srgbClr val="FFFF00"/>
                </a:solidFill>
              </a:rPr>
              <a:t>observe</a:t>
            </a:r>
            <a:r>
              <a:rPr lang="en-US" altLang="zh-TW" dirty="0" smtClean="0"/>
              <a:t> it.</a:t>
            </a:r>
          </a:p>
          <a:p>
            <a:pPr lvl="1"/>
            <a:r>
              <a:rPr lang="en-US" altLang="zh-TW" dirty="0" smtClean="0"/>
              <a:t>program behave differently in</a:t>
            </a:r>
            <a:r>
              <a:rPr lang="zh-TW" altLang="en-US" dirty="0" smtClean="0"/>
              <a:t> </a:t>
            </a:r>
            <a:r>
              <a:rPr lang="en-US" altLang="zh-TW" dirty="0" smtClean="0"/>
              <a:t>debug mode, optimization mode,</a:t>
            </a:r>
            <a:r>
              <a:rPr lang="zh-TW" altLang="en-US" dirty="0" smtClean="0"/>
              <a:t> </a:t>
            </a:r>
            <a:r>
              <a:rPr lang="en-US" altLang="zh-TW" dirty="0" smtClean="0"/>
              <a:t>release mode</a:t>
            </a:r>
          </a:p>
          <a:p>
            <a:r>
              <a:rPr lang="en-US" altLang="zh-TW" dirty="0" smtClean="0"/>
              <a:t>Examples</a:t>
            </a:r>
          </a:p>
          <a:p>
            <a:pPr lvl="1"/>
            <a:r>
              <a:rPr lang="en-US" altLang="zh-TW" dirty="0" smtClean="0"/>
              <a:t>race condition</a:t>
            </a:r>
          </a:p>
          <a:p>
            <a:pPr lvl="1"/>
            <a:r>
              <a:rPr lang="en-US" altLang="zh-TW" dirty="0" smtClean="0"/>
              <a:t>deadlock</a:t>
            </a:r>
          </a:p>
          <a:p>
            <a:pPr lvl="1"/>
            <a:r>
              <a:rPr lang="en-US" altLang="zh-TW" dirty="0" smtClean="0"/>
              <a:t>memory not properly cleaned and initiated.</a:t>
            </a:r>
          </a:p>
          <a:p>
            <a:pPr lvl="1"/>
            <a:endParaRPr lang="en-US" altLang="zh-TW" dirty="0" smtClean="0"/>
          </a:p>
          <a:p>
            <a:pPr lvl="1"/>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19</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Testing</a:t>
            </a:r>
            <a:endParaRPr lang="en-US" dirty="0"/>
          </a:p>
        </p:txBody>
      </p:sp>
      <p:pic>
        <p:nvPicPr>
          <p:cNvPr id="3" name="Picture 2" descr="Typhoo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201" y="1921715"/>
            <a:ext cx="6830421" cy="4148029"/>
          </a:xfrm>
          <a:prstGeom prst="rect">
            <a:avLst/>
          </a:prstGeom>
        </p:spPr>
      </p:pic>
      <p:sp>
        <p:nvSpPr>
          <p:cNvPr id="4" name="TextBox 3"/>
          <p:cNvSpPr txBox="1"/>
          <p:nvPr/>
        </p:nvSpPr>
        <p:spPr>
          <a:xfrm>
            <a:off x="2723994" y="5405171"/>
            <a:ext cx="3948518" cy="523220"/>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TW" sz="2800" b="1" dirty="0" smtClean="0">
                <a:ln w="11430"/>
                <a:solidFill>
                  <a:schemeClr val="bg2"/>
                </a:solidFill>
                <a:effectLst>
                  <a:outerShdw blurRad="50800" dist="39000" dir="5460000" algn="tl">
                    <a:srgbClr val="000000">
                      <a:alpha val="38000"/>
                    </a:srgbClr>
                  </a:outerShdw>
                </a:effectLst>
              </a:rPr>
              <a:t>Stress</a:t>
            </a:r>
            <a:r>
              <a:rPr lang="zh-TW" altLang="en-US" sz="2800" b="1" dirty="0" smtClean="0">
                <a:ln w="11430"/>
                <a:solidFill>
                  <a:schemeClr val="bg2"/>
                </a:solidFill>
                <a:effectLst>
                  <a:outerShdw blurRad="50800" dist="39000" dir="5460000" algn="tl">
                    <a:srgbClr val="000000">
                      <a:alpha val="38000"/>
                    </a:srgbClr>
                  </a:outerShdw>
                </a:effectLst>
              </a:rPr>
              <a:t> </a:t>
            </a:r>
            <a:r>
              <a:rPr lang="en-US" altLang="zh-TW" sz="2800" b="1" dirty="0" smtClean="0">
                <a:ln w="11430"/>
                <a:solidFill>
                  <a:schemeClr val="bg2"/>
                </a:solidFill>
                <a:effectLst>
                  <a:outerShdw blurRad="50800" dist="39000" dir="5460000" algn="tl">
                    <a:srgbClr val="000000">
                      <a:alpha val="38000"/>
                    </a:srgbClr>
                  </a:outerShdw>
                </a:effectLst>
              </a:rPr>
              <a:t>testing</a:t>
            </a:r>
            <a:r>
              <a:rPr lang="zh-TW" altLang="en-US" sz="2800" b="1" dirty="0" smtClean="0">
                <a:ln w="11430"/>
                <a:solidFill>
                  <a:schemeClr val="bg2"/>
                </a:solidFill>
                <a:effectLst>
                  <a:outerShdw blurRad="50800" dist="39000" dir="5460000" algn="tl">
                    <a:srgbClr val="000000">
                      <a:alpha val="38000"/>
                    </a:srgbClr>
                  </a:outerShdw>
                </a:effectLst>
              </a:rPr>
              <a:t> </a:t>
            </a:r>
            <a:r>
              <a:rPr lang="en-US" altLang="zh-TW" sz="2800" b="1" dirty="0" smtClean="0">
                <a:ln w="11430"/>
                <a:solidFill>
                  <a:schemeClr val="bg2"/>
                </a:solidFill>
                <a:effectLst>
                  <a:outerShdw blurRad="50800" dist="39000" dir="5460000" algn="tl">
                    <a:srgbClr val="000000">
                      <a:alpha val="38000"/>
                    </a:srgbClr>
                  </a:outerShdw>
                </a:effectLst>
              </a:rPr>
              <a:t>software</a:t>
            </a:r>
            <a:endParaRPr lang="en-US" sz="2800" b="1" dirty="0">
              <a:ln w="11430"/>
              <a:solidFill>
                <a:schemeClr val="bg2"/>
              </a:soli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63695855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2603" y="375086"/>
            <a:ext cx="6377940" cy="1293028"/>
          </a:xfrm>
        </p:spPr>
        <p:txBody>
          <a:bodyPr>
            <a:normAutofit/>
          </a:bodyPr>
          <a:lstStyle/>
          <a:p>
            <a:r>
              <a:rPr lang="en-US" altLang="zh-TW" sz="2800" dirty="0" smtClean="0"/>
              <a:t>The preparation of a stress testing</a:t>
            </a:r>
            <a:endParaRPr lang="en-US" sz="2800" dirty="0"/>
          </a:p>
        </p:txBody>
      </p:sp>
      <p:sp>
        <p:nvSpPr>
          <p:cNvPr id="4" name="Rounded Rectangle 3"/>
          <p:cNvSpPr/>
          <p:nvPr/>
        </p:nvSpPr>
        <p:spPr>
          <a:xfrm>
            <a:off x="371120" y="1484785"/>
            <a:ext cx="2832727" cy="78952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dirty="0" smtClean="0"/>
              <a:t>Test</a:t>
            </a:r>
            <a:r>
              <a:rPr lang="zh-TW" altLang="en-US" dirty="0" smtClean="0"/>
              <a:t> </a:t>
            </a:r>
            <a:r>
              <a:rPr lang="en-US" altLang="zh-TW" dirty="0" smtClean="0"/>
              <a:t>Plan (capture a scenario)</a:t>
            </a:r>
            <a:endParaRPr lang="en-US" dirty="0"/>
          </a:p>
        </p:txBody>
      </p:sp>
      <p:grpSp>
        <p:nvGrpSpPr>
          <p:cNvPr id="9" name="Group 8"/>
          <p:cNvGrpSpPr/>
          <p:nvPr/>
        </p:nvGrpSpPr>
        <p:grpSpPr>
          <a:xfrm>
            <a:off x="649162" y="2555146"/>
            <a:ext cx="1745490" cy="1735269"/>
            <a:chOff x="339070" y="2555146"/>
            <a:chExt cx="1745490" cy="1735269"/>
          </a:xfrm>
        </p:grpSpPr>
        <p:pic>
          <p:nvPicPr>
            <p:cNvPr id="5" name="Picture 4" descr="User%20Group.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57200" y="2555146"/>
              <a:ext cx="1388028" cy="1388028"/>
            </a:xfrm>
            <a:prstGeom prst="rect">
              <a:avLst/>
            </a:prstGeom>
          </p:spPr>
        </p:pic>
        <p:sp>
          <p:nvSpPr>
            <p:cNvPr id="7" name="TextBox 6"/>
            <p:cNvSpPr txBox="1"/>
            <p:nvPr/>
          </p:nvSpPr>
          <p:spPr>
            <a:xfrm>
              <a:off x="339070" y="3921083"/>
              <a:ext cx="1745490" cy="369332"/>
            </a:xfrm>
            <a:prstGeom prst="rect">
              <a:avLst/>
            </a:prstGeom>
            <a:noFill/>
          </p:spPr>
          <p:txBody>
            <a:bodyPr wrap="none" rtlCol="0">
              <a:spAutoFit/>
            </a:bodyPr>
            <a:lstStyle/>
            <a:p>
              <a:r>
                <a:rPr lang="en-US" altLang="zh-TW" dirty="0" smtClean="0"/>
                <a:t>Thread</a:t>
              </a:r>
              <a:r>
                <a:rPr lang="zh-TW" altLang="en-US" dirty="0" smtClean="0"/>
                <a:t> </a:t>
              </a:r>
              <a:r>
                <a:rPr lang="en-US" altLang="zh-TW" dirty="0" smtClean="0"/>
                <a:t>Groups</a:t>
              </a:r>
            </a:p>
          </p:txBody>
        </p:sp>
      </p:grpSp>
      <p:grpSp>
        <p:nvGrpSpPr>
          <p:cNvPr id="11" name="Group 10"/>
          <p:cNvGrpSpPr/>
          <p:nvPr/>
        </p:nvGrpSpPr>
        <p:grpSpPr>
          <a:xfrm>
            <a:off x="6305189" y="2084926"/>
            <a:ext cx="2216185" cy="2659232"/>
            <a:chOff x="5998031" y="1831261"/>
            <a:chExt cx="2216185" cy="2659232"/>
          </a:xfrm>
        </p:grpSpPr>
        <p:pic>
          <p:nvPicPr>
            <p:cNvPr id="8" name="Picture 7" descr="Proxy-and-Proxy-Server.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8031" y="2274308"/>
              <a:ext cx="2216185" cy="2216185"/>
            </a:xfrm>
            <a:prstGeom prst="rect">
              <a:avLst/>
            </a:prstGeom>
          </p:spPr>
        </p:pic>
        <p:sp>
          <p:nvSpPr>
            <p:cNvPr id="10" name="TextBox 9"/>
            <p:cNvSpPr txBox="1"/>
            <p:nvPr/>
          </p:nvSpPr>
          <p:spPr>
            <a:xfrm>
              <a:off x="6438085" y="1831261"/>
              <a:ext cx="1347394" cy="369332"/>
            </a:xfrm>
            <a:prstGeom prst="rect">
              <a:avLst/>
            </a:prstGeom>
            <a:noFill/>
          </p:spPr>
          <p:txBody>
            <a:bodyPr wrap="none" rtlCol="0">
              <a:spAutoFit/>
            </a:bodyPr>
            <a:lstStyle/>
            <a:p>
              <a:r>
                <a:rPr lang="en-US" altLang="zh-TW" dirty="0" smtClean="0"/>
                <a:t>Web</a:t>
              </a:r>
              <a:r>
                <a:rPr lang="zh-TW" altLang="en-US" dirty="0" smtClean="0"/>
                <a:t> </a:t>
              </a:r>
              <a:r>
                <a:rPr lang="en-US" altLang="zh-TW" dirty="0" smtClean="0"/>
                <a:t>Server</a:t>
              </a:r>
              <a:endParaRPr lang="en-US" dirty="0"/>
            </a:p>
          </p:txBody>
        </p:sp>
      </p:grpSp>
      <p:cxnSp>
        <p:nvCxnSpPr>
          <p:cNvPr id="13" name="Straight Arrow Connector 12"/>
          <p:cNvCxnSpPr/>
          <p:nvPr/>
        </p:nvCxnSpPr>
        <p:spPr>
          <a:xfrm>
            <a:off x="2394652" y="2555146"/>
            <a:ext cx="3453337" cy="20651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8" name="Straight Arrow Connector 17"/>
          <p:cNvCxnSpPr/>
          <p:nvPr/>
        </p:nvCxnSpPr>
        <p:spPr>
          <a:xfrm>
            <a:off x="2547052" y="2707546"/>
            <a:ext cx="3453337" cy="20651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1" name="TextBox 20"/>
          <p:cNvSpPr txBox="1"/>
          <p:nvPr/>
        </p:nvSpPr>
        <p:spPr>
          <a:xfrm rot="195701">
            <a:off x="3337173" y="2089642"/>
            <a:ext cx="1510712" cy="369332"/>
          </a:xfrm>
          <a:prstGeom prst="rect">
            <a:avLst/>
          </a:prstGeom>
          <a:noFill/>
        </p:spPr>
        <p:txBody>
          <a:bodyPr wrap="none" rtlCol="0">
            <a:spAutoFit/>
          </a:bodyPr>
          <a:lstStyle/>
          <a:p>
            <a:r>
              <a:rPr lang="en-US" altLang="zh-TW" dirty="0" smtClean="0"/>
              <a:t>http</a:t>
            </a:r>
            <a:r>
              <a:rPr lang="zh-TW" altLang="en-US" dirty="0" smtClean="0"/>
              <a:t> </a:t>
            </a:r>
            <a:r>
              <a:rPr lang="en-US" altLang="zh-TW" dirty="0" smtClean="0"/>
              <a:t>requests</a:t>
            </a:r>
            <a:endParaRPr lang="en-US" dirty="0"/>
          </a:p>
        </p:txBody>
      </p:sp>
      <p:cxnSp>
        <p:nvCxnSpPr>
          <p:cNvPr id="22" name="Straight Arrow Connector 21"/>
          <p:cNvCxnSpPr/>
          <p:nvPr/>
        </p:nvCxnSpPr>
        <p:spPr>
          <a:xfrm flipH="1">
            <a:off x="2547052" y="3597107"/>
            <a:ext cx="3453337" cy="49905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29" name="Picture 28" descr="1662330416.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9475" y="4400961"/>
            <a:ext cx="2077577" cy="2077577"/>
          </a:xfrm>
          <a:prstGeom prst="rect">
            <a:avLst/>
          </a:prstGeom>
        </p:spPr>
      </p:pic>
      <p:sp>
        <p:nvSpPr>
          <p:cNvPr id="30" name="TextBox 29"/>
          <p:cNvSpPr txBox="1"/>
          <p:nvPr/>
        </p:nvSpPr>
        <p:spPr>
          <a:xfrm>
            <a:off x="649162" y="6488668"/>
            <a:ext cx="1645853" cy="369332"/>
          </a:xfrm>
          <a:prstGeom prst="rect">
            <a:avLst/>
          </a:prstGeom>
          <a:noFill/>
        </p:spPr>
        <p:txBody>
          <a:bodyPr wrap="none" rtlCol="0">
            <a:spAutoFit/>
          </a:bodyPr>
          <a:lstStyle/>
          <a:p>
            <a:r>
              <a:rPr lang="en-US" altLang="zh-TW" dirty="0" smtClean="0"/>
              <a:t>statistical</a:t>
            </a:r>
            <a:r>
              <a:rPr lang="zh-TW" altLang="en-US" dirty="0" smtClean="0"/>
              <a:t> </a:t>
            </a:r>
            <a:r>
              <a:rPr lang="en-US" altLang="zh-TW" dirty="0" smtClean="0"/>
              <a:t>data</a:t>
            </a:r>
            <a:endParaRPr lang="en-US" dirty="0"/>
          </a:p>
        </p:txBody>
      </p:sp>
      <p:cxnSp>
        <p:nvCxnSpPr>
          <p:cNvPr id="31" name="Straight Arrow Connector 30"/>
          <p:cNvCxnSpPr/>
          <p:nvPr/>
        </p:nvCxnSpPr>
        <p:spPr>
          <a:xfrm>
            <a:off x="2699452" y="2859946"/>
            <a:ext cx="3453337" cy="20651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p:nvPr/>
        </p:nvCxnSpPr>
        <p:spPr>
          <a:xfrm>
            <a:off x="2851852" y="3012346"/>
            <a:ext cx="3453337" cy="20651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3" name="Straight Arrow Connector 32"/>
          <p:cNvCxnSpPr/>
          <p:nvPr/>
        </p:nvCxnSpPr>
        <p:spPr>
          <a:xfrm flipH="1">
            <a:off x="2699452" y="3749507"/>
            <a:ext cx="3453337" cy="49905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p:nvPr/>
        </p:nvCxnSpPr>
        <p:spPr>
          <a:xfrm flipH="1">
            <a:off x="2851852" y="3901907"/>
            <a:ext cx="3453337" cy="49905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5" name="Straight Arrow Connector 34"/>
          <p:cNvCxnSpPr/>
          <p:nvPr/>
        </p:nvCxnSpPr>
        <p:spPr>
          <a:xfrm flipH="1">
            <a:off x="3004252" y="4054307"/>
            <a:ext cx="3453337" cy="49905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8" name="Curved Right Arrow 37"/>
          <p:cNvSpPr/>
          <p:nvPr/>
        </p:nvSpPr>
        <p:spPr>
          <a:xfrm>
            <a:off x="185560" y="2431425"/>
            <a:ext cx="371121" cy="792152"/>
          </a:xfrm>
          <a:prstGeom prst="curv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930283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up)">
                                      <p:cBhvr>
                                        <p:cTn id="14" dur="500"/>
                                        <p:tgtEl>
                                          <p:spTgt spid="38"/>
                                        </p:tgtEl>
                                      </p:cBhvr>
                                    </p:animEffect>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par>
                                <p:cTn id="31" presetID="22" presetClass="entr" presetSubtype="8"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left)">
                                      <p:cBhvr>
                                        <p:cTn id="45" dur="5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right)">
                                      <p:cBhvr>
                                        <p:cTn id="50" dur="500"/>
                                        <p:tgtEl>
                                          <p:spTgt spid="22"/>
                                        </p:tgtEl>
                                      </p:cBhvr>
                                    </p:animEffect>
                                  </p:childTnLst>
                                </p:cTn>
                              </p:par>
                            </p:childTnLst>
                          </p:cTn>
                        </p:par>
                        <p:par>
                          <p:cTn id="51" fill="hold">
                            <p:stCondLst>
                              <p:cond delay="500"/>
                            </p:stCondLst>
                            <p:childTnLst>
                              <p:par>
                                <p:cTn id="52" presetID="22" presetClass="entr" presetSubtype="2" fill="hold"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right)">
                                      <p:cBhvr>
                                        <p:cTn id="54" dur="500"/>
                                        <p:tgtEl>
                                          <p:spTgt spid="33"/>
                                        </p:tgtEl>
                                      </p:cBhvr>
                                    </p:animEffect>
                                  </p:childTnLst>
                                </p:cTn>
                              </p:par>
                            </p:childTnLst>
                          </p:cTn>
                        </p:par>
                        <p:par>
                          <p:cTn id="55" fill="hold">
                            <p:stCondLst>
                              <p:cond delay="1000"/>
                            </p:stCondLst>
                            <p:childTnLst>
                              <p:par>
                                <p:cTn id="56" presetID="22" presetClass="entr" presetSubtype="2" fill="hold" nodeType="after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500"/>
                                        <p:tgtEl>
                                          <p:spTgt spid="34"/>
                                        </p:tgtEl>
                                      </p:cBhvr>
                                    </p:animEffect>
                                  </p:childTnLst>
                                </p:cTn>
                              </p:par>
                            </p:childTnLst>
                          </p:cTn>
                        </p:par>
                        <p:par>
                          <p:cTn id="59" fill="hold">
                            <p:stCondLst>
                              <p:cond delay="1500"/>
                            </p:stCondLst>
                            <p:childTnLst>
                              <p:par>
                                <p:cTn id="60" presetID="22" presetClass="entr" presetSubtype="2" fill="hold" nodeType="after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wipe(right)">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left)">
                                      <p:cBhvr>
                                        <p:cTn id="67" dur="500"/>
                                        <p:tgtEl>
                                          <p:spTgt spid="30"/>
                                        </p:tgtEl>
                                      </p:cBhvr>
                                    </p:animEffect>
                                  </p:childTnLst>
                                </p:cTn>
                              </p:par>
                              <p:par>
                                <p:cTn id="68" presetID="22" presetClass="entr" presetSubtype="8"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left)">
                                      <p:cBhvr>
                                        <p:cTn id="7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 grpId="0"/>
      <p:bldP spid="30" grpId="0"/>
      <p:bldP spid="38"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71700" y="381001"/>
            <a:ext cx="6377940" cy="1293028"/>
          </a:xfrm>
        </p:spPr>
        <p:txBody>
          <a:bodyPr/>
          <a:lstStyle/>
          <a:p>
            <a:r>
              <a:rPr lang="en-US" altLang="zh-TW" dirty="0" smtClean="0"/>
              <a:t>Stress Testing Report</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192</a:t>
            </a:fld>
            <a:endParaRPr lang="zh-TW" altLang="en-US"/>
          </a:p>
        </p:txBody>
      </p:sp>
      <p:pic>
        <p:nvPicPr>
          <p:cNvPr id="10242" name="Picture 2" descr="http://rubenlaguna.com/wp/wp-content/uploads/2006/12/jmeterstataggvisualiz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84783"/>
            <a:ext cx="7776864" cy="4802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73255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27584" y="823894"/>
            <a:ext cx="7620000" cy="1143000"/>
          </a:xfrm>
        </p:spPr>
        <p:txBody>
          <a:bodyPr/>
          <a:lstStyle/>
          <a:p>
            <a:r>
              <a:rPr lang="en-US" altLang="zh-TW" sz="3600" dirty="0" smtClean="0"/>
              <a:t>Load Testing vs. Stress Testing</a:t>
            </a:r>
            <a:endParaRPr lang="zh-TW" altLang="en-US" sz="3600" dirty="0"/>
          </a:p>
        </p:txBody>
      </p:sp>
      <p:sp>
        <p:nvSpPr>
          <p:cNvPr id="3" name="內容版面配置區 2"/>
          <p:cNvSpPr>
            <a:spLocks noGrp="1"/>
          </p:cNvSpPr>
          <p:nvPr>
            <p:ph idx="1"/>
          </p:nvPr>
        </p:nvSpPr>
        <p:spPr/>
        <p:txBody>
          <a:bodyPr/>
          <a:lstStyle/>
          <a:p>
            <a:r>
              <a:rPr lang="en-US" altLang="zh-TW" dirty="0" smtClean="0">
                <a:solidFill>
                  <a:srgbClr val="FFFF00"/>
                </a:solidFill>
              </a:rPr>
              <a:t>Load Testing </a:t>
            </a:r>
            <a:r>
              <a:rPr lang="en-US" altLang="zh-TW" dirty="0" smtClean="0"/>
              <a:t>– test the system with regular loads to see if it can behave regularly within specs </a:t>
            </a:r>
          </a:p>
          <a:p>
            <a:r>
              <a:rPr lang="en-US" altLang="zh-TW" dirty="0" smtClean="0">
                <a:solidFill>
                  <a:srgbClr val="FFFF00"/>
                </a:solidFill>
              </a:rPr>
              <a:t>Stress Testing </a:t>
            </a:r>
            <a:r>
              <a:rPr lang="en-US" altLang="zh-TW" dirty="0" smtClean="0"/>
              <a:t>– test the system with loads beyond expected throughput to see how system reacts</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193</a:t>
            </a:fld>
            <a:endParaRPr lang="zh-TW" altLang="en-US"/>
          </a:p>
        </p:txBody>
      </p:sp>
    </p:spTree>
    <p:extLst>
      <p:ext uri="{BB962C8B-B14F-4D97-AF65-F5344CB8AC3E}">
        <p14:creationId xmlns:p14="http://schemas.microsoft.com/office/powerpoint/2010/main" val="193064643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Testing tasks to be done </a:t>
            </a:r>
            <a:endParaRPr lang="zh-TW" altLang="en-US" dirty="0"/>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en-US" altLang="zh-TW" dirty="0" smtClean="0"/>
              <a:t>write Test plan (often seen in large software company with formal QA team)</a:t>
            </a:r>
          </a:p>
          <a:p>
            <a:pPr marL="457200" indent="-457200">
              <a:buFont typeface="+mj-lt"/>
              <a:buAutoNum type="arabicPeriod"/>
            </a:pPr>
            <a:r>
              <a:rPr lang="en-US" altLang="zh-TW" dirty="0"/>
              <a:t>w</a:t>
            </a:r>
            <a:r>
              <a:rPr lang="en-US" altLang="zh-TW" dirty="0" smtClean="0"/>
              <a:t>rite test cases, prepare test data</a:t>
            </a:r>
          </a:p>
          <a:p>
            <a:pPr marL="457200" indent="-457200">
              <a:buFont typeface="+mj-lt"/>
              <a:buAutoNum type="arabicPeriod"/>
            </a:pPr>
            <a:r>
              <a:rPr lang="en-US" altLang="zh-TW" dirty="0" smtClean="0"/>
              <a:t>test case management</a:t>
            </a:r>
          </a:p>
          <a:p>
            <a:pPr marL="457200" indent="-457200">
              <a:buFont typeface="+mj-lt"/>
              <a:buAutoNum type="arabicPeriod"/>
            </a:pPr>
            <a:r>
              <a:rPr lang="en-US" altLang="zh-TW" dirty="0" smtClean="0"/>
              <a:t>file bugs in bug report system</a:t>
            </a:r>
          </a:p>
          <a:p>
            <a:pPr marL="457200" indent="-457200">
              <a:buFont typeface="+mj-lt"/>
              <a:buAutoNum type="arabicPeriod"/>
            </a:pPr>
            <a:r>
              <a:rPr lang="en-US" altLang="zh-TW" dirty="0" smtClean="0"/>
              <a:t>regression testing &amp; Test Automation (with tools)</a:t>
            </a:r>
          </a:p>
          <a:p>
            <a:pPr marL="457200" indent="-457200">
              <a:buFont typeface="+mj-lt"/>
              <a:buAutoNum type="arabicPeriod"/>
            </a:pPr>
            <a:r>
              <a:rPr lang="en-US" altLang="zh-TW" dirty="0" smtClean="0"/>
              <a:t>stress testing/load testing</a:t>
            </a:r>
          </a:p>
          <a:p>
            <a:pPr marL="457200" indent="-457200">
              <a:buFont typeface="+mj-lt"/>
              <a:buAutoNum type="arabicPeriod"/>
            </a:pPr>
            <a:r>
              <a:rPr lang="en-US" altLang="zh-TW" dirty="0" smtClean="0"/>
              <a:t>security testing </a:t>
            </a:r>
          </a:p>
          <a:p>
            <a:pPr marL="457200" indent="-457200">
              <a:buFont typeface="+mj-lt"/>
              <a:buAutoNum type="arabicPeriod"/>
            </a:pPr>
            <a:r>
              <a:rPr lang="en-US" altLang="zh-TW" b="1" dirty="0" smtClean="0">
                <a:solidFill>
                  <a:srgbClr val="FFFF00"/>
                </a:solidFill>
              </a:rPr>
              <a:t>test as assets.</a:t>
            </a:r>
          </a:p>
          <a:p>
            <a:pPr marL="457200" indent="-457200">
              <a:buFont typeface="+mj-lt"/>
              <a:buAutoNum type="arabicPeriod"/>
            </a:pP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194</a:t>
            </a:fld>
            <a:endParaRPr lang="zh-TW" altLang="en-US"/>
          </a:p>
        </p:txBody>
      </p:sp>
    </p:spTree>
    <p:extLst>
      <p:ext uri="{BB962C8B-B14F-4D97-AF65-F5344CB8AC3E}">
        <p14:creationId xmlns:p14="http://schemas.microsoft.com/office/powerpoint/2010/main" val="26449843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 calcmode="lin" valueType="num">
                                      <p:cBhvr additive="base">
                                        <p:cTn id="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339752" y="360406"/>
            <a:ext cx="6377940" cy="1293028"/>
          </a:xfrm>
        </p:spPr>
        <p:txBody>
          <a:bodyPr>
            <a:normAutofit/>
          </a:bodyPr>
          <a:lstStyle/>
          <a:p>
            <a:pPr algn="ctr"/>
            <a:r>
              <a:rPr lang="en-US" altLang="zh-TW" b="1" dirty="0" smtClean="0">
                <a:latin typeface="+mn-lt"/>
              </a:rPr>
              <a:t>Test As Asset</a:t>
            </a:r>
            <a:r>
              <a:rPr lang="zh-TW" altLang="en-US" b="1" dirty="0" smtClean="0">
                <a:latin typeface="+mn-lt"/>
              </a:rPr>
              <a:t> </a:t>
            </a:r>
            <a:endParaRPr lang="zh-TW" altLang="en-US" b="1" dirty="0">
              <a:latin typeface="+mn-lt"/>
            </a:endParaRPr>
          </a:p>
        </p:txBody>
      </p:sp>
      <p:sp>
        <p:nvSpPr>
          <p:cNvPr id="3" name="內容版面配置區 2"/>
          <p:cNvSpPr>
            <a:spLocks noGrp="1"/>
          </p:cNvSpPr>
          <p:nvPr>
            <p:ph idx="1"/>
          </p:nvPr>
        </p:nvSpPr>
        <p:spPr>
          <a:xfrm>
            <a:off x="683568" y="1487081"/>
            <a:ext cx="7620000" cy="1063506"/>
          </a:xfrm>
        </p:spPr>
        <p:txBody>
          <a:bodyPr>
            <a:normAutofit fontScale="70000" lnSpcReduction="20000"/>
          </a:bodyPr>
          <a:lstStyle/>
          <a:p>
            <a:pPr marL="457200" indent="-342900"/>
            <a:r>
              <a:rPr lang="en-US" altLang="zh-TW" sz="2000" dirty="0" smtClean="0"/>
              <a:t>Most people think source code is the unique asset of a software company</a:t>
            </a:r>
          </a:p>
          <a:p>
            <a:r>
              <a:rPr lang="en-US" altLang="zh-TW" sz="2000" dirty="0" smtClean="0"/>
              <a:t> Actually, tests are another important asset, particularly when a company invest so many resources. </a:t>
            </a:r>
          </a:p>
          <a:p>
            <a:r>
              <a:rPr lang="en-US" altLang="zh-TW" sz="2000" dirty="0" smtClean="0"/>
              <a:t>example of mobile phone testing out sourcing. (50000 test cases)</a:t>
            </a:r>
          </a:p>
          <a:p>
            <a:endParaRPr lang="en-US" altLang="zh-TW" sz="2000" dirty="0" smtClean="0"/>
          </a:p>
          <a:p>
            <a:pPr marL="868680" lvl="1" indent="-457200"/>
            <a:endParaRPr lang="en-US" altLang="zh-TW" sz="1800" dirty="0" smtClean="0"/>
          </a:p>
          <a:p>
            <a:endParaRPr lang="en-US" altLang="zh-TW" sz="1400" dirty="0" smtClean="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195</a:t>
            </a:fld>
            <a:endParaRPr lang="zh-TW" altLang="en-US"/>
          </a:p>
        </p:txBody>
      </p:sp>
      <p:sp>
        <p:nvSpPr>
          <p:cNvPr id="5" name="直角三角形 4"/>
          <p:cNvSpPr/>
          <p:nvPr/>
        </p:nvSpPr>
        <p:spPr>
          <a:xfrm>
            <a:off x="4283968" y="2636912"/>
            <a:ext cx="3024336" cy="1728192"/>
          </a:xfrm>
          <a:prstGeom prst="rtTriangl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TW" dirty="0" smtClean="0"/>
              <a:t>Test Cases</a:t>
            </a:r>
            <a:endParaRPr lang="zh-TW" altLang="en-US" dirty="0"/>
          </a:p>
        </p:txBody>
      </p:sp>
      <p:grpSp>
        <p:nvGrpSpPr>
          <p:cNvPr id="14" name="群組 13"/>
          <p:cNvGrpSpPr/>
          <p:nvPr/>
        </p:nvGrpSpPr>
        <p:grpSpPr>
          <a:xfrm>
            <a:off x="4279805" y="4365104"/>
            <a:ext cx="3024336" cy="1728192"/>
            <a:chOff x="4279805" y="4365104"/>
            <a:chExt cx="3024336" cy="1728192"/>
          </a:xfrm>
        </p:grpSpPr>
        <p:sp>
          <p:nvSpPr>
            <p:cNvPr id="8" name="直角三角形 7"/>
            <p:cNvSpPr/>
            <p:nvPr/>
          </p:nvSpPr>
          <p:spPr>
            <a:xfrm>
              <a:off x="4279805" y="4365104"/>
              <a:ext cx="3024336" cy="1728192"/>
            </a:xfrm>
            <a:prstGeom prst="rtTriangle">
              <a:avLst/>
            </a:prstGeom>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文字方塊 10"/>
            <p:cNvSpPr txBox="1"/>
            <p:nvPr/>
          </p:nvSpPr>
          <p:spPr>
            <a:xfrm>
              <a:off x="4693590" y="4654980"/>
              <a:ext cx="1102546" cy="369332"/>
            </a:xfrm>
            <a:prstGeom prst="rect">
              <a:avLst/>
            </a:prstGeom>
            <a:noFill/>
          </p:spPr>
          <p:txBody>
            <a:bodyPr wrap="none" rtlCol="0">
              <a:spAutoFit/>
            </a:bodyPr>
            <a:lstStyle/>
            <a:p>
              <a:r>
                <a:rPr lang="en-US" altLang="zh-TW" dirty="0" smtClean="0"/>
                <a:t>Test Plans</a:t>
              </a:r>
              <a:endParaRPr lang="zh-TW" altLang="en-US" dirty="0"/>
            </a:p>
          </p:txBody>
        </p:sp>
      </p:grpSp>
      <p:grpSp>
        <p:nvGrpSpPr>
          <p:cNvPr id="16" name="群組 15"/>
          <p:cNvGrpSpPr/>
          <p:nvPr/>
        </p:nvGrpSpPr>
        <p:grpSpPr>
          <a:xfrm>
            <a:off x="1260543" y="2636912"/>
            <a:ext cx="3024336" cy="1728192"/>
            <a:chOff x="1260543" y="2636912"/>
            <a:chExt cx="3024336" cy="1728192"/>
          </a:xfrm>
        </p:grpSpPr>
        <p:sp>
          <p:nvSpPr>
            <p:cNvPr id="6" name="直角三角形 5"/>
            <p:cNvSpPr/>
            <p:nvPr/>
          </p:nvSpPr>
          <p:spPr>
            <a:xfrm>
              <a:off x="1260543" y="2636912"/>
              <a:ext cx="3024336" cy="1728192"/>
            </a:xfrm>
            <a:prstGeom prst="rtTriangle">
              <a:avLst/>
            </a:prstGeom>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dirty="0"/>
            </a:p>
            <a:p>
              <a:pPr algn="ctr"/>
              <a:endParaRPr lang="zh-TW" altLang="en-US" dirty="0"/>
            </a:p>
          </p:txBody>
        </p:sp>
        <p:sp>
          <p:nvSpPr>
            <p:cNvPr id="12" name="文字方塊 11"/>
            <p:cNvSpPr txBox="1"/>
            <p:nvPr/>
          </p:nvSpPr>
          <p:spPr>
            <a:xfrm>
              <a:off x="2987824" y="3645024"/>
              <a:ext cx="1044710" cy="369332"/>
            </a:xfrm>
            <a:prstGeom prst="rect">
              <a:avLst/>
            </a:prstGeom>
            <a:noFill/>
          </p:spPr>
          <p:txBody>
            <a:bodyPr wrap="none" rtlCol="0">
              <a:spAutoFit/>
            </a:bodyPr>
            <a:lstStyle/>
            <a:p>
              <a:r>
                <a:rPr lang="en-US" altLang="zh-TW" dirty="0" smtClean="0"/>
                <a:t>Test Data</a:t>
              </a:r>
              <a:endParaRPr lang="zh-TW" altLang="en-US" dirty="0"/>
            </a:p>
          </p:txBody>
        </p:sp>
      </p:grpSp>
      <p:grpSp>
        <p:nvGrpSpPr>
          <p:cNvPr id="15" name="群組 14"/>
          <p:cNvGrpSpPr/>
          <p:nvPr/>
        </p:nvGrpSpPr>
        <p:grpSpPr>
          <a:xfrm>
            <a:off x="1242215" y="4337576"/>
            <a:ext cx="3024336" cy="1728192"/>
            <a:chOff x="1242215" y="4337576"/>
            <a:chExt cx="3024336" cy="1728192"/>
          </a:xfrm>
        </p:grpSpPr>
        <p:sp>
          <p:nvSpPr>
            <p:cNvPr id="9" name="直角三角形 8"/>
            <p:cNvSpPr/>
            <p:nvPr/>
          </p:nvSpPr>
          <p:spPr>
            <a:xfrm>
              <a:off x="1242215" y="4337576"/>
              <a:ext cx="3024336" cy="1728192"/>
            </a:xfrm>
            <a:prstGeom prst="rtTriangle">
              <a:avLst/>
            </a:prstGeom>
            <a:scene3d>
              <a:camera prst="orthographicFront">
                <a:rot lat="108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dirty="0"/>
            </a:p>
            <a:p>
              <a:pPr algn="ctr"/>
              <a:endParaRPr lang="zh-TW" altLang="en-US" dirty="0"/>
            </a:p>
          </p:txBody>
        </p:sp>
        <p:sp>
          <p:nvSpPr>
            <p:cNvPr id="13" name="文字方塊 12"/>
            <p:cNvSpPr txBox="1"/>
            <p:nvPr/>
          </p:nvSpPr>
          <p:spPr>
            <a:xfrm>
              <a:off x="2555776" y="4647674"/>
              <a:ext cx="1335750" cy="369332"/>
            </a:xfrm>
            <a:prstGeom prst="rect">
              <a:avLst/>
            </a:prstGeom>
            <a:noFill/>
          </p:spPr>
          <p:txBody>
            <a:bodyPr wrap="none" rtlCol="0">
              <a:spAutoFit/>
            </a:bodyPr>
            <a:lstStyle/>
            <a:p>
              <a:r>
                <a:rPr lang="en-US" altLang="zh-TW" dirty="0" smtClean="0"/>
                <a:t>Test Reports</a:t>
              </a:r>
              <a:endParaRPr lang="zh-TW" altLang="en-US" dirty="0"/>
            </a:p>
          </p:txBody>
        </p:sp>
      </p:grpSp>
    </p:spTree>
    <p:extLst>
      <p:ext uri="{BB962C8B-B14F-4D97-AF65-F5344CB8AC3E}">
        <p14:creationId xmlns:p14="http://schemas.microsoft.com/office/powerpoint/2010/main" val="423186106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heel(1)">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 calcmode="lin" valueType="num">
                                      <p:cBhvr additive="base">
                                        <p:cTn id="2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 calcmode="lin" valueType="num">
                                      <p:cBhvr additive="base">
                                        <p:cTn id="3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 calcmode="lin" valueType="num">
                                      <p:cBhvr additive="base">
                                        <p:cTn id="3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ctrTitle"/>
          </p:nvPr>
        </p:nvSpPr>
        <p:spPr/>
        <p:txBody>
          <a:bodyPr/>
          <a:lstStyle/>
          <a:p>
            <a:r>
              <a:rPr lang="en-US" altLang="zh-TW" dirty="0" smtClean="0"/>
              <a:t>Testing Theory </a:t>
            </a:r>
            <a:endParaRPr lang="zh-TW" altLang="en-US" dirty="0"/>
          </a:p>
        </p:txBody>
      </p:sp>
      <p:sp>
        <p:nvSpPr>
          <p:cNvPr id="7" name="副標題 6"/>
          <p:cNvSpPr>
            <a:spLocks noGrp="1"/>
          </p:cNvSpPr>
          <p:nvPr>
            <p:ph type="subTitle" idx="1"/>
          </p:nvPr>
        </p:nvSpPr>
        <p:spPr/>
        <p:txBody>
          <a:bodyPr/>
          <a:lstStyle/>
          <a:p>
            <a:r>
              <a:rPr lang="en-US" altLang="zh-TW" dirty="0" smtClean="0"/>
              <a:t>If I have time.</a:t>
            </a: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196</a:t>
            </a:fld>
            <a:endParaRPr lang="zh-TW" altLang="en-US"/>
          </a:p>
        </p:txBody>
      </p:sp>
    </p:spTree>
    <p:extLst>
      <p:ext uri="{BB962C8B-B14F-4D97-AF65-F5344CB8AC3E}">
        <p14:creationId xmlns:p14="http://schemas.microsoft.com/office/powerpoint/2010/main" val="130202989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fontScale="90000"/>
          </a:bodyPr>
          <a:lstStyle/>
          <a:p>
            <a:pPr eaLnBrk="1" hangingPunct="1">
              <a:defRPr/>
            </a:pPr>
            <a:r>
              <a:rPr lang="en-US" altLang="zh-TW" sz="4000" smtClean="0"/>
              <a:t>software defects detection techniques classification</a:t>
            </a:r>
          </a:p>
        </p:txBody>
      </p:sp>
      <p:sp>
        <p:nvSpPr>
          <p:cNvPr id="27651" name="Rectangle 3"/>
          <p:cNvSpPr>
            <a:spLocks noGrp="1" noChangeArrowheads="1"/>
          </p:cNvSpPr>
          <p:nvPr>
            <p:ph idx="1"/>
          </p:nvPr>
        </p:nvSpPr>
        <p:spPr/>
        <p:txBody>
          <a:bodyPr>
            <a:normAutofit lnSpcReduction="10000"/>
          </a:bodyPr>
          <a:lstStyle/>
          <a:p>
            <a:pPr marL="609600" indent="-609600" eaLnBrk="1" hangingPunct="1">
              <a:defRPr/>
            </a:pPr>
            <a:r>
              <a:rPr lang="en-US" altLang="zh-TW" sz="2800" dirty="0" smtClean="0">
                <a:solidFill>
                  <a:schemeClr val="folHlink"/>
                </a:solidFill>
                <a:effectLst>
                  <a:outerShdw blurRad="38100" dist="38100" dir="2700000" algn="tl">
                    <a:srgbClr val="FFFFFF"/>
                  </a:outerShdw>
                </a:effectLst>
              </a:rPr>
              <a:t>optimistic</a:t>
            </a:r>
            <a:endParaRPr lang="zh-TW" altLang="en-US" sz="2800" dirty="0" smtClean="0">
              <a:solidFill>
                <a:schemeClr val="folHlink"/>
              </a:solidFill>
              <a:effectLst>
                <a:outerShdw blurRad="38100" dist="38100" dir="2700000" algn="tl">
                  <a:srgbClr val="FFFFFF"/>
                </a:outerShdw>
              </a:effectLst>
            </a:endParaRPr>
          </a:p>
          <a:p>
            <a:pPr marL="990600" lvl="1" indent="-533400" eaLnBrk="1" hangingPunct="1">
              <a:defRPr/>
            </a:pPr>
            <a:r>
              <a:rPr lang="en-US" altLang="zh-TW" sz="2400" dirty="0" smtClean="0"/>
              <a:t>testing</a:t>
            </a:r>
          </a:p>
          <a:p>
            <a:pPr marL="990600" lvl="1" indent="-533400" eaLnBrk="1" hangingPunct="1">
              <a:defRPr/>
            </a:pPr>
            <a:r>
              <a:rPr lang="en-US" altLang="zh-TW" sz="2400" dirty="0" smtClean="0"/>
              <a:t>using optimistic approach can only show </a:t>
            </a:r>
            <a:r>
              <a:rPr lang="en-US" altLang="zh-TW" sz="2400" dirty="0" smtClean="0">
                <a:solidFill>
                  <a:schemeClr val="folHlink"/>
                </a:solidFill>
                <a:effectLst>
                  <a:outerShdw blurRad="38100" dist="38100" dir="2700000" algn="tl">
                    <a:srgbClr val="FFFFFF"/>
                  </a:outerShdw>
                </a:effectLst>
              </a:rPr>
              <a:t>how good</a:t>
            </a:r>
            <a:r>
              <a:rPr lang="en-US" altLang="zh-TW" sz="2400" dirty="0" smtClean="0"/>
              <a:t> your code may be. It can not show the absence of faults		</a:t>
            </a:r>
          </a:p>
          <a:p>
            <a:pPr marL="609600" indent="-609600" eaLnBrk="1" hangingPunct="1">
              <a:defRPr/>
            </a:pPr>
            <a:r>
              <a:rPr lang="en-US" altLang="zh-TW" sz="2800" dirty="0" smtClean="0">
                <a:solidFill>
                  <a:schemeClr val="folHlink"/>
                </a:solidFill>
                <a:effectLst>
                  <a:outerShdw blurRad="38100" dist="38100" dir="2700000" algn="tl">
                    <a:srgbClr val="FFFFFF"/>
                  </a:outerShdw>
                </a:effectLst>
              </a:rPr>
              <a:t>pessimistic </a:t>
            </a:r>
            <a:endParaRPr lang="zh-TW" altLang="en-US" sz="2800" dirty="0" smtClean="0">
              <a:solidFill>
                <a:schemeClr val="folHlink"/>
              </a:solidFill>
              <a:effectLst>
                <a:outerShdw blurRad="38100" dist="38100" dir="2700000" algn="tl">
                  <a:srgbClr val="FFFFFF"/>
                </a:outerShdw>
              </a:effectLst>
            </a:endParaRPr>
          </a:p>
          <a:p>
            <a:pPr marL="990600" lvl="1" indent="-533400" eaLnBrk="1" hangingPunct="1">
              <a:defRPr/>
            </a:pPr>
            <a:r>
              <a:rPr lang="en-US" altLang="zh-TW" sz="2400" dirty="0" smtClean="0"/>
              <a:t>static analyzer, code review</a:t>
            </a:r>
          </a:p>
          <a:p>
            <a:pPr marL="990600" lvl="1" indent="-533400" eaLnBrk="1" hangingPunct="1">
              <a:defRPr/>
            </a:pPr>
            <a:r>
              <a:rPr lang="en-US" altLang="zh-TW" sz="2400" dirty="0" smtClean="0"/>
              <a:t>mostly want to show the absence of faults</a:t>
            </a:r>
          </a:p>
          <a:p>
            <a:pPr marL="990600" lvl="1" indent="-533400" eaLnBrk="1" hangingPunct="1">
              <a:defRPr/>
            </a:pPr>
            <a:r>
              <a:rPr lang="en-US" altLang="zh-TW" sz="2400" dirty="0" smtClean="0"/>
              <a:t>may report spurious results </a:t>
            </a:r>
          </a:p>
          <a:p>
            <a:pPr marL="1371600" lvl="2" indent="-457200" eaLnBrk="1" hangingPunct="1">
              <a:defRPr/>
            </a:pPr>
            <a:r>
              <a:rPr lang="en-US" altLang="zh-TW" sz="2000" dirty="0" smtClean="0"/>
              <a:t>compiler complains about usage of </a:t>
            </a:r>
            <a:r>
              <a:rPr lang="en-US" altLang="zh-TW" sz="2000" dirty="0" err="1" smtClean="0"/>
              <a:t>noninitialized</a:t>
            </a:r>
            <a:r>
              <a:rPr lang="en-US" altLang="zh-TW" sz="2000" dirty="0" smtClean="0"/>
              <a:t> variable</a:t>
            </a:r>
          </a:p>
        </p:txBody>
      </p:sp>
    </p:spTree>
    <p:extLst>
      <p:ext uri="{BB962C8B-B14F-4D97-AF65-F5344CB8AC3E}">
        <p14:creationId xmlns:p14="http://schemas.microsoft.com/office/powerpoint/2010/main" val="172450462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defRPr/>
            </a:pPr>
            <a:r>
              <a:rPr lang="en-US" altLang="zh-TW" smtClean="0"/>
              <a:t>Optimistic v.s. Pessimistic</a:t>
            </a:r>
          </a:p>
        </p:txBody>
      </p:sp>
      <p:sp>
        <p:nvSpPr>
          <p:cNvPr id="30723" name="Rectangle 3"/>
          <p:cNvSpPr>
            <a:spLocks noGrp="1" noChangeArrowheads="1"/>
          </p:cNvSpPr>
          <p:nvPr>
            <p:ph idx="1"/>
          </p:nvPr>
        </p:nvSpPr>
        <p:spPr/>
        <p:txBody>
          <a:bodyPr/>
          <a:lstStyle/>
          <a:p>
            <a:pPr eaLnBrk="1" hangingPunct="1">
              <a:defRPr/>
            </a:pPr>
            <a:r>
              <a:rPr lang="en-US" altLang="zh-TW" smtClean="0"/>
              <a:t>Optimistic</a:t>
            </a:r>
          </a:p>
          <a:p>
            <a:pPr lvl="1" eaLnBrk="1" hangingPunct="1">
              <a:defRPr/>
            </a:pPr>
            <a:endParaRPr lang="en-US" altLang="zh-TW" smtClean="0"/>
          </a:p>
        </p:txBody>
      </p:sp>
      <p:pic>
        <p:nvPicPr>
          <p:cNvPr id="10244" name="Picture 4" descr="taxonomy"/>
          <p:cNvPicPr>
            <a:picLocks noChangeAspect="1" noChangeArrowheads="1"/>
          </p:cNvPicPr>
          <p:nvPr/>
        </p:nvPicPr>
        <p:blipFill>
          <a:blip r:embed="rId2" cstate="print"/>
          <a:srcRect/>
          <a:stretch>
            <a:fillRect/>
          </a:stretch>
        </p:blipFill>
        <p:spPr bwMode="auto">
          <a:xfrm>
            <a:off x="395288" y="1412875"/>
            <a:ext cx="8497887" cy="5111750"/>
          </a:xfrm>
          <a:prstGeom prst="rect">
            <a:avLst/>
          </a:prstGeom>
          <a:noFill/>
          <a:ln w="9525">
            <a:noFill/>
            <a:miter lim="800000"/>
            <a:headEnd/>
            <a:tailEnd/>
          </a:ln>
        </p:spPr>
      </p:pic>
    </p:spTree>
    <p:extLst>
      <p:ext uri="{BB962C8B-B14F-4D97-AF65-F5344CB8AC3E}">
        <p14:creationId xmlns:p14="http://schemas.microsoft.com/office/powerpoint/2010/main" val="218591304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defRPr/>
            </a:pPr>
            <a:r>
              <a:rPr lang="en-US" altLang="zh-TW" smtClean="0"/>
              <a:t>Comments</a:t>
            </a:r>
          </a:p>
        </p:txBody>
      </p:sp>
      <p:sp>
        <p:nvSpPr>
          <p:cNvPr id="33795" name="Rectangle 3"/>
          <p:cNvSpPr>
            <a:spLocks noGrp="1" noChangeArrowheads="1"/>
          </p:cNvSpPr>
          <p:nvPr>
            <p:ph idx="1"/>
          </p:nvPr>
        </p:nvSpPr>
        <p:spPr/>
        <p:txBody>
          <a:bodyPr>
            <a:normAutofit fontScale="92500" lnSpcReduction="10000"/>
          </a:bodyPr>
          <a:lstStyle/>
          <a:p>
            <a:pPr eaLnBrk="1" hangingPunct="1">
              <a:lnSpc>
                <a:spcPct val="80000"/>
              </a:lnSpc>
              <a:defRPr/>
            </a:pPr>
            <a:r>
              <a:rPr lang="en-US" altLang="zh-TW" sz="2800" smtClean="0"/>
              <a:t>In principle, testing cannot show the absence of faults, so it is impossible to prove a program is correct by testing</a:t>
            </a:r>
          </a:p>
          <a:p>
            <a:pPr eaLnBrk="1" hangingPunct="1">
              <a:lnSpc>
                <a:spcPct val="80000"/>
              </a:lnSpc>
              <a:defRPr/>
            </a:pPr>
            <a:r>
              <a:rPr lang="en-US" altLang="zh-TW" sz="2800" smtClean="0"/>
              <a:t>E.g., you can not prove a sorting algorithm is correct </a:t>
            </a:r>
            <a:r>
              <a:rPr lang="en-US" altLang="zh-TW" sz="2800" smtClean="0">
                <a:solidFill>
                  <a:schemeClr val="folHlink"/>
                </a:solidFill>
                <a:effectLst>
                  <a:outerShdw blurRad="38100" dist="38100" dir="2700000" algn="tl">
                    <a:srgbClr val="FFFFFF"/>
                  </a:outerShdw>
                </a:effectLst>
              </a:rPr>
              <a:t>totally by testing. </a:t>
            </a:r>
            <a:r>
              <a:rPr lang="en-US" altLang="zh-TW" sz="2800" smtClean="0"/>
              <a:t>To prove a sorting program is correct exhaustively, you need to test N! cases. If N = 100,</a:t>
            </a:r>
            <a:r>
              <a:rPr lang="en-US" altLang="zh-TW" sz="2800" smtClean="0">
                <a:solidFill>
                  <a:schemeClr val="folHlink"/>
                </a:solidFill>
                <a:effectLst>
                  <a:outerShdw blurRad="38100" dist="38100" dir="2700000" algn="tl">
                    <a:srgbClr val="FFFFFF"/>
                  </a:outerShdw>
                </a:effectLst>
              </a:rPr>
              <a:t> it intractable.</a:t>
            </a:r>
          </a:p>
          <a:p>
            <a:pPr eaLnBrk="1" hangingPunct="1">
              <a:lnSpc>
                <a:spcPct val="80000"/>
              </a:lnSpc>
              <a:defRPr/>
            </a:pPr>
            <a:r>
              <a:rPr lang="en-US" altLang="zh-TW" sz="2800" smtClean="0">
                <a:solidFill>
                  <a:schemeClr val="folHlink"/>
                </a:solidFill>
                <a:effectLst>
                  <a:outerShdw blurRad="38100" dist="38100" dir="2700000" algn="tl">
                    <a:srgbClr val="FFFFFF"/>
                  </a:outerShdw>
                </a:effectLst>
              </a:rPr>
              <a:t>Using exhaustive testing to obtain correctness of a program is often infeasible for common problem. </a:t>
            </a:r>
          </a:p>
          <a:p>
            <a:pPr eaLnBrk="1" hangingPunct="1">
              <a:lnSpc>
                <a:spcPct val="80000"/>
              </a:lnSpc>
              <a:defRPr/>
            </a:pPr>
            <a:r>
              <a:rPr lang="en-US" altLang="zh-TW" sz="2800" smtClean="0">
                <a:solidFill>
                  <a:schemeClr val="folHlink"/>
                </a:solidFill>
                <a:effectLst>
                  <a:outerShdw blurRad="38100" dist="38100" dir="2700000" algn="tl">
                    <a:srgbClr val="FFFFFF"/>
                  </a:outerShdw>
                </a:effectLst>
              </a:rPr>
              <a:t>Question: How Sorting algorithms in Algorithm Course are proved correct?</a:t>
            </a:r>
            <a:endParaRPr lang="en-US" altLang="zh-TW" sz="2800" smtClean="0"/>
          </a:p>
        </p:txBody>
      </p:sp>
    </p:spTree>
    <p:extLst>
      <p:ext uri="{BB962C8B-B14F-4D97-AF65-F5344CB8AC3E}">
        <p14:creationId xmlns:p14="http://schemas.microsoft.com/office/powerpoint/2010/main" val="382264415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05584"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標題 5"/>
          <p:cNvSpPr>
            <a:spLocks noGrp="1"/>
          </p:cNvSpPr>
          <p:nvPr>
            <p:ph type="title"/>
          </p:nvPr>
        </p:nvSpPr>
        <p:spPr>
          <a:xfrm>
            <a:off x="762000" y="152400"/>
            <a:ext cx="8229600" cy="1143000"/>
          </a:xfrm>
        </p:spPr>
        <p:txBody>
          <a:bodyPr/>
          <a:lstStyle/>
          <a:p>
            <a:r>
              <a:rPr lang="en-US" dirty="0" smtClean="0">
                <a:solidFill>
                  <a:srgbClr val="FF0000"/>
                </a:solidFill>
                <a:effectLst>
                  <a:outerShdw blurRad="38100" dist="38100" dir="2700000" algn="tl">
                    <a:srgbClr val="000000">
                      <a:alpha val="43137"/>
                    </a:srgbClr>
                  </a:outerShdw>
                </a:effectLst>
              </a:rPr>
              <a:t>Where am I from?</a:t>
            </a:r>
            <a:endParaRPr lang="en-US" dirty="0">
              <a:solidFill>
                <a:srgbClr val="FF0000"/>
              </a:solidFill>
              <a:effectLst>
                <a:outerShdw blurRad="38100" dist="38100" dir="2700000" algn="tl">
                  <a:srgbClr val="000000">
                    <a:alpha val="43137"/>
                  </a:srgbClr>
                </a:outerShdw>
              </a:effectLst>
            </a:endParaRPr>
          </a:p>
        </p:txBody>
      </p:sp>
      <p:pic>
        <p:nvPicPr>
          <p:cNvPr id="2052" name="Picture 4" descr="http://www.niigata-u.ac.jp/e/news/c8hkde000000ntqz-img/c8hkde000000ntt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1452562"/>
            <a:ext cx="4076700" cy="1898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39022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20</a:t>
            </a:fld>
            <a:endParaRPr lang="zh-TW" altLang="en-US"/>
          </a:p>
        </p:txBody>
      </p:sp>
      <p:pic>
        <p:nvPicPr>
          <p:cNvPr id="6" name="圖片 5"/>
          <p:cNvPicPr>
            <a:picLocks noChangeAspect="1"/>
          </p:cNvPicPr>
          <p:nvPr/>
        </p:nvPicPr>
        <p:blipFill>
          <a:blip r:embed="rId2"/>
          <a:stretch>
            <a:fillRect/>
          </a:stretch>
        </p:blipFill>
        <p:spPr>
          <a:xfrm>
            <a:off x="958215" y="679087"/>
            <a:ext cx="7591425" cy="5553075"/>
          </a:xfrm>
          <a:prstGeom prst="rect">
            <a:avLst/>
          </a:prstGeom>
        </p:spPr>
      </p:pic>
    </p:spTree>
    <p:extLst>
      <p:ext uri="{BB962C8B-B14F-4D97-AF65-F5344CB8AC3E}">
        <p14:creationId xmlns:p14="http://schemas.microsoft.com/office/powerpoint/2010/main" val="301942271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defRPr/>
            </a:pPr>
            <a:r>
              <a:rPr lang="en-US" altLang="zh-TW" smtClean="0"/>
              <a:t>Comments</a:t>
            </a:r>
          </a:p>
        </p:txBody>
      </p:sp>
      <p:sp>
        <p:nvSpPr>
          <p:cNvPr id="34819" name="Rectangle 3"/>
          <p:cNvSpPr>
            <a:spLocks noGrp="1" noChangeArrowheads="1"/>
          </p:cNvSpPr>
          <p:nvPr>
            <p:ph idx="1"/>
          </p:nvPr>
        </p:nvSpPr>
        <p:spPr/>
        <p:txBody>
          <a:bodyPr/>
          <a:lstStyle/>
          <a:p>
            <a:pPr eaLnBrk="1" hangingPunct="1">
              <a:defRPr/>
            </a:pPr>
            <a:r>
              <a:rPr lang="en-US" altLang="zh-TW" smtClean="0">
                <a:solidFill>
                  <a:schemeClr val="folHlink"/>
                </a:solidFill>
                <a:effectLst>
                  <a:outerShdw blurRad="38100" dist="38100" dir="2700000" algn="tl">
                    <a:srgbClr val="FFFFFF"/>
                  </a:outerShdw>
                </a:effectLst>
              </a:rPr>
              <a:t>Proof is difficult</a:t>
            </a:r>
            <a:r>
              <a:rPr lang="en-US" altLang="zh-TW" smtClean="0"/>
              <a:t>. You need to show that your solution works for all cases. Even the cases are N! and N can be arbitrary</a:t>
            </a:r>
          </a:p>
          <a:p>
            <a:pPr eaLnBrk="1" hangingPunct="1">
              <a:defRPr/>
            </a:pPr>
            <a:r>
              <a:rPr lang="en-US" altLang="zh-TW" smtClean="0"/>
              <a:t>Testing only works for a comparatively small set of input domain </a:t>
            </a:r>
            <a:r>
              <a:rPr lang="en-US" altLang="zh-TW" smtClean="0">
                <a:solidFill>
                  <a:schemeClr val="folHlink"/>
                </a:solidFill>
                <a:effectLst>
                  <a:outerShdw blurRad="38100" dist="38100" dir="2700000" algn="tl">
                    <a:srgbClr val="FFFFFF"/>
                  </a:outerShdw>
                </a:effectLst>
              </a:rPr>
              <a:t>under reasonable cost and resources.</a:t>
            </a:r>
          </a:p>
          <a:p>
            <a:pPr eaLnBrk="1" hangingPunct="1">
              <a:buFont typeface="Wingdings" pitchFamily="2" charset="2"/>
              <a:buNone/>
              <a:defRPr/>
            </a:pPr>
            <a:endParaRPr lang="en-US" altLang="zh-TW" smtClean="0"/>
          </a:p>
        </p:txBody>
      </p:sp>
    </p:spTree>
    <p:extLst>
      <p:ext uri="{BB962C8B-B14F-4D97-AF65-F5344CB8AC3E}">
        <p14:creationId xmlns:p14="http://schemas.microsoft.com/office/powerpoint/2010/main" val="18432892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defRPr/>
            </a:pPr>
            <a:r>
              <a:rPr lang="en-US" altLang="zh-TW" smtClean="0"/>
              <a:t>Criteria of confidence</a:t>
            </a:r>
          </a:p>
        </p:txBody>
      </p:sp>
      <p:sp>
        <p:nvSpPr>
          <p:cNvPr id="41987" name="Rectangle 3"/>
          <p:cNvSpPr>
            <a:spLocks noGrp="1" noChangeArrowheads="1"/>
          </p:cNvSpPr>
          <p:nvPr>
            <p:ph type="body" idx="1"/>
          </p:nvPr>
        </p:nvSpPr>
        <p:spPr/>
        <p:txBody>
          <a:bodyPr/>
          <a:lstStyle/>
          <a:p>
            <a:pPr eaLnBrk="1" hangingPunct="1">
              <a:defRPr/>
            </a:pPr>
            <a:r>
              <a:rPr lang="en-US" altLang="zh-TW" dirty="0" smtClean="0"/>
              <a:t>Test Coverage (from weak to strong)</a:t>
            </a:r>
          </a:p>
          <a:p>
            <a:pPr lvl="1" eaLnBrk="1" hangingPunct="1">
              <a:defRPr/>
            </a:pPr>
            <a:r>
              <a:rPr lang="en-US" altLang="zh-TW" dirty="0" smtClean="0">
                <a:solidFill>
                  <a:schemeClr val="folHlink"/>
                </a:solidFill>
                <a:effectLst>
                  <a:outerShdw blurRad="38100" dist="38100" dir="2700000" algn="tl">
                    <a:srgbClr val="FFFFFF"/>
                  </a:outerShdw>
                </a:effectLst>
              </a:rPr>
              <a:t>statement coverage</a:t>
            </a:r>
            <a:r>
              <a:rPr lang="en-US" altLang="zh-TW" dirty="0" smtClean="0"/>
              <a:t> – each statement is at least executed once.</a:t>
            </a:r>
          </a:p>
          <a:p>
            <a:pPr lvl="1" eaLnBrk="1" hangingPunct="1">
              <a:defRPr/>
            </a:pPr>
            <a:r>
              <a:rPr lang="en-US" altLang="zh-TW" dirty="0" smtClean="0">
                <a:solidFill>
                  <a:schemeClr val="folHlink"/>
                </a:solidFill>
                <a:effectLst>
                  <a:outerShdw blurRad="38100" dist="38100" dir="2700000" algn="tl">
                    <a:srgbClr val="FFFFFF"/>
                  </a:outerShdw>
                </a:effectLst>
              </a:rPr>
              <a:t>branch coverage</a:t>
            </a:r>
            <a:r>
              <a:rPr lang="en-US" altLang="zh-TW" dirty="0" smtClean="0"/>
              <a:t> – each branch should be exercised at least once</a:t>
            </a:r>
          </a:p>
          <a:p>
            <a:pPr lvl="1" eaLnBrk="1" hangingPunct="1">
              <a:defRPr/>
            </a:pPr>
            <a:r>
              <a:rPr lang="en-US" altLang="zh-TW" dirty="0" smtClean="0">
                <a:solidFill>
                  <a:schemeClr val="folHlink"/>
                </a:solidFill>
                <a:effectLst>
                  <a:outerShdw blurRad="38100" dist="38100" dir="2700000" algn="tl">
                    <a:srgbClr val="FFFFFF"/>
                  </a:outerShdw>
                </a:effectLst>
              </a:rPr>
              <a:t>path coverage</a:t>
            </a:r>
            <a:r>
              <a:rPr lang="en-US" altLang="zh-TW" dirty="0" smtClean="0"/>
              <a:t> – each path should be at least exercised at least once</a:t>
            </a:r>
          </a:p>
          <a:p>
            <a:pPr lvl="1" eaLnBrk="1" hangingPunct="1">
              <a:buFont typeface="Wingdings" panose="05000000000000000000" pitchFamily="2" charset="2"/>
              <a:buNone/>
              <a:defRPr/>
            </a:pPr>
            <a:endParaRPr lang="en-US" altLang="zh-TW" dirty="0" smtClean="0"/>
          </a:p>
        </p:txBody>
      </p:sp>
    </p:spTree>
    <p:extLst>
      <p:ext uri="{BB962C8B-B14F-4D97-AF65-F5344CB8AC3E}">
        <p14:creationId xmlns:p14="http://schemas.microsoft.com/office/powerpoint/2010/main" val="195915597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432425" y="5965825"/>
            <a:ext cx="3368675" cy="606425"/>
          </a:xfrm>
        </p:spPr>
        <p:txBody>
          <a:bodyPr lIns="90840" tIns="44623" rIns="90840" bIns="44623" anchor="b" anchorCtr="0">
            <a:normAutofit fontScale="90000"/>
          </a:bodyPr>
          <a:lstStyle/>
          <a:p>
            <a:pPr eaLnBrk="1" hangingPunct="1">
              <a:defRPr/>
            </a:pPr>
            <a:r>
              <a:rPr lang="en-GB" altLang="zh-TW" sz="2400" smtClean="0"/>
              <a:t>Binary search flow graph</a:t>
            </a:r>
            <a:endParaRPr lang="en-GB" altLang="zh-TW" smtClean="0"/>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7693025" cy="57896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7524714"/>
      </p:ext>
    </p:extLst>
  </p:cSld>
  <p:clrMapOvr>
    <a:masterClrMapping/>
  </p:clrMapOvr>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defRPr/>
            </a:pPr>
            <a:r>
              <a:rPr lang="en-US" altLang="zh-TW" smtClean="0"/>
              <a:t>The weakest criteria</a:t>
            </a:r>
          </a:p>
        </p:txBody>
      </p:sp>
      <p:sp>
        <p:nvSpPr>
          <p:cNvPr id="43011" name="Rectangle 3"/>
          <p:cNvSpPr>
            <a:spLocks noGrp="1" noChangeArrowheads="1"/>
          </p:cNvSpPr>
          <p:nvPr>
            <p:ph type="body" idx="1"/>
          </p:nvPr>
        </p:nvSpPr>
        <p:spPr/>
        <p:txBody>
          <a:bodyPr/>
          <a:lstStyle/>
          <a:p>
            <a:pPr eaLnBrk="1" hangingPunct="1">
              <a:defRPr/>
            </a:pPr>
            <a:r>
              <a:rPr lang="en-US" altLang="zh-TW" smtClean="0">
                <a:solidFill>
                  <a:schemeClr val="folHlink"/>
                </a:solidFill>
                <a:effectLst>
                  <a:outerShdw blurRad="38100" dist="38100" dir="2700000" algn="tl">
                    <a:srgbClr val="FFFFFF"/>
                  </a:outerShdw>
                </a:effectLst>
              </a:rPr>
              <a:t>Statement coverage</a:t>
            </a:r>
            <a:r>
              <a:rPr lang="en-US" altLang="zh-TW" smtClean="0"/>
              <a:t/>
            </a:r>
            <a:br>
              <a:rPr lang="en-US" altLang="zh-TW" smtClean="0"/>
            </a:br>
            <a:r>
              <a:rPr lang="en-US" altLang="zh-TW" smtClean="0"/>
              <a:t>1 test case to run 1 2 3 8 9</a:t>
            </a:r>
          </a:p>
          <a:p>
            <a:pPr eaLnBrk="1" hangingPunct="1">
              <a:buFont typeface="Wingdings" panose="05000000000000000000" pitchFamily="2" charset="2"/>
              <a:buNone/>
              <a:defRPr/>
            </a:pPr>
            <a:r>
              <a:rPr lang="en-US" altLang="zh-TW" smtClean="0"/>
              <a:t>   1 test case to run 1 2 4 6 7 2</a:t>
            </a:r>
          </a:p>
          <a:p>
            <a:pPr eaLnBrk="1" hangingPunct="1">
              <a:buFont typeface="Wingdings" panose="05000000000000000000" pitchFamily="2" charset="2"/>
              <a:buNone/>
              <a:defRPr/>
            </a:pPr>
            <a:r>
              <a:rPr lang="en-US" altLang="zh-TW" smtClean="0"/>
              <a:t>   1 test case to run 1 2 4 5 7 2 8</a:t>
            </a:r>
          </a:p>
          <a:p>
            <a:pPr eaLnBrk="1" hangingPunct="1">
              <a:defRPr/>
            </a:pPr>
            <a:r>
              <a:rPr lang="en-US" altLang="zh-TW" smtClean="0"/>
              <a:t>You only need 3 test cases to have each statement at least executed once.</a:t>
            </a:r>
          </a:p>
          <a:p>
            <a:pPr eaLnBrk="1" hangingPunct="1">
              <a:buFont typeface="Wingdings" panose="05000000000000000000" pitchFamily="2" charset="2"/>
              <a:buNone/>
              <a:defRPr/>
            </a:pPr>
            <a:endParaRPr lang="en-US" altLang="zh-TW" smtClean="0"/>
          </a:p>
          <a:p>
            <a:pPr lvl="1" eaLnBrk="1" hangingPunct="1">
              <a:defRPr/>
            </a:pPr>
            <a:endParaRPr lang="en-US" altLang="zh-TW" smtClean="0"/>
          </a:p>
        </p:txBody>
      </p:sp>
    </p:spTree>
    <p:extLst>
      <p:ext uri="{BB962C8B-B14F-4D97-AF65-F5344CB8AC3E}">
        <p14:creationId xmlns:p14="http://schemas.microsoft.com/office/powerpoint/2010/main" val="383083904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defRPr/>
            </a:pPr>
            <a:r>
              <a:rPr lang="en-US" altLang="zh-TW" smtClean="0"/>
              <a:t>Branch coverage</a:t>
            </a:r>
          </a:p>
        </p:txBody>
      </p:sp>
      <p:sp>
        <p:nvSpPr>
          <p:cNvPr id="45059" name="Rectangle 3"/>
          <p:cNvSpPr>
            <a:spLocks noGrp="1" noChangeArrowheads="1"/>
          </p:cNvSpPr>
          <p:nvPr>
            <p:ph type="body" idx="1"/>
          </p:nvPr>
        </p:nvSpPr>
        <p:spPr/>
        <p:txBody>
          <a:bodyPr>
            <a:normAutofit fontScale="85000" lnSpcReduction="20000"/>
          </a:bodyPr>
          <a:lstStyle/>
          <a:p>
            <a:pPr eaLnBrk="1" hangingPunct="1">
              <a:lnSpc>
                <a:spcPct val="80000"/>
              </a:lnSpc>
              <a:defRPr/>
            </a:pPr>
            <a:r>
              <a:rPr lang="en-US" altLang="zh-TW" sz="2000" smtClean="0"/>
              <a:t>each branch can produce two choices, every choice combinations should all be exercised</a:t>
            </a:r>
          </a:p>
          <a:p>
            <a:pPr eaLnBrk="1" hangingPunct="1">
              <a:lnSpc>
                <a:spcPct val="80000"/>
              </a:lnSpc>
              <a:defRPr/>
            </a:pPr>
            <a:r>
              <a:rPr lang="en-US" altLang="zh-TW" sz="2000" smtClean="0"/>
              <a:t>there are 3 branches, so at most 2 * 2 * 2 branching choices should be exercised if loop is not considered.</a:t>
            </a:r>
          </a:p>
          <a:p>
            <a:pPr eaLnBrk="1" hangingPunct="1">
              <a:lnSpc>
                <a:spcPct val="80000"/>
              </a:lnSpc>
              <a:defRPr/>
            </a:pPr>
            <a:r>
              <a:rPr lang="en-US" altLang="zh-TW" sz="2000" smtClean="0"/>
              <a:t>So at least you need to find test cases to meet this criteria</a:t>
            </a:r>
          </a:p>
          <a:p>
            <a:pPr eaLnBrk="1" hangingPunct="1">
              <a:lnSpc>
                <a:spcPct val="80000"/>
              </a:lnSpc>
              <a:buFont typeface="Wingdings" panose="05000000000000000000" pitchFamily="2" charset="2"/>
              <a:buNone/>
              <a:defRPr/>
            </a:pPr>
            <a:r>
              <a:rPr lang="en-US" altLang="zh-TW" sz="2000" smtClean="0"/>
              <a:t>   1 2 8 9</a:t>
            </a:r>
          </a:p>
          <a:p>
            <a:pPr eaLnBrk="1" hangingPunct="1">
              <a:lnSpc>
                <a:spcPct val="80000"/>
              </a:lnSpc>
              <a:buFont typeface="Wingdings" panose="05000000000000000000" pitchFamily="2" charset="2"/>
              <a:buNone/>
              <a:defRPr/>
            </a:pPr>
            <a:r>
              <a:rPr lang="en-US" altLang="zh-TW" sz="2000" smtClean="0"/>
              <a:t>   1 2 3 8 9</a:t>
            </a:r>
          </a:p>
          <a:p>
            <a:pPr eaLnBrk="1" hangingPunct="1">
              <a:lnSpc>
                <a:spcPct val="80000"/>
              </a:lnSpc>
              <a:buFont typeface="Wingdings" panose="05000000000000000000" pitchFamily="2" charset="2"/>
              <a:buNone/>
              <a:defRPr/>
            </a:pPr>
            <a:r>
              <a:rPr lang="en-US" altLang="zh-TW" sz="2000" smtClean="0"/>
              <a:t>   1 2 3 4 5 7 2 8 9</a:t>
            </a:r>
          </a:p>
          <a:p>
            <a:pPr eaLnBrk="1" hangingPunct="1">
              <a:lnSpc>
                <a:spcPct val="80000"/>
              </a:lnSpc>
              <a:buFont typeface="Wingdings" panose="05000000000000000000" pitchFamily="2" charset="2"/>
              <a:buNone/>
              <a:defRPr/>
            </a:pPr>
            <a:r>
              <a:rPr lang="en-US" altLang="zh-TW" sz="2000" smtClean="0"/>
              <a:t>   1 2 3 4 5 7 2 3 8 9</a:t>
            </a:r>
          </a:p>
          <a:p>
            <a:pPr eaLnBrk="1" hangingPunct="1">
              <a:lnSpc>
                <a:spcPct val="80000"/>
              </a:lnSpc>
              <a:buFont typeface="Wingdings" panose="05000000000000000000" pitchFamily="2" charset="2"/>
              <a:buNone/>
              <a:defRPr/>
            </a:pPr>
            <a:r>
              <a:rPr lang="en-US" altLang="zh-TW" sz="2000" smtClean="0"/>
              <a:t>   1 2 3 4 6 7 2 8 9</a:t>
            </a:r>
          </a:p>
          <a:p>
            <a:pPr eaLnBrk="1" hangingPunct="1">
              <a:lnSpc>
                <a:spcPct val="80000"/>
              </a:lnSpc>
              <a:buFont typeface="Wingdings" panose="05000000000000000000" pitchFamily="2" charset="2"/>
              <a:buNone/>
              <a:defRPr/>
            </a:pPr>
            <a:r>
              <a:rPr lang="en-US" altLang="zh-TW" sz="2000" smtClean="0"/>
              <a:t>   1 2 3 4 6 7 2 3 8 9</a:t>
            </a:r>
          </a:p>
          <a:p>
            <a:pPr eaLnBrk="1" hangingPunct="1">
              <a:lnSpc>
                <a:spcPct val="80000"/>
              </a:lnSpc>
              <a:buFont typeface="Wingdings" panose="05000000000000000000" pitchFamily="2" charset="2"/>
              <a:buNone/>
              <a:defRPr/>
            </a:pPr>
            <a:endParaRPr lang="en-US" altLang="zh-TW" sz="2000" smtClean="0"/>
          </a:p>
          <a:p>
            <a:pPr eaLnBrk="1" hangingPunct="1">
              <a:lnSpc>
                <a:spcPct val="80000"/>
              </a:lnSpc>
              <a:defRPr/>
            </a:pPr>
            <a:r>
              <a:rPr lang="en-US" altLang="zh-TW" sz="2000" smtClean="0"/>
              <a:t>In the example, there are less than 8 branching choices because it is not a complete tree</a:t>
            </a:r>
          </a:p>
          <a:p>
            <a:pPr eaLnBrk="1" hangingPunct="1">
              <a:lnSpc>
                <a:spcPct val="80000"/>
              </a:lnSpc>
              <a:buFont typeface="Wingdings" panose="05000000000000000000" pitchFamily="2" charset="2"/>
              <a:buNone/>
              <a:defRPr/>
            </a:pPr>
            <a:r>
              <a:rPr lang="en-US" altLang="zh-TW" sz="2000" smtClean="0"/>
              <a:t>    </a:t>
            </a:r>
          </a:p>
          <a:p>
            <a:pPr lvl="1" eaLnBrk="1" hangingPunct="1">
              <a:lnSpc>
                <a:spcPct val="80000"/>
              </a:lnSpc>
              <a:defRPr/>
            </a:pPr>
            <a:endParaRPr lang="en-US" altLang="zh-TW" sz="1800" smtClean="0"/>
          </a:p>
        </p:txBody>
      </p:sp>
    </p:spTree>
    <p:extLst>
      <p:ext uri="{BB962C8B-B14F-4D97-AF65-F5344CB8AC3E}">
        <p14:creationId xmlns:p14="http://schemas.microsoft.com/office/powerpoint/2010/main" val="64388219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defRPr/>
            </a:pPr>
            <a:r>
              <a:rPr lang="en-US" altLang="zh-TW" smtClean="0"/>
              <a:t>Path Coverage</a:t>
            </a:r>
          </a:p>
        </p:txBody>
      </p:sp>
      <p:sp>
        <p:nvSpPr>
          <p:cNvPr id="46083" name="Rectangle 3"/>
          <p:cNvSpPr>
            <a:spLocks noGrp="1" noChangeArrowheads="1"/>
          </p:cNvSpPr>
          <p:nvPr>
            <p:ph type="body" idx="1"/>
          </p:nvPr>
        </p:nvSpPr>
        <p:spPr/>
        <p:txBody>
          <a:bodyPr>
            <a:normAutofit fontScale="77500" lnSpcReduction="20000"/>
          </a:bodyPr>
          <a:lstStyle/>
          <a:p>
            <a:pPr eaLnBrk="1" hangingPunct="1">
              <a:lnSpc>
                <a:spcPct val="80000"/>
              </a:lnSpc>
              <a:defRPr/>
            </a:pPr>
            <a:r>
              <a:rPr lang="en-US" altLang="zh-TW" sz="1600" dirty="0" smtClean="0"/>
              <a:t>The highest coverage </a:t>
            </a:r>
          </a:p>
          <a:p>
            <a:pPr eaLnBrk="1" hangingPunct="1">
              <a:lnSpc>
                <a:spcPct val="80000"/>
              </a:lnSpc>
              <a:defRPr/>
            </a:pPr>
            <a:r>
              <a:rPr lang="en-US" altLang="zh-TW" sz="1600" dirty="0" smtClean="0"/>
              <a:t>Try to find test cases which can cover all the paths</a:t>
            </a:r>
          </a:p>
          <a:p>
            <a:pPr eaLnBrk="1" hangingPunct="1">
              <a:lnSpc>
                <a:spcPct val="80000"/>
              </a:lnSpc>
              <a:defRPr/>
            </a:pPr>
            <a:r>
              <a:rPr lang="en-US" altLang="zh-TW" sz="1600" dirty="0" smtClean="0"/>
              <a:t>equal to exhaustive testing if you want to cover them all, which is impossible</a:t>
            </a:r>
          </a:p>
          <a:p>
            <a:pPr eaLnBrk="1" hangingPunct="1">
              <a:lnSpc>
                <a:spcPct val="80000"/>
              </a:lnSpc>
              <a:defRPr/>
            </a:pPr>
            <a:r>
              <a:rPr lang="en-US" altLang="zh-TW" sz="1600" dirty="0" smtClean="0"/>
              <a:t>You need to find infinite test cases which have finite (if the program must stop) or infinite length (if the program may run forever)</a:t>
            </a:r>
          </a:p>
          <a:p>
            <a:pPr eaLnBrk="1" hangingPunct="1">
              <a:lnSpc>
                <a:spcPct val="80000"/>
              </a:lnSpc>
              <a:buFont typeface="Wingdings" panose="05000000000000000000" pitchFamily="2" charset="2"/>
              <a:buNone/>
              <a:defRPr/>
            </a:pPr>
            <a:r>
              <a:rPr lang="en-US" altLang="zh-TW" sz="1600" dirty="0" smtClean="0"/>
              <a:t>	1 2 8 9  (finite length)</a:t>
            </a:r>
          </a:p>
          <a:p>
            <a:pPr eaLnBrk="1" hangingPunct="1">
              <a:lnSpc>
                <a:spcPct val="80000"/>
              </a:lnSpc>
              <a:buFont typeface="Wingdings" panose="05000000000000000000" pitchFamily="2" charset="2"/>
              <a:buNone/>
              <a:defRPr/>
            </a:pPr>
            <a:r>
              <a:rPr lang="en-US" altLang="zh-TW" sz="1600" dirty="0" smtClean="0"/>
              <a:t>    1 2 3 8 9  (finite length)</a:t>
            </a:r>
          </a:p>
          <a:p>
            <a:pPr eaLnBrk="1" hangingPunct="1">
              <a:lnSpc>
                <a:spcPct val="80000"/>
              </a:lnSpc>
              <a:buFont typeface="Wingdings" panose="05000000000000000000" pitchFamily="2" charset="2"/>
              <a:buNone/>
              <a:defRPr/>
            </a:pPr>
            <a:r>
              <a:rPr lang="en-US" altLang="zh-TW" sz="1600" dirty="0" smtClean="0"/>
              <a:t>    1 2 3 4 5 7 2 8 9</a:t>
            </a:r>
          </a:p>
          <a:p>
            <a:pPr eaLnBrk="1" hangingPunct="1">
              <a:lnSpc>
                <a:spcPct val="80000"/>
              </a:lnSpc>
              <a:buFont typeface="Wingdings" panose="05000000000000000000" pitchFamily="2" charset="2"/>
              <a:buNone/>
              <a:defRPr/>
            </a:pPr>
            <a:r>
              <a:rPr lang="en-US" altLang="zh-TW" sz="1600" dirty="0" smtClean="0"/>
              <a:t>    1 2 3 4 5 7 2 3 4 5 7 2 8 9</a:t>
            </a:r>
          </a:p>
          <a:p>
            <a:pPr eaLnBrk="1" hangingPunct="1">
              <a:lnSpc>
                <a:spcPct val="80000"/>
              </a:lnSpc>
              <a:buFont typeface="Wingdings" panose="05000000000000000000" pitchFamily="2" charset="2"/>
              <a:buNone/>
              <a:defRPr/>
            </a:pPr>
            <a:r>
              <a:rPr lang="en-US" altLang="zh-TW" sz="1600" dirty="0" smtClean="0"/>
              <a:t>    1 2 3 4 5 7 2 3 4 6 7 2 3 8 9 </a:t>
            </a:r>
          </a:p>
          <a:p>
            <a:pPr eaLnBrk="1" hangingPunct="1">
              <a:lnSpc>
                <a:spcPct val="80000"/>
              </a:lnSpc>
              <a:buFont typeface="Wingdings" panose="05000000000000000000" pitchFamily="2" charset="2"/>
              <a:buNone/>
              <a:defRPr/>
            </a:pPr>
            <a:r>
              <a:rPr lang="en-US" altLang="zh-TW" sz="1600" dirty="0" smtClean="0"/>
              <a:t>    1 2 (3 4 5 7 2) * 8 9  ( finite length but very long sequence)</a:t>
            </a:r>
          </a:p>
          <a:p>
            <a:pPr eaLnBrk="1" hangingPunct="1">
              <a:lnSpc>
                <a:spcPct val="80000"/>
              </a:lnSpc>
              <a:buFont typeface="Wingdings" panose="05000000000000000000" pitchFamily="2" charset="2"/>
              <a:buNone/>
              <a:defRPr/>
            </a:pPr>
            <a:r>
              <a:rPr lang="en-US" altLang="zh-TW" sz="1600" dirty="0" smtClean="0"/>
              <a:t>    1 2 (3 4 5 7 2 | 3 4 6 7 2) * 8 9 ( finite length with permutations)</a:t>
            </a:r>
          </a:p>
          <a:p>
            <a:pPr eaLnBrk="1" hangingPunct="1">
              <a:lnSpc>
                <a:spcPct val="80000"/>
              </a:lnSpc>
              <a:buFont typeface="Wingdings" panose="05000000000000000000" pitchFamily="2" charset="2"/>
              <a:buNone/>
              <a:defRPr/>
            </a:pPr>
            <a:r>
              <a:rPr lang="en-US" altLang="zh-TW" sz="1600" dirty="0" smtClean="0"/>
              <a:t>    1 2 (3 4 5 7 2) </a:t>
            </a:r>
            <a:r>
              <a:rPr lang="en-US" altLang="zh-TW" sz="1400" dirty="0" smtClean="0"/>
              <a:t>ω </a:t>
            </a:r>
            <a:r>
              <a:rPr lang="en-US" altLang="zh-TW" sz="1600" dirty="0" smtClean="0"/>
              <a:t>8 9</a:t>
            </a:r>
          </a:p>
          <a:p>
            <a:pPr eaLnBrk="1" hangingPunct="1">
              <a:lnSpc>
                <a:spcPct val="80000"/>
              </a:lnSpc>
              <a:buFont typeface="Wingdings" panose="05000000000000000000" pitchFamily="2" charset="2"/>
              <a:buNone/>
              <a:defRPr/>
            </a:pPr>
            <a:r>
              <a:rPr lang="en-US" altLang="zh-TW" sz="1600" dirty="0" smtClean="0"/>
              <a:t>    ………</a:t>
            </a:r>
          </a:p>
          <a:p>
            <a:pPr eaLnBrk="1" hangingPunct="1">
              <a:lnSpc>
                <a:spcPct val="80000"/>
              </a:lnSpc>
              <a:buFont typeface="Wingdings" panose="05000000000000000000" pitchFamily="2" charset="2"/>
              <a:buNone/>
              <a:defRPr/>
            </a:pPr>
            <a:r>
              <a:rPr lang="en-US" altLang="zh-TW" sz="1600" dirty="0" smtClean="0"/>
              <a:t>    ………</a:t>
            </a:r>
          </a:p>
          <a:p>
            <a:pPr eaLnBrk="1" hangingPunct="1">
              <a:lnSpc>
                <a:spcPct val="80000"/>
              </a:lnSpc>
              <a:defRPr/>
            </a:pPr>
            <a:r>
              <a:rPr lang="en-US" altLang="zh-TW" sz="1600" dirty="0" smtClean="0"/>
              <a:t>where  * is finite iteration in automata theory</a:t>
            </a:r>
          </a:p>
          <a:p>
            <a:pPr eaLnBrk="1" hangingPunct="1">
              <a:lnSpc>
                <a:spcPct val="80000"/>
              </a:lnSpc>
              <a:defRPr/>
            </a:pPr>
            <a:r>
              <a:rPr lang="en-US" altLang="zh-TW" sz="1600" dirty="0" smtClean="0"/>
              <a:t>where </a:t>
            </a:r>
            <a:r>
              <a:rPr lang="en-US" altLang="zh-TW" sz="1400" dirty="0" smtClean="0"/>
              <a:t>ω is infinite iteration</a:t>
            </a:r>
            <a:r>
              <a:rPr lang="en-US" altLang="zh-TW" sz="1600" dirty="0" smtClean="0"/>
              <a:t> in automata theory</a:t>
            </a:r>
          </a:p>
          <a:p>
            <a:pPr lvl="1" eaLnBrk="1" hangingPunct="1">
              <a:lnSpc>
                <a:spcPct val="80000"/>
              </a:lnSpc>
              <a:buFont typeface="Wingdings" panose="05000000000000000000" pitchFamily="2" charset="2"/>
              <a:buNone/>
              <a:defRPr/>
            </a:pPr>
            <a:endParaRPr lang="en-US" altLang="zh-TW" sz="1400" dirty="0" smtClean="0"/>
          </a:p>
        </p:txBody>
      </p:sp>
    </p:spTree>
    <p:extLst>
      <p:ext uri="{BB962C8B-B14F-4D97-AF65-F5344CB8AC3E}">
        <p14:creationId xmlns:p14="http://schemas.microsoft.com/office/powerpoint/2010/main" val="268335476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defRPr/>
            </a:pPr>
            <a:r>
              <a:rPr lang="en-US" altLang="zh-TW" smtClean="0"/>
              <a:t>Path coverage</a:t>
            </a:r>
          </a:p>
        </p:txBody>
      </p:sp>
      <p:sp>
        <p:nvSpPr>
          <p:cNvPr id="47107" name="Rectangle 3"/>
          <p:cNvSpPr>
            <a:spLocks noGrp="1" noChangeArrowheads="1"/>
          </p:cNvSpPr>
          <p:nvPr>
            <p:ph type="body" idx="1"/>
          </p:nvPr>
        </p:nvSpPr>
        <p:spPr/>
        <p:txBody>
          <a:bodyPr/>
          <a:lstStyle/>
          <a:p>
            <a:pPr eaLnBrk="1" hangingPunct="1">
              <a:defRPr/>
            </a:pPr>
            <a:r>
              <a:rPr lang="en-US" altLang="zh-TW" smtClean="0"/>
              <a:t>in a program which can run for ever, full path testing is equal to exhaustive testing</a:t>
            </a:r>
          </a:p>
          <a:p>
            <a:pPr eaLnBrk="1" hangingPunct="1">
              <a:defRPr/>
            </a:pPr>
            <a:r>
              <a:rPr lang="en-US" altLang="zh-TW" smtClean="0"/>
              <a:t>it is infeasible in practice</a:t>
            </a:r>
          </a:p>
          <a:p>
            <a:pPr eaLnBrk="1" hangingPunct="1">
              <a:defRPr/>
            </a:pPr>
            <a:r>
              <a:rPr lang="en-US" altLang="zh-TW" smtClean="0"/>
              <a:t>So, we must discover more practical path coverage criteria.</a:t>
            </a:r>
          </a:p>
          <a:p>
            <a:pPr eaLnBrk="1" hangingPunct="1">
              <a:defRPr/>
            </a:pPr>
            <a:endParaRPr lang="en-US" altLang="zh-TW" smtClean="0"/>
          </a:p>
        </p:txBody>
      </p:sp>
    </p:spTree>
    <p:extLst>
      <p:ext uri="{BB962C8B-B14F-4D97-AF65-F5344CB8AC3E}">
        <p14:creationId xmlns:p14="http://schemas.microsoft.com/office/powerpoint/2010/main" val="176751584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body" idx="1"/>
          </p:nvPr>
        </p:nvSpPr>
        <p:spPr/>
        <p:txBody>
          <a:bodyPr lIns="90840" tIns="44623" rIns="90840" bIns="44623">
            <a:normAutofit fontScale="92500" lnSpcReduction="10000"/>
          </a:bodyPr>
          <a:lstStyle/>
          <a:p>
            <a:pPr eaLnBrk="1" hangingPunct="1">
              <a:lnSpc>
                <a:spcPct val="90000"/>
              </a:lnSpc>
              <a:defRPr/>
            </a:pPr>
            <a:r>
              <a:rPr lang="zh-TW" altLang="en-GB" sz="2800" smtClean="0"/>
              <a:t>1, 2, 3, 8, 9</a:t>
            </a:r>
          </a:p>
          <a:p>
            <a:pPr eaLnBrk="1" hangingPunct="1">
              <a:lnSpc>
                <a:spcPct val="90000"/>
              </a:lnSpc>
              <a:defRPr/>
            </a:pPr>
            <a:r>
              <a:rPr lang="zh-TW" altLang="en-GB" sz="2800" smtClean="0"/>
              <a:t>1, 2, 3, 4, 6, 7, 2</a:t>
            </a:r>
          </a:p>
          <a:p>
            <a:pPr eaLnBrk="1" hangingPunct="1">
              <a:lnSpc>
                <a:spcPct val="90000"/>
              </a:lnSpc>
              <a:defRPr/>
            </a:pPr>
            <a:r>
              <a:rPr lang="zh-TW" altLang="en-GB" sz="2800" smtClean="0"/>
              <a:t>1, 2, 3, 4, 5, 7, 2</a:t>
            </a:r>
          </a:p>
          <a:p>
            <a:pPr eaLnBrk="1" hangingPunct="1">
              <a:lnSpc>
                <a:spcPct val="90000"/>
              </a:lnSpc>
              <a:defRPr/>
            </a:pPr>
            <a:r>
              <a:rPr lang="zh-TW" altLang="en-GB" sz="2800" smtClean="0"/>
              <a:t>1, 2, 3, 4, 6, 7, 2, 8, 9</a:t>
            </a:r>
          </a:p>
          <a:p>
            <a:pPr eaLnBrk="1" hangingPunct="1">
              <a:lnSpc>
                <a:spcPct val="90000"/>
              </a:lnSpc>
              <a:defRPr/>
            </a:pPr>
            <a:r>
              <a:rPr lang="en-GB" altLang="zh-TW" sz="2800" smtClean="0"/>
              <a:t>each test case should explore statements that are not explored by the previous test cases to reduce redundant test cases</a:t>
            </a:r>
          </a:p>
          <a:p>
            <a:pPr eaLnBrk="1" hangingPunct="1">
              <a:lnSpc>
                <a:spcPct val="90000"/>
              </a:lnSpc>
              <a:defRPr/>
            </a:pPr>
            <a:r>
              <a:rPr lang="en-GB" altLang="zh-TW" sz="2800" smtClean="0"/>
              <a:t>A dynamic program analyser may be used to check that paths have been executed</a:t>
            </a:r>
          </a:p>
          <a:p>
            <a:pPr eaLnBrk="1" hangingPunct="1">
              <a:lnSpc>
                <a:spcPct val="90000"/>
              </a:lnSpc>
              <a:defRPr/>
            </a:pPr>
            <a:r>
              <a:rPr lang="en-GB" altLang="zh-TW" sz="2800" smtClean="0"/>
              <a:t>In practice, this is often difficult too</a:t>
            </a:r>
          </a:p>
        </p:txBody>
      </p:sp>
      <p:sp>
        <p:nvSpPr>
          <p:cNvPr id="49155" name="Rectangle 3"/>
          <p:cNvSpPr>
            <a:spLocks noGrp="1" noChangeArrowheads="1"/>
          </p:cNvSpPr>
          <p:nvPr>
            <p:ph type="title"/>
          </p:nvPr>
        </p:nvSpPr>
        <p:spPr/>
        <p:txBody>
          <a:bodyPr lIns="90840" tIns="44623" rIns="90840" bIns="44623" anchor="b" anchorCtr="0"/>
          <a:lstStyle/>
          <a:p>
            <a:pPr eaLnBrk="1" hangingPunct="1">
              <a:defRPr/>
            </a:pPr>
            <a:r>
              <a:rPr lang="en-GB" altLang="zh-TW" sz="4000" smtClean="0"/>
              <a:t>Independent paths </a:t>
            </a:r>
            <a:br>
              <a:rPr lang="en-GB" altLang="zh-TW" sz="4000" smtClean="0"/>
            </a:br>
            <a:r>
              <a:rPr lang="en-GB" altLang="zh-TW" sz="4000" smtClean="0"/>
              <a:t>(a weaker criteria)</a:t>
            </a:r>
          </a:p>
        </p:txBody>
      </p:sp>
    </p:spTree>
    <p:extLst>
      <p:ext uri="{BB962C8B-B14F-4D97-AF65-F5344CB8AC3E}">
        <p14:creationId xmlns:p14="http://schemas.microsoft.com/office/powerpoint/2010/main" val="2050354957"/>
      </p:ext>
    </p:extLst>
  </p:cSld>
  <p:clrMapOvr>
    <a:masterClrMapping/>
  </p:clrMapOvr>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defRPr/>
            </a:pPr>
            <a:r>
              <a:rPr lang="en-US" altLang="zh-TW" smtClean="0"/>
              <a:t>Test coverage in real world</a:t>
            </a:r>
          </a:p>
        </p:txBody>
      </p:sp>
      <p:sp>
        <p:nvSpPr>
          <p:cNvPr id="52227" name="Rectangle 3"/>
          <p:cNvSpPr>
            <a:spLocks noGrp="1" noChangeArrowheads="1"/>
          </p:cNvSpPr>
          <p:nvPr>
            <p:ph type="body" idx="1"/>
          </p:nvPr>
        </p:nvSpPr>
        <p:spPr/>
        <p:txBody>
          <a:bodyPr>
            <a:normAutofit fontScale="92500" lnSpcReduction="10000"/>
          </a:bodyPr>
          <a:lstStyle/>
          <a:p>
            <a:pPr eaLnBrk="1" hangingPunct="1">
              <a:lnSpc>
                <a:spcPct val="80000"/>
              </a:lnSpc>
              <a:defRPr/>
            </a:pPr>
            <a:r>
              <a:rPr lang="en-US" altLang="zh-TW" sz="2800" smtClean="0"/>
              <a:t>Since different coverage criteria involve different degree of cost and time</a:t>
            </a:r>
          </a:p>
          <a:p>
            <a:pPr eaLnBrk="1" hangingPunct="1">
              <a:lnSpc>
                <a:spcPct val="80000"/>
              </a:lnSpc>
              <a:defRPr/>
            </a:pPr>
            <a:r>
              <a:rPr lang="en-US" altLang="zh-TW" sz="2800" smtClean="0"/>
              <a:t>Often statement coverage is the lower bound.</a:t>
            </a:r>
          </a:p>
          <a:p>
            <a:pPr eaLnBrk="1" hangingPunct="1">
              <a:lnSpc>
                <a:spcPct val="80000"/>
              </a:lnSpc>
              <a:defRPr/>
            </a:pPr>
            <a:r>
              <a:rPr lang="en-US" altLang="zh-TW" sz="2800" smtClean="0"/>
              <a:t>Branching coverage or path coverage can be applied to  important components </a:t>
            </a:r>
          </a:p>
          <a:p>
            <a:pPr eaLnBrk="1" hangingPunct="1">
              <a:lnSpc>
                <a:spcPct val="80000"/>
              </a:lnSpc>
              <a:defRPr/>
            </a:pPr>
            <a:r>
              <a:rPr lang="en-US" altLang="zh-TW" sz="2800" smtClean="0">
                <a:solidFill>
                  <a:schemeClr val="folHlink"/>
                </a:solidFill>
                <a:effectLst/>
              </a:rPr>
              <a:t>Test coverage testing is widely applied in software industry. Although coverage rate mean nothing to program correctness. It is only an index to show if testing has been done adequately. Most people accept that index is closely related to software quality since test cases are executed. </a:t>
            </a:r>
          </a:p>
        </p:txBody>
      </p:sp>
    </p:spTree>
    <p:extLst>
      <p:ext uri="{BB962C8B-B14F-4D97-AF65-F5344CB8AC3E}">
        <p14:creationId xmlns:p14="http://schemas.microsoft.com/office/powerpoint/2010/main" val="336878350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defRPr/>
            </a:pPr>
            <a:r>
              <a:rPr lang="en-US" altLang="zh-TW" smtClean="0"/>
              <a:t>Test coverage</a:t>
            </a:r>
          </a:p>
        </p:txBody>
      </p:sp>
      <p:sp>
        <p:nvSpPr>
          <p:cNvPr id="53251" name="Rectangle 3"/>
          <p:cNvSpPr>
            <a:spLocks noGrp="1" noChangeArrowheads="1"/>
          </p:cNvSpPr>
          <p:nvPr>
            <p:ph type="body" idx="1"/>
          </p:nvPr>
        </p:nvSpPr>
        <p:spPr/>
        <p:txBody>
          <a:bodyPr/>
          <a:lstStyle/>
          <a:p>
            <a:pPr eaLnBrk="1" hangingPunct="1">
              <a:defRPr/>
            </a:pPr>
            <a:r>
              <a:rPr lang="en-US" altLang="zh-TW" smtClean="0"/>
              <a:t>IMPORTANT </a:t>
            </a:r>
          </a:p>
          <a:p>
            <a:pPr lvl="1" eaLnBrk="1" hangingPunct="1">
              <a:buFont typeface="Wingdings" panose="05000000000000000000" pitchFamily="2" charset="2"/>
              <a:buNone/>
              <a:defRPr/>
            </a:pPr>
            <a:r>
              <a:rPr lang="en-US" altLang="zh-TW" smtClean="0">
                <a:solidFill>
                  <a:schemeClr val="folHlink"/>
                </a:solidFill>
                <a:effectLst>
                  <a:outerShdw blurRad="38100" dist="38100" dir="2700000" algn="tl">
                    <a:srgbClr val="FFFFFF"/>
                  </a:outerShdw>
                </a:effectLst>
              </a:rPr>
              <a:t>If you have 100% statement coverage, it does not mean your program is correct</a:t>
            </a:r>
            <a:r>
              <a:rPr lang="en-US" altLang="zh-TW" smtClean="0"/>
              <a:t>.</a:t>
            </a:r>
          </a:p>
          <a:p>
            <a:pPr eaLnBrk="1" hangingPunct="1">
              <a:defRPr/>
            </a:pPr>
            <a:r>
              <a:rPr lang="en-US" altLang="zh-TW" smtClean="0"/>
              <a:t>Sorting algorithm is an example</a:t>
            </a:r>
          </a:p>
          <a:p>
            <a:pPr lvl="1" eaLnBrk="1" hangingPunct="1">
              <a:defRPr/>
            </a:pPr>
            <a:r>
              <a:rPr lang="en-US" altLang="zh-TW" smtClean="0"/>
              <a:t>you can easy derive only few test cases to have 100% coverage of your program</a:t>
            </a:r>
          </a:p>
          <a:p>
            <a:pPr lvl="1" eaLnBrk="1" hangingPunct="1">
              <a:defRPr/>
            </a:pPr>
            <a:r>
              <a:rPr lang="en-US" altLang="zh-TW" smtClean="0"/>
              <a:t>But to prove your program is correct is totally a different scale of the program</a:t>
            </a:r>
          </a:p>
          <a:p>
            <a:pPr lvl="1" eaLnBrk="1" hangingPunct="1">
              <a:defRPr/>
            </a:pPr>
            <a:endParaRPr lang="en-US" altLang="zh-TW" smtClean="0"/>
          </a:p>
          <a:p>
            <a:pPr lvl="1" eaLnBrk="1" hangingPunct="1">
              <a:buFont typeface="Wingdings" panose="05000000000000000000" pitchFamily="2" charset="2"/>
              <a:buNone/>
              <a:defRPr/>
            </a:pPr>
            <a:endParaRPr lang="en-US" altLang="zh-TW" smtClean="0"/>
          </a:p>
        </p:txBody>
      </p:sp>
    </p:spTree>
    <p:extLst>
      <p:ext uri="{BB962C8B-B14F-4D97-AF65-F5344CB8AC3E}">
        <p14:creationId xmlns:p14="http://schemas.microsoft.com/office/powerpoint/2010/main" val="206035405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21</a:t>
            </a:fld>
            <a:endParaRPr lang="zh-TW" altLang="en-US"/>
          </a:p>
        </p:txBody>
      </p:sp>
      <p:pic>
        <p:nvPicPr>
          <p:cNvPr id="6" name="圖片 5"/>
          <p:cNvPicPr>
            <a:picLocks noChangeAspect="1"/>
          </p:cNvPicPr>
          <p:nvPr/>
        </p:nvPicPr>
        <p:blipFill>
          <a:blip r:embed="rId2"/>
          <a:stretch>
            <a:fillRect/>
          </a:stretch>
        </p:blipFill>
        <p:spPr>
          <a:xfrm>
            <a:off x="0" y="-16438"/>
            <a:ext cx="9144000" cy="6874438"/>
          </a:xfrm>
          <a:prstGeom prst="rect">
            <a:avLst/>
          </a:prstGeom>
        </p:spPr>
      </p:pic>
    </p:spTree>
    <p:extLst>
      <p:ext uri="{BB962C8B-B14F-4D97-AF65-F5344CB8AC3E}">
        <p14:creationId xmlns:p14="http://schemas.microsoft.com/office/powerpoint/2010/main" val="428398933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defRPr/>
            </a:pPr>
            <a:r>
              <a:rPr lang="en-US" altLang="zh-TW" sz="4000" smtClean="0"/>
              <a:t>How to proceed test coverage testing?</a:t>
            </a:r>
          </a:p>
        </p:txBody>
      </p:sp>
      <p:sp>
        <p:nvSpPr>
          <p:cNvPr id="54275" name="Rectangle 3"/>
          <p:cNvSpPr>
            <a:spLocks noGrp="1" noChangeArrowheads="1"/>
          </p:cNvSpPr>
          <p:nvPr>
            <p:ph type="body" idx="1"/>
          </p:nvPr>
        </p:nvSpPr>
        <p:spPr/>
        <p:txBody>
          <a:bodyPr/>
          <a:lstStyle/>
          <a:p>
            <a:pPr eaLnBrk="1" hangingPunct="1">
              <a:defRPr/>
            </a:pPr>
            <a:r>
              <a:rPr lang="en-US" altLang="zh-TW" smtClean="0"/>
              <a:t>You need to have source code to know the coverage.</a:t>
            </a:r>
          </a:p>
          <a:p>
            <a:pPr eaLnBrk="1" hangingPunct="1">
              <a:defRPr/>
            </a:pPr>
            <a:r>
              <a:rPr lang="en-US" altLang="zh-TW" smtClean="0"/>
              <a:t>You need to have tool to display the coverage rate</a:t>
            </a:r>
          </a:p>
          <a:p>
            <a:pPr eaLnBrk="1" hangingPunct="1">
              <a:defRPr/>
            </a:pPr>
            <a:r>
              <a:rPr lang="en-US" altLang="zh-TW" smtClean="0"/>
              <a:t>Each test case, you need to have someone (or in very few cases, tools) to judge the correctness of program behaviors.</a:t>
            </a:r>
          </a:p>
          <a:p>
            <a:pPr eaLnBrk="1" hangingPunct="1">
              <a:defRPr/>
            </a:pPr>
            <a:endParaRPr lang="en-US" altLang="zh-TW" smtClean="0"/>
          </a:p>
        </p:txBody>
      </p:sp>
    </p:spTree>
    <p:extLst>
      <p:ext uri="{BB962C8B-B14F-4D97-AF65-F5344CB8AC3E}">
        <p14:creationId xmlns:p14="http://schemas.microsoft.com/office/powerpoint/2010/main" val="203200890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defRPr/>
            </a:pPr>
            <a:r>
              <a:rPr lang="en-US" altLang="zh-TW" smtClean="0"/>
              <a:t>White box testing</a:t>
            </a:r>
          </a:p>
        </p:txBody>
      </p:sp>
      <p:sp>
        <p:nvSpPr>
          <p:cNvPr id="29699" name="Line 6"/>
          <p:cNvSpPr>
            <a:spLocks noChangeShapeType="1"/>
          </p:cNvSpPr>
          <p:nvPr/>
        </p:nvSpPr>
        <p:spPr bwMode="auto">
          <a:xfrm>
            <a:off x="1143000" y="3276600"/>
            <a:ext cx="1219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9700" name="Text Box 7"/>
          <p:cNvSpPr txBox="1">
            <a:spLocks noChangeArrowheads="1"/>
          </p:cNvSpPr>
          <p:nvPr/>
        </p:nvSpPr>
        <p:spPr bwMode="auto">
          <a:xfrm>
            <a:off x="441325" y="2322513"/>
            <a:ext cx="1289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a:t>Test cases</a:t>
            </a:r>
          </a:p>
        </p:txBody>
      </p:sp>
      <p:sp>
        <p:nvSpPr>
          <p:cNvPr id="29701" name="Line 8"/>
          <p:cNvSpPr>
            <a:spLocks noChangeShapeType="1"/>
          </p:cNvSpPr>
          <p:nvPr/>
        </p:nvSpPr>
        <p:spPr bwMode="auto">
          <a:xfrm>
            <a:off x="6934200" y="335280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29702" name="Text Box 9"/>
          <p:cNvSpPr txBox="1">
            <a:spLocks noChangeArrowheads="1"/>
          </p:cNvSpPr>
          <p:nvPr/>
        </p:nvSpPr>
        <p:spPr bwMode="auto">
          <a:xfrm>
            <a:off x="7467600" y="2438400"/>
            <a:ext cx="819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a:t>output</a:t>
            </a:r>
          </a:p>
        </p:txBody>
      </p:sp>
      <p:sp>
        <p:nvSpPr>
          <p:cNvPr id="29703" name="Text Box 10"/>
          <p:cNvSpPr txBox="1">
            <a:spLocks noChangeArrowheads="1"/>
          </p:cNvSpPr>
          <p:nvPr/>
        </p:nvSpPr>
        <p:spPr bwMode="auto">
          <a:xfrm>
            <a:off x="609600" y="5410200"/>
            <a:ext cx="784225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a:t>You test an equipment by observing the internal behaviors of the equipment</a:t>
            </a:r>
          </a:p>
          <a:p>
            <a:pPr eaLnBrk="1" hangingPunct="1"/>
            <a:r>
              <a:rPr lang="en-US" altLang="zh-TW"/>
              <a:t>also known as </a:t>
            </a:r>
            <a:r>
              <a:rPr lang="en-US" altLang="zh-TW" sz="2800">
                <a:solidFill>
                  <a:schemeClr val="folHlink"/>
                </a:solidFill>
              </a:rPr>
              <a:t>structural testing (text book)</a:t>
            </a:r>
          </a:p>
        </p:txBody>
      </p:sp>
      <p:pic>
        <p:nvPicPr>
          <p:cNvPr id="29704" name="Picture 12" descr="Clock2-for-previ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7893" y="1988840"/>
            <a:ext cx="2465663" cy="32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303614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defRPr/>
            </a:pPr>
            <a:r>
              <a:rPr lang="en-US" altLang="zh-TW" smtClean="0"/>
              <a:t>Test coverage</a:t>
            </a:r>
          </a:p>
        </p:txBody>
      </p:sp>
      <p:sp>
        <p:nvSpPr>
          <p:cNvPr id="56323" name="Rectangle 3"/>
          <p:cNvSpPr>
            <a:spLocks noGrp="1" noChangeArrowheads="1"/>
          </p:cNvSpPr>
          <p:nvPr>
            <p:ph type="body" idx="1"/>
          </p:nvPr>
        </p:nvSpPr>
        <p:spPr/>
        <p:txBody>
          <a:bodyPr>
            <a:normAutofit fontScale="92500" lnSpcReduction="10000"/>
          </a:bodyPr>
          <a:lstStyle/>
          <a:p>
            <a:pPr eaLnBrk="1" hangingPunct="1">
              <a:lnSpc>
                <a:spcPct val="80000"/>
              </a:lnSpc>
              <a:defRPr/>
            </a:pPr>
            <a:r>
              <a:rPr lang="en-US" altLang="zh-TW" sz="2800" dirty="0" smtClean="0"/>
              <a:t>Test coverage must be done with </a:t>
            </a:r>
            <a:r>
              <a:rPr lang="en-US" altLang="zh-TW" sz="2800" dirty="0" smtClean="0">
                <a:solidFill>
                  <a:schemeClr val="folHlink"/>
                </a:solidFill>
                <a:effectLst>
                  <a:outerShdw blurRad="38100" dist="38100" dir="2700000" algn="tl">
                    <a:srgbClr val="FFFFFF"/>
                  </a:outerShdw>
                </a:effectLst>
              </a:rPr>
              <a:t>white-box testing.</a:t>
            </a:r>
            <a:r>
              <a:rPr lang="en-US" altLang="zh-TW" sz="2800" dirty="0" smtClean="0"/>
              <a:t> The tester must have source code for testing</a:t>
            </a:r>
          </a:p>
          <a:p>
            <a:pPr eaLnBrk="1" hangingPunct="1">
              <a:lnSpc>
                <a:spcPct val="80000"/>
              </a:lnSpc>
              <a:defRPr/>
            </a:pPr>
            <a:r>
              <a:rPr lang="en-US" altLang="zh-TW" sz="2800" dirty="0" smtClean="0"/>
              <a:t>Effective test cases must be derived from source code, which require programming skills. </a:t>
            </a:r>
          </a:p>
          <a:p>
            <a:pPr eaLnBrk="1" hangingPunct="1">
              <a:lnSpc>
                <a:spcPct val="80000"/>
              </a:lnSpc>
              <a:defRPr/>
            </a:pPr>
            <a:r>
              <a:rPr lang="en-US" altLang="zh-TW" sz="2800" dirty="0" smtClean="0"/>
              <a:t>So, test coverage can be done by programmers or 3rd party testing company.</a:t>
            </a:r>
          </a:p>
          <a:p>
            <a:pPr eaLnBrk="1" hangingPunct="1">
              <a:lnSpc>
                <a:spcPct val="80000"/>
              </a:lnSpc>
              <a:defRPr/>
            </a:pPr>
            <a:r>
              <a:rPr lang="en-US" altLang="zh-TW" sz="2800" dirty="0" smtClean="0"/>
              <a:t>In USA, Europe, there are many 3rd party testing companies.</a:t>
            </a:r>
          </a:p>
          <a:p>
            <a:pPr eaLnBrk="1" hangingPunct="1">
              <a:lnSpc>
                <a:spcPct val="80000"/>
              </a:lnSpc>
              <a:defRPr/>
            </a:pPr>
            <a:r>
              <a:rPr lang="en-US" altLang="zh-TW" sz="2800" dirty="0" smtClean="0"/>
              <a:t>In Taiwan, never heard of it. Maybe you should start a new one.</a:t>
            </a:r>
          </a:p>
          <a:p>
            <a:pPr eaLnBrk="1" hangingPunct="1">
              <a:lnSpc>
                <a:spcPct val="80000"/>
              </a:lnSpc>
              <a:defRPr/>
            </a:pPr>
            <a:endParaRPr lang="en-US" altLang="zh-TW" sz="2800" dirty="0" smtClean="0"/>
          </a:p>
          <a:p>
            <a:pPr eaLnBrk="1" hangingPunct="1">
              <a:lnSpc>
                <a:spcPct val="80000"/>
              </a:lnSpc>
              <a:buFont typeface="Wingdings" panose="05000000000000000000" pitchFamily="2" charset="2"/>
              <a:buNone/>
              <a:defRPr/>
            </a:pPr>
            <a:endParaRPr lang="en-US" altLang="zh-TW" sz="2800" dirty="0" smtClean="0"/>
          </a:p>
        </p:txBody>
      </p:sp>
    </p:spTree>
    <p:extLst>
      <p:ext uri="{BB962C8B-B14F-4D97-AF65-F5344CB8AC3E}">
        <p14:creationId xmlns:p14="http://schemas.microsoft.com/office/powerpoint/2010/main" val="316809818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385060" y="209150"/>
            <a:ext cx="6377940" cy="1293028"/>
          </a:xfrm>
        </p:spPr>
        <p:txBody>
          <a:bodyPr/>
          <a:lstStyle/>
          <a:p>
            <a:pPr eaLnBrk="1" hangingPunct="1">
              <a:defRPr/>
            </a:pPr>
            <a:r>
              <a:rPr lang="en-US" altLang="zh-TW" dirty="0" smtClean="0"/>
              <a:t>Black Box Testing</a:t>
            </a:r>
          </a:p>
        </p:txBody>
      </p:sp>
      <p:pic>
        <p:nvPicPr>
          <p:cNvPr id="33795" name="Picture 5" descr="1000_2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295400"/>
            <a:ext cx="504825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Line 6"/>
          <p:cNvSpPr>
            <a:spLocks noChangeShapeType="1"/>
          </p:cNvSpPr>
          <p:nvPr/>
        </p:nvSpPr>
        <p:spPr bwMode="auto">
          <a:xfrm>
            <a:off x="609600" y="3810000"/>
            <a:ext cx="1524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3797" name="Text Box 7"/>
          <p:cNvSpPr txBox="1">
            <a:spLocks noChangeArrowheads="1"/>
          </p:cNvSpPr>
          <p:nvPr/>
        </p:nvSpPr>
        <p:spPr bwMode="auto">
          <a:xfrm>
            <a:off x="517525" y="2779713"/>
            <a:ext cx="1339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a:t>Test Cases</a:t>
            </a:r>
          </a:p>
        </p:txBody>
      </p:sp>
      <p:sp>
        <p:nvSpPr>
          <p:cNvPr id="33798" name="Line 8"/>
          <p:cNvSpPr>
            <a:spLocks noChangeShapeType="1"/>
          </p:cNvSpPr>
          <p:nvPr/>
        </p:nvSpPr>
        <p:spPr bwMode="auto">
          <a:xfrm>
            <a:off x="7162800" y="3810000"/>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sp>
        <p:nvSpPr>
          <p:cNvPr id="33799" name="Text Box 9"/>
          <p:cNvSpPr txBox="1">
            <a:spLocks noChangeArrowheads="1"/>
          </p:cNvSpPr>
          <p:nvPr/>
        </p:nvSpPr>
        <p:spPr bwMode="auto">
          <a:xfrm>
            <a:off x="7451725" y="3084513"/>
            <a:ext cx="984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a:t>Outputs</a:t>
            </a:r>
          </a:p>
        </p:txBody>
      </p:sp>
    </p:spTree>
    <p:extLst>
      <p:ext uri="{BB962C8B-B14F-4D97-AF65-F5344CB8AC3E}">
        <p14:creationId xmlns:p14="http://schemas.microsoft.com/office/powerpoint/2010/main" val="182044778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defRPr/>
            </a:pPr>
            <a:r>
              <a:rPr lang="en-US" altLang="zh-TW" smtClean="0"/>
              <a:t>Black Box Testing</a:t>
            </a:r>
          </a:p>
        </p:txBody>
      </p:sp>
      <p:sp>
        <p:nvSpPr>
          <p:cNvPr id="62467" name="Rectangle 3"/>
          <p:cNvSpPr>
            <a:spLocks noGrp="1" noChangeArrowheads="1"/>
          </p:cNvSpPr>
          <p:nvPr>
            <p:ph type="body" idx="1"/>
          </p:nvPr>
        </p:nvSpPr>
        <p:spPr/>
        <p:txBody>
          <a:bodyPr/>
          <a:lstStyle/>
          <a:p>
            <a:pPr eaLnBrk="1" hangingPunct="1">
              <a:defRPr/>
            </a:pPr>
            <a:r>
              <a:rPr lang="en-US" altLang="zh-TW" smtClean="0"/>
              <a:t>A testing process proceed without knowing the internal behaviors of the system.</a:t>
            </a:r>
          </a:p>
          <a:p>
            <a:pPr eaLnBrk="1" hangingPunct="1">
              <a:defRPr/>
            </a:pPr>
            <a:r>
              <a:rPr lang="en-US" altLang="zh-TW" smtClean="0"/>
              <a:t>Often done by QA (Testers)</a:t>
            </a:r>
          </a:p>
          <a:p>
            <a:pPr eaLnBrk="1" hangingPunct="1">
              <a:defRPr/>
            </a:pPr>
            <a:r>
              <a:rPr lang="en-US" altLang="zh-TW" smtClean="0"/>
              <a:t>QA only interact with system by </a:t>
            </a:r>
          </a:p>
          <a:p>
            <a:pPr lvl="1" eaLnBrk="1" hangingPunct="1">
              <a:defRPr/>
            </a:pPr>
            <a:r>
              <a:rPr lang="en-US" altLang="zh-TW" smtClean="0"/>
              <a:t>feeding test cases by user interfaces</a:t>
            </a:r>
          </a:p>
          <a:p>
            <a:pPr lvl="1" eaLnBrk="1" hangingPunct="1">
              <a:defRPr/>
            </a:pPr>
            <a:r>
              <a:rPr lang="en-US" altLang="zh-TW" smtClean="0"/>
              <a:t>feeding test cases by files</a:t>
            </a:r>
          </a:p>
          <a:p>
            <a:pPr lvl="1" eaLnBrk="1" hangingPunct="1">
              <a:defRPr/>
            </a:pPr>
            <a:r>
              <a:rPr lang="en-US" altLang="zh-TW" smtClean="0"/>
              <a:t>feeding test cases by networking traffic</a:t>
            </a:r>
          </a:p>
          <a:p>
            <a:pPr lvl="1" eaLnBrk="1" hangingPunct="1">
              <a:defRPr/>
            </a:pPr>
            <a:r>
              <a:rPr lang="en-US" altLang="zh-TW" smtClean="0"/>
              <a:t>feeding test cases by consoles</a:t>
            </a:r>
          </a:p>
          <a:p>
            <a:pPr lvl="1" eaLnBrk="1" hangingPunct="1">
              <a:defRPr/>
            </a:pPr>
            <a:endParaRPr lang="en-US" altLang="zh-TW" smtClean="0"/>
          </a:p>
          <a:p>
            <a:pPr lvl="1" eaLnBrk="1" hangingPunct="1">
              <a:defRPr/>
            </a:pPr>
            <a:endParaRPr lang="en-US" altLang="zh-TW" smtClean="0"/>
          </a:p>
        </p:txBody>
      </p:sp>
    </p:spTree>
    <p:extLst>
      <p:ext uri="{BB962C8B-B14F-4D97-AF65-F5344CB8AC3E}">
        <p14:creationId xmlns:p14="http://schemas.microsoft.com/office/powerpoint/2010/main" val="330807513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defRPr/>
            </a:pPr>
            <a:r>
              <a:rPr lang="en-US" altLang="zh-TW" smtClean="0"/>
              <a:t>BlackBox testing and Coverage</a:t>
            </a:r>
          </a:p>
        </p:txBody>
      </p:sp>
      <p:sp>
        <p:nvSpPr>
          <p:cNvPr id="63491" name="Rectangle 3"/>
          <p:cNvSpPr>
            <a:spLocks noGrp="1" noChangeArrowheads="1"/>
          </p:cNvSpPr>
          <p:nvPr>
            <p:ph type="body" idx="1"/>
          </p:nvPr>
        </p:nvSpPr>
        <p:spPr/>
        <p:txBody>
          <a:bodyPr/>
          <a:lstStyle/>
          <a:p>
            <a:pPr eaLnBrk="1" hangingPunct="1">
              <a:defRPr/>
            </a:pPr>
            <a:r>
              <a:rPr lang="en-US" altLang="zh-TW" smtClean="0"/>
              <a:t>In principle, Black Box testing can still combine with test coverage tools, if source code is available.</a:t>
            </a:r>
          </a:p>
          <a:p>
            <a:pPr eaLnBrk="1" hangingPunct="1">
              <a:defRPr/>
            </a:pPr>
            <a:r>
              <a:rPr lang="en-US" altLang="zh-TW" smtClean="0"/>
              <a:t>Test coverage tools can be used to show the index of “how good the test cases are derived by the QAs.”</a:t>
            </a:r>
          </a:p>
          <a:p>
            <a:pPr eaLnBrk="1" hangingPunct="1">
              <a:buFont typeface="Wingdings" panose="05000000000000000000" pitchFamily="2" charset="2"/>
              <a:buNone/>
              <a:defRPr/>
            </a:pPr>
            <a:r>
              <a:rPr lang="en-US" altLang="zh-TW" smtClean="0"/>
              <a:t> </a:t>
            </a:r>
          </a:p>
          <a:p>
            <a:pPr eaLnBrk="1" hangingPunct="1">
              <a:defRPr/>
            </a:pPr>
            <a:endParaRPr lang="en-US" altLang="zh-TW" smtClean="0"/>
          </a:p>
        </p:txBody>
      </p:sp>
    </p:spTree>
    <p:extLst>
      <p:ext uri="{BB962C8B-B14F-4D97-AF65-F5344CB8AC3E}">
        <p14:creationId xmlns:p14="http://schemas.microsoft.com/office/powerpoint/2010/main" val="299725297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defRPr/>
            </a:pPr>
            <a:r>
              <a:rPr lang="en-US" altLang="zh-TW" smtClean="0"/>
              <a:t>BlackBox Testing</a:t>
            </a:r>
          </a:p>
        </p:txBody>
      </p:sp>
      <p:sp>
        <p:nvSpPr>
          <p:cNvPr id="64515" name="Rectangle 3"/>
          <p:cNvSpPr>
            <a:spLocks noGrp="1" noChangeArrowheads="1"/>
          </p:cNvSpPr>
          <p:nvPr>
            <p:ph type="body" idx="1"/>
          </p:nvPr>
        </p:nvSpPr>
        <p:spPr/>
        <p:txBody>
          <a:bodyPr/>
          <a:lstStyle/>
          <a:p>
            <a:pPr eaLnBrk="1" hangingPunct="1">
              <a:defRPr/>
            </a:pPr>
            <a:r>
              <a:rPr lang="en-US" altLang="zh-TW" dirty="0" smtClean="0"/>
              <a:t>In practice, QAs use </a:t>
            </a:r>
            <a:r>
              <a:rPr lang="en-US" altLang="zh-TW" dirty="0" err="1" smtClean="0"/>
              <a:t>blackbox</a:t>
            </a:r>
            <a:r>
              <a:rPr lang="en-US" altLang="zh-TW" dirty="0" smtClean="0"/>
              <a:t> testing to assure Software quality after unit testing and integration testing. They take over from developers</a:t>
            </a:r>
          </a:p>
          <a:p>
            <a:pPr eaLnBrk="1" hangingPunct="1">
              <a:defRPr/>
            </a:pPr>
            <a:r>
              <a:rPr lang="en-US" altLang="zh-TW" dirty="0" smtClean="0"/>
              <a:t> They focus on checking </a:t>
            </a:r>
          </a:p>
          <a:p>
            <a:pPr eaLnBrk="1" hangingPunct="1">
              <a:buFont typeface="Wingdings" panose="05000000000000000000" pitchFamily="2" charset="2"/>
              <a:buNone/>
              <a:defRPr/>
            </a:pPr>
            <a:r>
              <a:rPr lang="en-US" altLang="zh-TW" dirty="0" smtClean="0"/>
              <a:t>     </a:t>
            </a:r>
            <a:r>
              <a:rPr lang="en-US" altLang="zh-TW" sz="3600" dirty="0" smtClean="0">
                <a:solidFill>
                  <a:srgbClr val="FFFF00"/>
                </a:solidFill>
                <a:effectLst/>
              </a:rPr>
              <a:t>whether the program is conformed to specs.</a:t>
            </a:r>
          </a:p>
          <a:p>
            <a:pPr lvl="1" eaLnBrk="1" hangingPunct="1">
              <a:defRPr/>
            </a:pPr>
            <a:endParaRPr lang="en-US" altLang="zh-TW" dirty="0" smtClean="0">
              <a:solidFill>
                <a:schemeClr val="folHlink"/>
              </a:solidFill>
              <a:effectLst/>
            </a:endParaRPr>
          </a:p>
          <a:p>
            <a:pPr lvl="1" eaLnBrk="1" hangingPunct="1">
              <a:defRPr/>
            </a:pPr>
            <a:endParaRPr lang="en-US" altLang="zh-TW" dirty="0" smtClean="0">
              <a:solidFill>
                <a:schemeClr val="folHlink"/>
              </a:solidFill>
              <a:effectLst/>
            </a:endParaRPr>
          </a:p>
          <a:p>
            <a:pPr eaLnBrk="1" hangingPunct="1">
              <a:defRPr/>
            </a:pPr>
            <a:endParaRPr lang="en-US" altLang="zh-TW" dirty="0" smtClean="0">
              <a:solidFill>
                <a:schemeClr val="folHlink"/>
              </a:solidFill>
              <a:effectLst>
                <a:outerShdw blurRad="38100" dist="38100" dir="2700000" algn="tl">
                  <a:srgbClr val="FFFFFF"/>
                </a:outerShdw>
              </a:effectLst>
            </a:endParaRPr>
          </a:p>
          <a:p>
            <a:pPr eaLnBrk="1" hangingPunct="1">
              <a:buFont typeface="Wingdings" panose="05000000000000000000" pitchFamily="2" charset="2"/>
              <a:buNone/>
              <a:defRPr/>
            </a:pPr>
            <a:endParaRPr lang="en-US" altLang="zh-TW" sz="2800" dirty="0" smtClean="0">
              <a:solidFill>
                <a:schemeClr val="folHlink"/>
              </a:solidFill>
              <a:effectLst/>
            </a:endParaRPr>
          </a:p>
        </p:txBody>
      </p:sp>
    </p:spTree>
    <p:extLst>
      <p:ext uri="{BB962C8B-B14F-4D97-AF65-F5344CB8AC3E}">
        <p14:creationId xmlns:p14="http://schemas.microsoft.com/office/powerpoint/2010/main" val="251290087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defRPr/>
            </a:pPr>
            <a:r>
              <a:rPr lang="en-US" altLang="zh-TW" smtClean="0"/>
              <a:t>BlackBox (alpha testing) Testing</a:t>
            </a:r>
          </a:p>
        </p:txBody>
      </p:sp>
      <p:sp>
        <p:nvSpPr>
          <p:cNvPr id="65539" name="Rectangle 3"/>
          <p:cNvSpPr>
            <a:spLocks noGrp="1" noChangeArrowheads="1"/>
          </p:cNvSpPr>
          <p:nvPr>
            <p:ph type="body" idx="1"/>
          </p:nvPr>
        </p:nvSpPr>
        <p:spPr/>
        <p:txBody>
          <a:bodyPr/>
          <a:lstStyle/>
          <a:p>
            <a:pPr eaLnBrk="1" hangingPunct="1">
              <a:lnSpc>
                <a:spcPct val="90000"/>
              </a:lnSpc>
              <a:defRPr/>
            </a:pPr>
            <a:r>
              <a:rPr lang="en-US" altLang="zh-TW" smtClean="0"/>
              <a:t>QAs test program by specs.</a:t>
            </a:r>
          </a:p>
          <a:p>
            <a:pPr eaLnBrk="1" hangingPunct="1">
              <a:lnSpc>
                <a:spcPct val="90000"/>
              </a:lnSpc>
              <a:defRPr/>
            </a:pPr>
            <a:r>
              <a:rPr lang="en-US" altLang="zh-TW" smtClean="0"/>
              <a:t>In common cases, specs may describe</a:t>
            </a:r>
          </a:p>
          <a:p>
            <a:pPr lvl="1" eaLnBrk="1" hangingPunct="1">
              <a:lnSpc>
                <a:spcPct val="90000"/>
              </a:lnSpc>
              <a:defRPr/>
            </a:pPr>
            <a:r>
              <a:rPr lang="en-US" altLang="zh-TW" smtClean="0"/>
              <a:t>correct behaviors</a:t>
            </a:r>
          </a:p>
          <a:p>
            <a:pPr lvl="1" eaLnBrk="1" hangingPunct="1">
              <a:lnSpc>
                <a:spcPct val="90000"/>
              </a:lnSpc>
              <a:defRPr/>
            </a:pPr>
            <a:r>
              <a:rPr lang="en-US" altLang="zh-TW" smtClean="0"/>
              <a:t>incorrect behaviors that should be avoid.</a:t>
            </a:r>
          </a:p>
          <a:p>
            <a:pPr eaLnBrk="1" hangingPunct="1">
              <a:lnSpc>
                <a:spcPct val="90000"/>
              </a:lnSpc>
              <a:defRPr/>
            </a:pPr>
            <a:r>
              <a:rPr lang="en-US" altLang="zh-TW" smtClean="0"/>
              <a:t>QA’s job goal</a:t>
            </a:r>
          </a:p>
          <a:p>
            <a:pPr lvl="1" eaLnBrk="1" hangingPunct="1">
              <a:lnSpc>
                <a:spcPct val="90000"/>
              </a:lnSpc>
              <a:defRPr/>
            </a:pPr>
            <a:r>
              <a:rPr lang="en-US" altLang="zh-TW" smtClean="0"/>
              <a:t>to show the presence of software errors as much as possible</a:t>
            </a:r>
          </a:p>
          <a:p>
            <a:pPr lvl="1" eaLnBrk="1" hangingPunct="1">
              <a:lnSpc>
                <a:spcPct val="90000"/>
              </a:lnSpc>
              <a:defRPr/>
            </a:pPr>
            <a:r>
              <a:rPr lang="en-US" altLang="zh-TW" smtClean="0"/>
              <a:t>test the software from a user’s perspective</a:t>
            </a:r>
          </a:p>
          <a:p>
            <a:pPr lvl="1" eaLnBrk="1" hangingPunct="1">
              <a:lnSpc>
                <a:spcPct val="90000"/>
              </a:lnSpc>
              <a:defRPr/>
            </a:pPr>
            <a:r>
              <a:rPr lang="en-US" altLang="zh-TW" smtClean="0"/>
              <a:t>test all positive, negative, and boundary cases </a:t>
            </a:r>
          </a:p>
          <a:p>
            <a:pPr lvl="2" eaLnBrk="1" hangingPunct="1">
              <a:lnSpc>
                <a:spcPct val="90000"/>
              </a:lnSpc>
              <a:buFont typeface="Wingdings" panose="05000000000000000000" pitchFamily="2" charset="2"/>
              <a:buNone/>
              <a:defRPr/>
            </a:pPr>
            <a:endParaRPr lang="en-US" altLang="zh-TW" smtClean="0"/>
          </a:p>
          <a:p>
            <a:pPr lvl="2" eaLnBrk="1" hangingPunct="1">
              <a:lnSpc>
                <a:spcPct val="90000"/>
              </a:lnSpc>
              <a:defRPr/>
            </a:pPr>
            <a:endParaRPr lang="en-US" altLang="zh-TW" smtClean="0"/>
          </a:p>
          <a:p>
            <a:pPr lvl="1" eaLnBrk="1" hangingPunct="1">
              <a:lnSpc>
                <a:spcPct val="90000"/>
              </a:lnSpc>
              <a:defRPr/>
            </a:pPr>
            <a:endParaRPr lang="en-US" altLang="zh-TW" smtClean="0"/>
          </a:p>
          <a:p>
            <a:pPr lvl="1" eaLnBrk="1" hangingPunct="1">
              <a:lnSpc>
                <a:spcPct val="90000"/>
              </a:lnSpc>
              <a:defRPr/>
            </a:pPr>
            <a:endParaRPr lang="en-US" altLang="zh-TW" smtClean="0"/>
          </a:p>
          <a:p>
            <a:pPr eaLnBrk="1" hangingPunct="1">
              <a:lnSpc>
                <a:spcPct val="90000"/>
              </a:lnSpc>
              <a:defRPr/>
            </a:pPr>
            <a:endParaRPr lang="en-US" altLang="zh-TW" smtClean="0"/>
          </a:p>
        </p:txBody>
      </p:sp>
    </p:spTree>
    <p:extLst>
      <p:ext uri="{BB962C8B-B14F-4D97-AF65-F5344CB8AC3E}">
        <p14:creationId xmlns:p14="http://schemas.microsoft.com/office/powerpoint/2010/main" val="295257493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lIns="90840" tIns="44623" rIns="90840" bIns="44623" anchor="b" anchorCtr="0"/>
          <a:lstStyle/>
          <a:p>
            <a:pPr eaLnBrk="1" hangingPunct="1">
              <a:defRPr/>
            </a:pPr>
            <a:r>
              <a:rPr lang="en-GB" altLang="zh-TW" smtClean="0"/>
              <a:t>Black-box testing</a:t>
            </a:r>
          </a:p>
        </p:txBody>
      </p:sp>
      <p:pic>
        <p:nvPicPr>
          <p:cNvPr id="40963"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543050"/>
            <a:ext cx="6835775" cy="4872038"/>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77080921"/>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normAutofit fontScale="90000"/>
          </a:bodyPr>
          <a:lstStyle/>
          <a:p>
            <a:pPr eaLnBrk="1" hangingPunct="1">
              <a:defRPr/>
            </a:pPr>
            <a:r>
              <a:rPr lang="en-GB" altLang="zh-TW" sz="4000" smtClean="0"/>
              <a:t>Equivalence partitioning</a:t>
            </a:r>
            <a:br>
              <a:rPr lang="en-GB" altLang="zh-TW" sz="4000" smtClean="0"/>
            </a:br>
            <a:r>
              <a:rPr lang="en-GB" altLang="zh-TW" sz="4000" smtClean="0"/>
              <a:t>(partition testing)</a:t>
            </a:r>
          </a:p>
        </p:txBody>
      </p:sp>
      <p:sp>
        <p:nvSpPr>
          <p:cNvPr id="68611" name="Rectangle 3"/>
          <p:cNvSpPr>
            <a:spLocks noGrp="1" noChangeArrowheads="1"/>
          </p:cNvSpPr>
          <p:nvPr>
            <p:ph type="body" idx="1"/>
          </p:nvPr>
        </p:nvSpPr>
        <p:spPr/>
        <p:txBody>
          <a:bodyPr/>
          <a:lstStyle/>
          <a:p>
            <a:pPr eaLnBrk="1" hangingPunct="1">
              <a:defRPr/>
            </a:pPr>
            <a:r>
              <a:rPr lang="en-GB" altLang="zh-TW" smtClean="0"/>
              <a:t>Input data and output results often fall into different classes where all members of a class are related</a:t>
            </a:r>
          </a:p>
          <a:p>
            <a:pPr eaLnBrk="1" hangingPunct="1">
              <a:defRPr/>
            </a:pPr>
            <a:r>
              <a:rPr lang="en-GB" altLang="zh-TW" smtClean="0"/>
              <a:t>Each of these classes is an equivalence partition where the program behaves in an equivalent way for each class member</a:t>
            </a:r>
          </a:p>
          <a:p>
            <a:pPr eaLnBrk="1" hangingPunct="1">
              <a:defRPr/>
            </a:pPr>
            <a:r>
              <a:rPr lang="en-GB" altLang="zh-TW" smtClean="0"/>
              <a:t>Test cases should be chosen from each partition</a:t>
            </a:r>
          </a:p>
        </p:txBody>
      </p:sp>
    </p:spTree>
    <p:extLst>
      <p:ext uri="{BB962C8B-B14F-4D97-AF65-F5344CB8AC3E}">
        <p14:creationId xmlns:p14="http://schemas.microsoft.com/office/powerpoint/2010/main" val="108687635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bug</a:t>
            </a:r>
            <a:endParaRPr lang="zh-TW" altLang="en-US" dirty="0"/>
          </a:p>
        </p:txBody>
      </p:sp>
      <p:sp>
        <p:nvSpPr>
          <p:cNvPr id="3" name="內容版面配置區 2"/>
          <p:cNvSpPr>
            <a:spLocks noGrp="1"/>
          </p:cNvSpPr>
          <p:nvPr>
            <p:ph idx="1"/>
          </p:nvPr>
        </p:nvSpPr>
        <p:spPr/>
        <p:txBody>
          <a:bodyPr>
            <a:normAutofit/>
          </a:bodyPr>
          <a:lstStyle/>
          <a:p>
            <a:r>
              <a:rPr lang="en-US" altLang="zh-TW" dirty="0" err="1" smtClean="0"/>
              <a:t>Bohrbug</a:t>
            </a:r>
            <a:endParaRPr lang="en-US" altLang="zh-TW" dirty="0" smtClean="0"/>
          </a:p>
          <a:p>
            <a:pPr lvl="1"/>
            <a:r>
              <a:rPr lang="en-US" altLang="zh-TW" dirty="0"/>
              <a:t>A repeatable </a:t>
            </a:r>
            <a:r>
              <a:rPr lang="en-US" altLang="zh-TW" i="1" dirty="0">
                <a:solidFill>
                  <a:srgbClr val="FFFF00"/>
                </a:solidFill>
              </a:rPr>
              <a:t>bug</a:t>
            </a:r>
            <a:r>
              <a:rPr lang="en-US" altLang="zh-TW" dirty="0"/>
              <a:t>; one that manifests reliably under a possibly unknown but well-defined set of conditions. </a:t>
            </a:r>
            <a:r>
              <a:rPr lang="en-US" altLang="zh-TW" dirty="0" smtClean="0"/>
              <a:t>Sometimes it is not easy to trigger the conditions. </a:t>
            </a:r>
          </a:p>
          <a:p>
            <a:r>
              <a:rPr lang="en-US" altLang="zh-TW" dirty="0" smtClean="0"/>
              <a:t>Examples</a:t>
            </a:r>
          </a:p>
          <a:p>
            <a:pPr lvl="1"/>
            <a:r>
              <a:rPr lang="en-US" altLang="zh-TW" dirty="0" smtClean="0"/>
              <a:t> an overflow bug</a:t>
            </a:r>
          </a:p>
          <a:p>
            <a:pPr lvl="1"/>
            <a:endParaRPr lang="en-US" altLang="zh-TW" dirty="0" smtClean="0"/>
          </a:p>
          <a:p>
            <a:pPr lvl="1"/>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22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lIns="90840" tIns="44623" rIns="90840" bIns="44623" anchor="b" anchorCtr="0"/>
          <a:lstStyle/>
          <a:p>
            <a:pPr eaLnBrk="1" hangingPunct="1">
              <a:defRPr/>
            </a:pPr>
            <a:r>
              <a:rPr lang="en-GB" altLang="zh-TW" smtClean="0"/>
              <a:t>Equivalence partitioning</a:t>
            </a:r>
          </a:p>
        </p:txBody>
      </p:sp>
      <p:pic>
        <p:nvPicPr>
          <p:cNvPr id="43011"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925" y="1606550"/>
            <a:ext cx="4056063" cy="4708525"/>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755138763"/>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body" idx="1"/>
          </p:nvPr>
        </p:nvSpPr>
        <p:spPr/>
        <p:txBody>
          <a:bodyPr lIns="90840" tIns="44623" rIns="90840" bIns="44623"/>
          <a:lstStyle/>
          <a:p>
            <a:pPr eaLnBrk="1" hangingPunct="1">
              <a:lnSpc>
                <a:spcPct val="90000"/>
              </a:lnSpc>
              <a:defRPr/>
            </a:pPr>
            <a:r>
              <a:rPr lang="en-GB" altLang="zh-TW" smtClean="0"/>
              <a:t>Partition system inputs and outputs into </a:t>
            </a:r>
            <a:br>
              <a:rPr lang="en-GB" altLang="zh-TW" smtClean="0"/>
            </a:br>
            <a:r>
              <a:rPr lang="en-GB" altLang="zh-TW" smtClean="0">
                <a:latin typeface="Times"/>
              </a:rPr>
              <a:t>‘</a:t>
            </a:r>
            <a:r>
              <a:rPr lang="en-GB" altLang="zh-TW" smtClean="0"/>
              <a:t>equivalence sets</a:t>
            </a:r>
            <a:r>
              <a:rPr lang="en-GB" altLang="zh-TW" smtClean="0">
                <a:latin typeface="Times"/>
              </a:rPr>
              <a:t>’</a:t>
            </a:r>
            <a:endParaRPr lang="en-GB" altLang="zh-TW" smtClean="0"/>
          </a:p>
          <a:p>
            <a:pPr lvl="1" eaLnBrk="1" hangingPunct="1">
              <a:lnSpc>
                <a:spcPct val="90000"/>
              </a:lnSpc>
              <a:defRPr/>
            </a:pPr>
            <a:r>
              <a:rPr lang="en-GB" altLang="zh-TW" smtClean="0"/>
              <a:t>If input is a 5-digit integer between 10,000 and 99,999, </a:t>
            </a:r>
            <a:br>
              <a:rPr lang="en-GB" altLang="zh-TW" smtClean="0"/>
            </a:br>
            <a:r>
              <a:rPr lang="en-GB" altLang="zh-TW" smtClean="0"/>
              <a:t>equivalence partitions are &lt;10,000, 10,000-99, 999 and &gt; 10, 000</a:t>
            </a:r>
          </a:p>
          <a:p>
            <a:pPr eaLnBrk="1" hangingPunct="1">
              <a:lnSpc>
                <a:spcPct val="90000"/>
              </a:lnSpc>
              <a:defRPr/>
            </a:pPr>
            <a:r>
              <a:rPr lang="en-GB" altLang="zh-TW" smtClean="0"/>
              <a:t>Choose test cases at the boundary of these </a:t>
            </a:r>
            <a:br>
              <a:rPr lang="en-GB" altLang="zh-TW" smtClean="0"/>
            </a:br>
            <a:r>
              <a:rPr lang="en-GB" altLang="zh-TW" smtClean="0"/>
              <a:t>sets</a:t>
            </a:r>
          </a:p>
          <a:p>
            <a:pPr lvl="1" eaLnBrk="1" hangingPunct="1">
              <a:lnSpc>
                <a:spcPct val="90000"/>
              </a:lnSpc>
              <a:defRPr/>
            </a:pPr>
            <a:r>
              <a:rPr lang="en-GB" altLang="zh-TW" smtClean="0"/>
              <a:t>00000, 09999, 10000, 99999, 10001</a:t>
            </a:r>
          </a:p>
        </p:txBody>
      </p:sp>
      <p:sp>
        <p:nvSpPr>
          <p:cNvPr id="71683" name="Rectangle 3"/>
          <p:cNvSpPr>
            <a:spLocks noGrp="1" noChangeArrowheads="1"/>
          </p:cNvSpPr>
          <p:nvPr>
            <p:ph type="title"/>
          </p:nvPr>
        </p:nvSpPr>
        <p:spPr/>
        <p:txBody>
          <a:bodyPr lIns="90840" tIns="44623" rIns="90840" bIns="44623" anchor="b" anchorCtr="0">
            <a:normAutofit fontScale="90000"/>
          </a:bodyPr>
          <a:lstStyle/>
          <a:p>
            <a:pPr eaLnBrk="1" hangingPunct="1">
              <a:defRPr/>
            </a:pPr>
            <a:r>
              <a:rPr lang="en-GB" altLang="zh-TW" sz="4000" smtClean="0"/>
              <a:t>Equivalence partitioning with boundary cases</a:t>
            </a:r>
          </a:p>
        </p:txBody>
      </p:sp>
    </p:spTree>
    <p:extLst>
      <p:ext uri="{BB962C8B-B14F-4D97-AF65-F5344CB8AC3E}">
        <p14:creationId xmlns:p14="http://schemas.microsoft.com/office/powerpoint/2010/main" val="1157345149"/>
      </p:ext>
    </p:extLst>
  </p:cSld>
  <p:clrMapOvr>
    <a:masterClrMapping/>
  </p:clrMapOvr>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lIns="90840" tIns="44623" rIns="90840" bIns="44623" anchor="b" anchorCtr="0"/>
          <a:lstStyle/>
          <a:p>
            <a:pPr eaLnBrk="1" hangingPunct="1">
              <a:defRPr/>
            </a:pPr>
            <a:r>
              <a:rPr lang="en-GB" altLang="zh-TW" smtClean="0"/>
              <a:t>Equivalence partitions</a:t>
            </a:r>
          </a:p>
        </p:txBody>
      </p:sp>
      <p:pic>
        <p:nvPicPr>
          <p:cNvPr id="45059"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25" y="1581150"/>
            <a:ext cx="7448550" cy="4803775"/>
          </a:xfrm>
          <a:prstGeom prst="rect">
            <a:avLst/>
          </a:prstGeom>
          <a:solidFill>
            <a:srgbClr val="C0C0C0"/>
          </a:solidFill>
          <a:ln>
            <a:noFill/>
          </a:ln>
          <a:extLs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83569617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Unusual Bug</a:t>
            </a:r>
            <a:endParaRPr lang="zh-TW" altLang="en-US" dirty="0"/>
          </a:p>
        </p:txBody>
      </p:sp>
      <p:sp>
        <p:nvSpPr>
          <p:cNvPr id="3" name="內容版面配置區 2"/>
          <p:cNvSpPr>
            <a:spLocks noGrp="1"/>
          </p:cNvSpPr>
          <p:nvPr>
            <p:ph idx="1"/>
          </p:nvPr>
        </p:nvSpPr>
        <p:spPr/>
        <p:txBody>
          <a:bodyPr/>
          <a:lstStyle/>
          <a:p>
            <a:r>
              <a:rPr lang="en-US" altLang="zh-TW" dirty="0" err="1" smtClean="0"/>
              <a:t>Mandelbug</a:t>
            </a:r>
            <a:r>
              <a:rPr lang="en-US" altLang="zh-TW" dirty="0" smtClean="0"/>
              <a:t> [ from </a:t>
            </a:r>
            <a:r>
              <a:rPr lang="en-US" altLang="zh-TW" dirty="0"/>
              <a:t>the Mandelbrot </a:t>
            </a:r>
            <a:r>
              <a:rPr lang="en-US" altLang="zh-TW" dirty="0" smtClean="0"/>
              <a:t>set ]</a:t>
            </a:r>
          </a:p>
          <a:p>
            <a:r>
              <a:rPr lang="en-US" altLang="zh-TW" dirty="0" smtClean="0"/>
              <a:t>A </a:t>
            </a:r>
            <a:r>
              <a:rPr lang="en-US" altLang="zh-TW" dirty="0"/>
              <a:t>bug whose underlying causes are so complex and obscure as to make its behavior appear chaotic or even non-deterministic. </a:t>
            </a: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23</a:t>
            </a:fld>
            <a:endParaRPr lang="zh-TW" altLang="en-US"/>
          </a:p>
        </p:txBody>
      </p:sp>
      <p:pic>
        <p:nvPicPr>
          <p:cNvPr id="6" name="圖片 5"/>
          <p:cNvPicPr>
            <a:picLocks noChangeAspect="1"/>
          </p:cNvPicPr>
          <p:nvPr/>
        </p:nvPicPr>
        <p:blipFill>
          <a:blip r:embed="rId2"/>
          <a:stretch>
            <a:fillRect/>
          </a:stretch>
        </p:blipFill>
        <p:spPr>
          <a:xfrm>
            <a:off x="594360" y="3933056"/>
            <a:ext cx="4848225" cy="1190625"/>
          </a:xfrm>
          <a:prstGeom prst="rect">
            <a:avLst/>
          </a:prstGeom>
        </p:spPr>
      </p:pic>
      <p:pic>
        <p:nvPicPr>
          <p:cNvPr id="7" name="圖片 6"/>
          <p:cNvPicPr>
            <a:picLocks noChangeAspect="1"/>
          </p:cNvPicPr>
          <p:nvPr/>
        </p:nvPicPr>
        <p:blipFill>
          <a:blip r:embed="rId3"/>
          <a:stretch>
            <a:fillRect/>
          </a:stretch>
        </p:blipFill>
        <p:spPr>
          <a:xfrm>
            <a:off x="5580112" y="3645024"/>
            <a:ext cx="3162300" cy="2314575"/>
          </a:xfrm>
          <a:prstGeom prst="rect">
            <a:avLst/>
          </a:prstGeom>
        </p:spPr>
      </p:pic>
    </p:spTree>
    <p:extLst>
      <p:ext uri="{BB962C8B-B14F-4D97-AF65-F5344CB8AC3E}">
        <p14:creationId xmlns:p14="http://schemas.microsoft.com/office/powerpoint/2010/main" val="127260386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Unusual bug</a:t>
            </a:r>
            <a:endParaRPr lang="zh-TW" altLang="en-US" dirty="0"/>
          </a:p>
        </p:txBody>
      </p:sp>
      <p:sp>
        <p:nvSpPr>
          <p:cNvPr id="3" name="內容版面配置區 2"/>
          <p:cNvSpPr>
            <a:spLocks noGrp="1"/>
          </p:cNvSpPr>
          <p:nvPr>
            <p:ph idx="1"/>
          </p:nvPr>
        </p:nvSpPr>
        <p:spPr>
          <a:xfrm>
            <a:off x="102850" y="1874472"/>
            <a:ext cx="4392488" cy="4069080"/>
          </a:xfrm>
        </p:spPr>
        <p:txBody>
          <a:bodyPr>
            <a:normAutofit/>
          </a:bodyPr>
          <a:lstStyle/>
          <a:p>
            <a:r>
              <a:rPr lang="zh-TW" altLang="en-US" dirty="0" smtClean="0"/>
              <a:t> </a:t>
            </a:r>
            <a:r>
              <a:rPr lang="en-US" altLang="zh-TW" dirty="0" err="1" smtClean="0">
                <a:solidFill>
                  <a:srgbClr val="FFFF00"/>
                </a:solidFill>
              </a:rPr>
              <a:t>Schrödinbug</a:t>
            </a:r>
            <a:r>
              <a:rPr lang="en-US" altLang="zh-TW" dirty="0" smtClean="0">
                <a:solidFill>
                  <a:srgbClr val="FFFF00"/>
                </a:solidFill>
              </a:rPr>
              <a:t> </a:t>
            </a:r>
          </a:p>
          <a:p>
            <a:pPr lvl="1"/>
            <a:r>
              <a:rPr lang="en-US" altLang="zh-TW" dirty="0" smtClean="0"/>
              <a:t>when you read the code and then you know actually it is very easy to trigger such bugs. Such bugs not triggered</a:t>
            </a:r>
            <a:r>
              <a:rPr lang="en-US" altLang="zh-TW" dirty="0" smtClean="0">
                <a:solidFill>
                  <a:srgbClr val="FFFF00"/>
                </a:solidFill>
              </a:rPr>
              <a:t>, you are just lucky. </a:t>
            </a:r>
          </a:p>
          <a:p>
            <a:pPr lvl="1"/>
            <a:r>
              <a:rPr lang="en-US" altLang="zh-TW" dirty="0" smtClean="0"/>
              <a:t>Often written by poor programmers which likes to write weird code and your team never do code review.</a:t>
            </a:r>
            <a:r>
              <a:rPr lang="zh-TW" altLang="en-US" dirty="0" smtClean="0"/>
              <a:t> </a:t>
            </a:r>
            <a:endParaRPr lang="en-US" altLang="zh-TW" dirty="0" smtClean="0"/>
          </a:p>
          <a:p>
            <a:pPr lvl="1"/>
            <a:r>
              <a:rPr lang="en-US" altLang="zh-TW" dirty="0" smtClean="0"/>
              <a:t>PS: This programmer should never be hired in the first place.</a:t>
            </a:r>
          </a:p>
          <a:p>
            <a:pPr lvl="1"/>
            <a:endParaRPr lang="zh-TW" altLang="en-US" dirty="0"/>
          </a:p>
        </p:txBody>
      </p:sp>
      <p:sp>
        <p:nvSpPr>
          <p:cNvPr id="4" name="頁尾版面配置區 3"/>
          <p:cNvSpPr>
            <a:spLocks noGrp="1"/>
          </p:cNvSpPr>
          <p:nvPr>
            <p:ph type="ftr" sz="quarter" idx="11"/>
          </p:nvPr>
        </p:nvSpPr>
        <p:spPr/>
        <p:txBody>
          <a:bodyPr/>
          <a:lstStyle/>
          <a:p>
            <a:r>
              <a:rPr lang="zh-TW" altLang="en-US" dirty="0" smtClean="0"/>
              <a:t>教育部資訊人才培育計畫</a:t>
            </a:r>
            <a:endParaRPr lang="zh-TW" altLang="en-US" dirty="0"/>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24</a:t>
            </a:fld>
            <a:endParaRPr lang="zh-TW" altLang="en-US"/>
          </a:p>
        </p:txBody>
      </p:sp>
      <p:pic>
        <p:nvPicPr>
          <p:cNvPr id="6" name="圖片 5"/>
          <p:cNvPicPr>
            <a:picLocks noChangeAspect="1"/>
          </p:cNvPicPr>
          <p:nvPr/>
        </p:nvPicPr>
        <p:blipFill>
          <a:blip r:embed="rId2"/>
          <a:stretch>
            <a:fillRect/>
          </a:stretch>
        </p:blipFill>
        <p:spPr>
          <a:xfrm>
            <a:off x="4567616" y="2083689"/>
            <a:ext cx="4567064" cy="36506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Unusual bug</a:t>
            </a:r>
            <a:endParaRPr lang="zh-TW" altLang="en-US" dirty="0"/>
          </a:p>
        </p:txBody>
      </p:sp>
      <p:sp>
        <p:nvSpPr>
          <p:cNvPr id="3" name="內容版面配置區 2"/>
          <p:cNvSpPr>
            <a:spLocks noGrp="1"/>
          </p:cNvSpPr>
          <p:nvPr>
            <p:ph idx="1"/>
          </p:nvPr>
        </p:nvSpPr>
        <p:spPr/>
        <p:txBody>
          <a:bodyPr>
            <a:normAutofit/>
          </a:bodyPr>
          <a:lstStyle/>
          <a:p>
            <a:r>
              <a:rPr lang="en-US" altLang="zh-TW" dirty="0" smtClean="0">
                <a:solidFill>
                  <a:srgbClr val="FFFF00"/>
                </a:solidFill>
              </a:rPr>
              <a:t>Statistical bug</a:t>
            </a:r>
          </a:p>
          <a:p>
            <a:pPr lvl="1"/>
            <a:r>
              <a:rPr lang="en-US" altLang="zh-TW" dirty="0" smtClean="0"/>
              <a:t> Introduce random number generator, probability makes your program bugs irreproducible. </a:t>
            </a:r>
          </a:p>
          <a:p>
            <a:pPr lvl="1"/>
            <a:r>
              <a:rPr lang="zh-TW" altLang="en-US" dirty="0" smtClean="0"/>
              <a:t> </a:t>
            </a:r>
            <a:r>
              <a:rPr lang="en-US" altLang="zh-TW" dirty="0" smtClean="0"/>
              <a:t>You many need to accumulate large number of runs to find the bugs</a:t>
            </a:r>
          </a:p>
          <a:p>
            <a:pPr marL="0" indent="0">
              <a:buNone/>
            </a:pPr>
            <a:endParaRPr lang="en-US" altLang="zh-TW" dirty="0" smtClean="0"/>
          </a:p>
          <a:p>
            <a:pPr lvl="1">
              <a:buNone/>
            </a:pPr>
            <a:endParaRPr lang="en-US" altLang="zh-TW" dirty="0" smtClean="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25</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3200" dirty="0" smtClean="0"/>
              <a:t>Reproduce the Bugs</a:t>
            </a:r>
            <a:br>
              <a:rPr lang="en-US" altLang="zh-TW" sz="3200" dirty="0" smtClean="0"/>
            </a:br>
            <a:endParaRPr lang="zh-TW" altLang="en-US" sz="3200" dirty="0"/>
          </a:p>
        </p:txBody>
      </p:sp>
      <p:sp>
        <p:nvSpPr>
          <p:cNvPr id="3" name="內容版面配置區 2"/>
          <p:cNvSpPr>
            <a:spLocks noGrp="1"/>
          </p:cNvSpPr>
          <p:nvPr>
            <p:ph idx="1"/>
          </p:nvPr>
        </p:nvSpPr>
        <p:spPr/>
        <p:txBody>
          <a:bodyPr/>
          <a:lstStyle/>
          <a:p>
            <a:pPr marL="514350" indent="-514350"/>
            <a:r>
              <a:rPr lang="en-US" altLang="zh-TW" dirty="0" smtClean="0"/>
              <a:t>In practices, reproducing a bug may not be an easy/intuitive task, particularly </a:t>
            </a:r>
          </a:p>
          <a:p>
            <a:pPr marL="914400" lvl="1" indent="-514350"/>
            <a:r>
              <a:rPr lang="en-US" altLang="zh-TW" dirty="0" smtClean="0"/>
              <a:t>bugs</a:t>
            </a:r>
            <a:r>
              <a:rPr lang="zh-TW" altLang="en-US" dirty="0" smtClean="0"/>
              <a:t> </a:t>
            </a:r>
            <a:r>
              <a:rPr lang="en-US" altLang="zh-TW" dirty="0" smtClean="0"/>
              <a:t>are unusual bugs</a:t>
            </a:r>
          </a:p>
          <a:p>
            <a:pPr marL="914400" lvl="1" indent="-514350"/>
            <a:r>
              <a:rPr lang="en-US" altLang="zh-TW" dirty="0" smtClean="0"/>
              <a:t>reproducing the test environment is too costly</a:t>
            </a:r>
          </a:p>
          <a:p>
            <a:pPr marL="914400" lvl="1" indent="-514350"/>
            <a:r>
              <a:rPr lang="en-US" altLang="zh-TW" dirty="0" smtClean="0"/>
              <a:t>bug only happens in accumulated data, but you cannot access the data due to security or authentication issues.</a:t>
            </a:r>
          </a:p>
          <a:p>
            <a:pPr marL="914400" lvl="1" indent="-514350"/>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26</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DEBUGGER</a:t>
            </a:r>
            <a:endParaRPr lang="zh-TW" altLang="en-US" dirty="0"/>
          </a:p>
        </p:txBody>
      </p:sp>
      <p:sp>
        <p:nvSpPr>
          <p:cNvPr id="6" name="副標題 5"/>
          <p:cNvSpPr>
            <a:spLocks noGrp="1"/>
          </p:cNvSpPr>
          <p:nvPr>
            <p:ph type="subTitle" idx="1"/>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27</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An Overview of Debugging</a:t>
            </a:r>
            <a:endParaRPr lang="zh-TW" altLang="en-US" dirty="0"/>
          </a:p>
        </p:txBody>
      </p:sp>
      <p:sp>
        <p:nvSpPr>
          <p:cNvPr id="3" name="內容版面配置區 2"/>
          <p:cNvSpPr>
            <a:spLocks noGrp="1"/>
          </p:cNvSpPr>
          <p:nvPr>
            <p:ph idx="1"/>
          </p:nvPr>
        </p:nvSpPr>
        <p:spPr/>
        <p:txBody>
          <a:bodyPr>
            <a:normAutofit/>
          </a:bodyPr>
          <a:lstStyle/>
          <a:p>
            <a:r>
              <a:rPr lang="en-US" altLang="zh-TW" dirty="0" smtClean="0"/>
              <a:t>Debug</a:t>
            </a:r>
            <a:r>
              <a:rPr lang="en-US" altLang="zh-TW" dirty="0"/>
              <a:t> </a:t>
            </a:r>
            <a:r>
              <a:rPr lang="en-US" altLang="zh-TW" dirty="0" smtClean="0"/>
              <a:t>is an inevitable process of software development. According to a survey, programmer may spend 1/3 work time (or more) in debugging. </a:t>
            </a:r>
          </a:p>
          <a:p>
            <a:r>
              <a:rPr lang="en-US" altLang="zh-TW" dirty="0" smtClean="0"/>
              <a:t>Seldom taught formally in school.</a:t>
            </a:r>
          </a:p>
          <a:p>
            <a:r>
              <a:rPr lang="en-US" altLang="zh-TW" dirty="0" smtClean="0"/>
              <a:t>CS professors think students can learn the skill by themselves if they write more code (?)</a:t>
            </a:r>
          </a:p>
          <a:p>
            <a:r>
              <a:rPr lang="en-US" altLang="zh-TW" dirty="0" smtClean="0"/>
              <a:t>The difficulties of debugging increases as the system complexity increase. </a:t>
            </a:r>
          </a:p>
          <a:p>
            <a:endParaRPr lang="en-US" altLang="zh-TW" dirty="0" smtClean="0"/>
          </a:p>
          <a:p>
            <a:endParaRPr lang="en-US" altLang="zh-TW" dirty="0" smtClean="0"/>
          </a:p>
          <a:p>
            <a:pPr>
              <a:buNone/>
            </a:pPr>
            <a:endParaRPr lang="en-US" altLang="zh-TW" dirty="0" smtClean="0"/>
          </a:p>
          <a:p>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28</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Typical Debugging Process</a:t>
            </a:r>
            <a:endParaRPr lang="zh-TW" altLang="en-US" dirty="0"/>
          </a:p>
        </p:txBody>
      </p:sp>
      <p:sp>
        <p:nvSpPr>
          <p:cNvPr id="3" name="內容版面配置區 2"/>
          <p:cNvSpPr>
            <a:spLocks noGrp="1"/>
          </p:cNvSpPr>
          <p:nvPr>
            <p:ph idx="1"/>
          </p:nvPr>
        </p:nvSpPr>
        <p:spPr/>
        <p:txBody>
          <a:bodyPr>
            <a:normAutofit fontScale="92500" lnSpcReduction="20000"/>
          </a:bodyPr>
          <a:lstStyle/>
          <a:p>
            <a:pPr marL="514350" indent="-514350">
              <a:buFont typeface="+mj-lt"/>
              <a:buAutoNum type="arabicPeriod"/>
            </a:pPr>
            <a:r>
              <a:rPr lang="en-US" altLang="zh-TW" dirty="0"/>
              <a:t>R</a:t>
            </a:r>
            <a:r>
              <a:rPr lang="en-US" altLang="zh-TW" dirty="0" smtClean="0"/>
              <a:t>eproduce</a:t>
            </a:r>
            <a:r>
              <a:rPr lang="zh-TW" altLang="en-US" dirty="0" smtClean="0"/>
              <a:t> </a:t>
            </a:r>
            <a:r>
              <a:rPr lang="en-US" altLang="zh-TW" dirty="0" smtClean="0"/>
              <a:t>bug</a:t>
            </a:r>
            <a:r>
              <a:rPr lang="zh-TW" altLang="en-US" dirty="0" smtClean="0"/>
              <a:t> </a:t>
            </a:r>
            <a:r>
              <a:rPr lang="en-US" altLang="zh-TW" dirty="0" smtClean="0"/>
              <a:t>(can</a:t>
            </a:r>
            <a:r>
              <a:rPr lang="zh-TW" altLang="en-US" dirty="0" smtClean="0"/>
              <a:t> </a:t>
            </a:r>
            <a:r>
              <a:rPr lang="en-US" altLang="zh-TW" dirty="0" smtClean="0"/>
              <a:t>be</a:t>
            </a:r>
            <a:r>
              <a:rPr lang="zh-TW" altLang="en-US" dirty="0" smtClean="0"/>
              <a:t> </a:t>
            </a:r>
            <a:r>
              <a:rPr lang="en-US" altLang="zh-TW" dirty="0" smtClean="0"/>
              <a:t>a</a:t>
            </a:r>
            <a:r>
              <a:rPr lang="zh-TW" altLang="en-US" dirty="0" smtClean="0"/>
              <a:t> </a:t>
            </a:r>
            <a:r>
              <a:rPr lang="en-US" altLang="zh-TW" dirty="0" smtClean="0"/>
              <a:t>non-trivial</a:t>
            </a:r>
            <a:r>
              <a:rPr lang="zh-TW" altLang="en-US" dirty="0" smtClean="0"/>
              <a:t> </a:t>
            </a:r>
            <a:r>
              <a:rPr lang="en-US" altLang="zh-TW" dirty="0" smtClean="0"/>
              <a:t>task</a:t>
            </a:r>
            <a:r>
              <a:rPr lang="zh-TW" altLang="en-US" dirty="0" smtClean="0"/>
              <a:t> </a:t>
            </a:r>
            <a:r>
              <a:rPr lang="en-US" altLang="zh-TW" dirty="0" smtClean="0"/>
              <a:t>in</a:t>
            </a:r>
            <a:r>
              <a:rPr lang="zh-TW" altLang="en-US" dirty="0" smtClean="0"/>
              <a:t> </a:t>
            </a:r>
            <a:r>
              <a:rPr lang="en-US" altLang="zh-TW" dirty="0" smtClean="0"/>
              <a:t>many</a:t>
            </a:r>
            <a:r>
              <a:rPr lang="zh-TW" altLang="en-US" dirty="0" smtClean="0"/>
              <a:t> </a:t>
            </a:r>
            <a:r>
              <a:rPr lang="en-US" altLang="zh-TW" dirty="0" smtClean="0"/>
              <a:t>applications)</a:t>
            </a:r>
          </a:p>
          <a:p>
            <a:pPr marL="514350" indent="-514350">
              <a:buFont typeface="+mj-lt"/>
              <a:buAutoNum type="arabicPeriod"/>
            </a:pPr>
            <a:r>
              <a:rPr lang="en-US" altLang="zh-TW" dirty="0" smtClean="0"/>
              <a:t>Simplify the problem (by smaller test data)</a:t>
            </a:r>
          </a:p>
          <a:p>
            <a:pPr marL="971550" lvl="1" indent="-514350">
              <a:buFont typeface="+mj-lt"/>
              <a:buAutoNum type="arabicPeriod"/>
            </a:pPr>
            <a:r>
              <a:rPr lang="en-US" altLang="zh-TW" dirty="0" smtClean="0"/>
              <a:t>example 1: A program may crash while reading or processing large amount of data. If you can find a simpler test data that can reproduce the bug, debugging can be much more efficient and easy. This is one of the debugging wisdom. </a:t>
            </a:r>
          </a:p>
          <a:p>
            <a:pPr marL="514350" indent="-514350">
              <a:buFont typeface="+mj-lt"/>
              <a:buAutoNum type="arabicPeriod"/>
            </a:pPr>
            <a:r>
              <a:rPr lang="en-US" altLang="zh-TW" dirty="0" smtClean="0"/>
              <a:t>Isolate the culprits </a:t>
            </a:r>
          </a:p>
          <a:p>
            <a:pPr marL="914400" lvl="1" indent="-514350"/>
            <a:r>
              <a:rPr lang="en-US" altLang="zh-TW" dirty="0" smtClean="0"/>
              <a:t>example 2:</a:t>
            </a:r>
            <a:r>
              <a:rPr lang="zh-TW" altLang="en-US" dirty="0" smtClean="0"/>
              <a:t> </a:t>
            </a:r>
            <a:r>
              <a:rPr lang="en-US" altLang="zh-TW" dirty="0" smtClean="0"/>
              <a:t>there are too many steps that can crash the program.  By skipping some steps and replace the steps by input/output pair as much as possible</a:t>
            </a:r>
            <a:r>
              <a:rPr lang="zh-TW" altLang="en-US" dirty="0" smtClean="0"/>
              <a:t>，</a:t>
            </a:r>
            <a:r>
              <a:rPr lang="en-US" altLang="zh-TW" dirty="0" smtClean="0"/>
              <a:t>you can exam if the skipped step create some side effects which crash the program (Divide and Conquer)</a:t>
            </a:r>
          </a:p>
          <a:p>
            <a:pPr marL="514350" indent="-514350">
              <a:buFont typeface="+mj-lt"/>
              <a:buAutoNum type="arabicPeriod"/>
            </a:pPr>
            <a:r>
              <a:rPr lang="en-US" altLang="zh-TW" dirty="0" smtClean="0"/>
              <a:t>Use the debugger to trace and examine the code step by step </a:t>
            </a:r>
          </a:p>
          <a:p>
            <a:pPr marL="514350" indent="-514350">
              <a:buFont typeface="+mj-lt"/>
              <a:buAutoNum type="arabicPeriod"/>
            </a:pPr>
            <a:endParaRPr lang="en-US" altLang="zh-TW" dirty="0" smtClean="0"/>
          </a:p>
          <a:p>
            <a:pPr marL="914400" lvl="1" indent="-514350">
              <a:buFont typeface="+mj-lt"/>
              <a:buAutoNum type="arabicPeriod"/>
            </a:pPr>
            <a:endParaRPr lang="en-US" altLang="zh-TW" dirty="0" smtClean="0"/>
          </a:p>
          <a:p>
            <a:pPr marL="914400" lvl="1" indent="-514350">
              <a:buFont typeface="+mj-lt"/>
              <a:buAutoNum type="arabicPeriod"/>
            </a:pPr>
            <a:endParaRPr lang="en-US" altLang="zh-TW" dirty="0" smtClean="0"/>
          </a:p>
          <a:p>
            <a:pPr marL="514350" indent="-514350">
              <a:buFont typeface="+mj-lt"/>
              <a:buAutoNum type="arabicPeriod"/>
            </a:pP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29</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7"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3">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3">
                                            <p:txEl>
                                              <p:pRg st="1" end="1"/>
                                            </p:txEl>
                                          </p:spTgt>
                                        </p:tgtEl>
                                        <p:attrNameLst>
                                          <p:attrName>style.visibility</p:attrName>
                                        </p:attrNameLst>
                                      </p:cBhvr>
                                      <p:to>
                                        <p:strVal val="visible"/>
                                      </p:to>
                                    </p:set>
                                    <p:anim calcmode="discrete" valueType="clr">
                                      <p:cBhvr override="childStyle">
                                        <p:cTn id="14" dur="80"/>
                                        <p:tgtEl>
                                          <p:spTgt spid="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3">
                                            <p:txEl>
                                              <p:pRg st="1" end="1"/>
                                            </p:txEl>
                                          </p:spTgt>
                                        </p:tgtEl>
                                        <p:attrNameLst>
                                          <p:attrName>fill.type</p:attrName>
                                        </p:attrNameLst>
                                      </p:cBhvr>
                                      <p:to>
                                        <p:strVal val="solid"/>
                                      </p:to>
                                    </p:set>
                                  </p:childTnLst>
                                </p:cTn>
                              </p:par>
                              <p:par>
                                <p:cTn id="17" presetID="27" presetClass="entr" presetSubtype="0" fill="hold" grpId="0" nodeType="withEffect">
                                  <p:stCondLst>
                                    <p:cond delay="0"/>
                                  </p:stCondLst>
                                  <p:iterate type="lt">
                                    <p:tmPct val="50000"/>
                                  </p:iterate>
                                  <p:childTnLst>
                                    <p:set>
                                      <p:cBhvr>
                                        <p:cTn id="18" dur="1" fill="hold">
                                          <p:stCondLst>
                                            <p:cond delay="0"/>
                                          </p:stCondLst>
                                        </p:cTn>
                                        <p:tgtEl>
                                          <p:spTgt spid="3">
                                            <p:txEl>
                                              <p:pRg st="2" end="2"/>
                                            </p:txEl>
                                          </p:spTgt>
                                        </p:tgtEl>
                                        <p:attrNameLst>
                                          <p:attrName>style.visibility</p:attrName>
                                        </p:attrNameLst>
                                      </p:cBhvr>
                                      <p:to>
                                        <p:strVal val="visible"/>
                                      </p:to>
                                    </p:set>
                                    <p:anim calcmode="discrete" valueType="clr">
                                      <p:cBhvr override="childStyle">
                                        <p:cTn id="19" dur="80"/>
                                        <p:tgtEl>
                                          <p:spTgt spid="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3">
                                            <p:txEl>
                                              <p:pRg st="2" end="2"/>
                                            </p:txEl>
                                          </p:spTgt>
                                        </p:tgtEl>
                                        <p:attrNameLst>
                                          <p:attrName>fillcolor</p:attrName>
                                        </p:attrNameLst>
                                      </p:cBhvr>
                                      <p:tavLst>
                                        <p:tav tm="0">
                                          <p:val>
                                            <p:clrVal>
                                              <a:schemeClr val="accent2"/>
                                            </p:clrVal>
                                          </p:val>
                                        </p:tav>
                                        <p:tav tm="50000">
                                          <p:val>
                                            <p:clrVal>
                                              <a:schemeClr val="hlink"/>
                                            </p:clrVal>
                                          </p:val>
                                        </p:tav>
                                      </p:tavLst>
                                    </p:anim>
                                    <p:set>
                                      <p:cBhvr>
                                        <p:cTn id="21" dur="80"/>
                                        <p:tgtEl>
                                          <p:spTgt spid="3">
                                            <p:txEl>
                                              <p:pRg st="2" end="2"/>
                                            </p:txEl>
                                          </p:spTgt>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3">
                                            <p:txEl>
                                              <p:pRg st="3" end="3"/>
                                            </p:txEl>
                                          </p:spTgt>
                                        </p:tgtEl>
                                        <p:attrNameLst>
                                          <p:attrName>style.visibility</p:attrName>
                                        </p:attrNameLst>
                                      </p:cBhvr>
                                      <p:to>
                                        <p:strVal val="visible"/>
                                      </p:to>
                                    </p:set>
                                    <p:anim calcmode="discrete" valueType="clr">
                                      <p:cBhvr override="childStyle">
                                        <p:cTn id="26" dur="80"/>
                                        <p:tgtEl>
                                          <p:spTgt spid="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3">
                                            <p:txEl>
                                              <p:pRg st="3" end="3"/>
                                            </p:txEl>
                                          </p:spTgt>
                                        </p:tgtEl>
                                        <p:attrNameLst>
                                          <p:attrName>fillcolor</p:attrName>
                                        </p:attrNameLst>
                                      </p:cBhvr>
                                      <p:tavLst>
                                        <p:tav tm="0">
                                          <p:val>
                                            <p:clrVal>
                                              <a:schemeClr val="accent2"/>
                                            </p:clrVal>
                                          </p:val>
                                        </p:tav>
                                        <p:tav tm="50000">
                                          <p:val>
                                            <p:clrVal>
                                              <a:schemeClr val="hlink"/>
                                            </p:clrVal>
                                          </p:val>
                                        </p:tav>
                                      </p:tavLst>
                                    </p:anim>
                                    <p:set>
                                      <p:cBhvr>
                                        <p:cTn id="28" dur="80"/>
                                        <p:tgtEl>
                                          <p:spTgt spid="3">
                                            <p:txEl>
                                              <p:pRg st="3" end="3"/>
                                            </p:txEl>
                                          </p:spTgt>
                                        </p:tgtEl>
                                        <p:attrNameLst>
                                          <p:attrName>fill.type</p:attrName>
                                        </p:attrNameLst>
                                      </p:cBhvr>
                                      <p:to>
                                        <p:strVal val="solid"/>
                                      </p:to>
                                    </p:set>
                                  </p:childTnLst>
                                </p:cTn>
                              </p:par>
                              <p:par>
                                <p:cTn id="29" presetID="27" presetClass="entr" presetSubtype="0" fill="hold" grpId="0" nodeType="withEffect">
                                  <p:stCondLst>
                                    <p:cond delay="0"/>
                                  </p:stCondLst>
                                  <p:iterate type="lt">
                                    <p:tmPct val="50000"/>
                                  </p:iterate>
                                  <p:childTnLst>
                                    <p:set>
                                      <p:cBhvr>
                                        <p:cTn id="30" dur="1" fill="hold">
                                          <p:stCondLst>
                                            <p:cond delay="0"/>
                                          </p:stCondLst>
                                        </p:cTn>
                                        <p:tgtEl>
                                          <p:spTgt spid="3">
                                            <p:txEl>
                                              <p:pRg st="4" end="4"/>
                                            </p:txEl>
                                          </p:spTgt>
                                        </p:tgtEl>
                                        <p:attrNameLst>
                                          <p:attrName>style.visibility</p:attrName>
                                        </p:attrNameLst>
                                      </p:cBhvr>
                                      <p:to>
                                        <p:strVal val="visible"/>
                                      </p:to>
                                    </p:set>
                                    <p:anim calcmode="discrete" valueType="clr">
                                      <p:cBhvr override="childStyle">
                                        <p:cTn id="31" dur="80"/>
                                        <p:tgtEl>
                                          <p:spTgt spid="3">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3">
                                            <p:txEl>
                                              <p:pRg st="4" end="4"/>
                                            </p:txEl>
                                          </p:spTgt>
                                        </p:tgtEl>
                                        <p:attrNameLst>
                                          <p:attrName>fillcolor</p:attrName>
                                        </p:attrNameLst>
                                      </p:cBhvr>
                                      <p:tavLst>
                                        <p:tav tm="0">
                                          <p:val>
                                            <p:clrVal>
                                              <a:schemeClr val="accent2"/>
                                            </p:clrVal>
                                          </p:val>
                                        </p:tav>
                                        <p:tav tm="50000">
                                          <p:val>
                                            <p:clrVal>
                                              <a:schemeClr val="hlink"/>
                                            </p:clrVal>
                                          </p:val>
                                        </p:tav>
                                      </p:tavLst>
                                    </p:anim>
                                    <p:set>
                                      <p:cBhvr>
                                        <p:cTn id="33" dur="80"/>
                                        <p:tgtEl>
                                          <p:spTgt spid="3">
                                            <p:txEl>
                                              <p:pRg st="4" end="4"/>
                                            </p:txEl>
                                          </p:spTgt>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27" presetClass="entr" presetSubtype="0" fill="hold" grpId="0" nodeType="clickEffect">
                                  <p:stCondLst>
                                    <p:cond delay="0"/>
                                  </p:stCondLst>
                                  <p:iterate type="lt">
                                    <p:tmPct val="50000"/>
                                  </p:iterate>
                                  <p:childTnLst>
                                    <p:set>
                                      <p:cBhvr>
                                        <p:cTn id="37" dur="1" fill="hold">
                                          <p:stCondLst>
                                            <p:cond delay="0"/>
                                          </p:stCondLst>
                                        </p:cTn>
                                        <p:tgtEl>
                                          <p:spTgt spid="3">
                                            <p:txEl>
                                              <p:pRg st="5" end="5"/>
                                            </p:txEl>
                                          </p:spTgt>
                                        </p:tgtEl>
                                        <p:attrNameLst>
                                          <p:attrName>style.visibility</p:attrName>
                                        </p:attrNameLst>
                                      </p:cBhvr>
                                      <p:to>
                                        <p:strVal val="visible"/>
                                      </p:to>
                                    </p:set>
                                    <p:anim calcmode="discrete" valueType="clr">
                                      <p:cBhvr override="childStyle">
                                        <p:cTn id="38" dur="80"/>
                                        <p:tgtEl>
                                          <p:spTgt spid="3">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3">
                                            <p:txEl>
                                              <p:pRg st="5" end="5"/>
                                            </p:txEl>
                                          </p:spTgt>
                                        </p:tgtEl>
                                        <p:attrNameLst>
                                          <p:attrName>fillcolor</p:attrName>
                                        </p:attrNameLst>
                                      </p:cBhvr>
                                      <p:tavLst>
                                        <p:tav tm="0">
                                          <p:val>
                                            <p:clrVal>
                                              <a:schemeClr val="accent2"/>
                                            </p:clrVal>
                                          </p:val>
                                        </p:tav>
                                        <p:tav tm="50000">
                                          <p:val>
                                            <p:clrVal>
                                              <a:schemeClr val="hlink"/>
                                            </p:clrVal>
                                          </p:val>
                                        </p:tav>
                                      </p:tavLst>
                                    </p:anim>
                                    <p:set>
                                      <p:cBhvr>
                                        <p:cTn id="40" dur="80"/>
                                        <p:tgtEl>
                                          <p:spTgt spid="3">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00920" y="547689"/>
            <a:ext cx="6377940" cy="1293028"/>
          </a:xfrm>
        </p:spPr>
        <p:txBody>
          <a:bodyPr/>
          <a:lstStyle/>
          <a:p>
            <a:r>
              <a:rPr lang="en-US" altLang="zh-TW" dirty="0" smtClean="0"/>
              <a:t>Testing vs. Debugging</a:t>
            </a:r>
            <a:endParaRPr lang="zh-TW" altLang="en-US" dirty="0"/>
          </a:p>
        </p:txBody>
      </p:sp>
      <p:sp>
        <p:nvSpPr>
          <p:cNvPr id="3" name="內容版面配置區 2"/>
          <p:cNvSpPr>
            <a:spLocks noGrp="1"/>
          </p:cNvSpPr>
          <p:nvPr>
            <p:ph idx="1"/>
          </p:nvPr>
        </p:nvSpPr>
        <p:spPr/>
        <p:txBody>
          <a:bodyPr>
            <a:normAutofit/>
          </a:bodyPr>
          <a:lstStyle/>
          <a:p>
            <a:r>
              <a:rPr lang="en-US" altLang="zh-TW" dirty="0" smtClean="0"/>
              <a:t>Two techniques are sometimes mixed and confused </a:t>
            </a:r>
          </a:p>
          <a:p>
            <a:r>
              <a:rPr lang="en-US" altLang="zh-TW" b="1" dirty="0">
                <a:solidFill>
                  <a:srgbClr val="FFFF00"/>
                </a:solidFill>
              </a:rPr>
              <a:t>S</a:t>
            </a:r>
            <a:r>
              <a:rPr lang="en-US" altLang="zh-TW" b="1" dirty="0" smtClean="0">
                <a:solidFill>
                  <a:srgbClr val="FFFF00"/>
                </a:solidFill>
              </a:rPr>
              <a:t>oftware testing</a:t>
            </a:r>
            <a:r>
              <a:rPr lang="en-US" altLang="zh-TW" b="1" dirty="0">
                <a:solidFill>
                  <a:srgbClr val="FFFF00"/>
                </a:solidFill>
              </a:rPr>
              <a:t> </a:t>
            </a:r>
            <a:r>
              <a:rPr lang="en-US" altLang="zh-TW" dirty="0" smtClean="0"/>
              <a:t>is </a:t>
            </a:r>
          </a:p>
          <a:p>
            <a:pPr lvl="1"/>
            <a:r>
              <a:rPr lang="en-US" altLang="zh-TW" dirty="0" smtClean="0"/>
              <a:t>use testing tools and testing methodology to find </a:t>
            </a:r>
            <a:r>
              <a:rPr lang="en-US" altLang="zh-TW" dirty="0" smtClean="0">
                <a:solidFill>
                  <a:srgbClr val="FFFF00"/>
                </a:solidFill>
              </a:rPr>
              <a:t>BUGs</a:t>
            </a:r>
            <a:r>
              <a:rPr lang="en-US" altLang="zh-TW" dirty="0" smtClean="0"/>
              <a:t> </a:t>
            </a:r>
          </a:p>
          <a:p>
            <a:pPr lvl="1"/>
            <a:r>
              <a:rPr lang="en-US" altLang="zh-TW" dirty="0" smtClean="0"/>
              <a:t>done by QAs(Testers)</a:t>
            </a:r>
          </a:p>
          <a:p>
            <a:pPr lvl="1"/>
            <a:r>
              <a:rPr lang="en-US" altLang="zh-TW" dirty="0" smtClean="0"/>
              <a:t>Many testing tools are used.</a:t>
            </a:r>
          </a:p>
          <a:p>
            <a:r>
              <a:rPr lang="en-US" altLang="zh-TW" b="1" dirty="0" smtClean="0">
                <a:solidFill>
                  <a:srgbClr val="FFFF00"/>
                </a:solidFill>
              </a:rPr>
              <a:t>debugging</a:t>
            </a:r>
            <a:r>
              <a:rPr lang="en-US" altLang="zh-TW" dirty="0"/>
              <a:t> </a:t>
            </a:r>
            <a:r>
              <a:rPr lang="en-US" altLang="zh-TW" dirty="0" smtClean="0"/>
              <a:t>is</a:t>
            </a:r>
          </a:p>
          <a:p>
            <a:pPr lvl="1"/>
            <a:r>
              <a:rPr lang="en-US" altLang="zh-TW" dirty="0" smtClean="0"/>
              <a:t>when a BUG is found, find the root cause, fix the program, and make sure it can pass the tests. </a:t>
            </a:r>
          </a:p>
          <a:p>
            <a:pPr lvl="1"/>
            <a:r>
              <a:rPr lang="en-US" altLang="zh-TW" dirty="0" smtClean="0"/>
              <a:t>by developers</a:t>
            </a:r>
          </a:p>
          <a:p>
            <a:pPr lvl="1"/>
            <a:r>
              <a:rPr lang="en-US" altLang="zh-TW" dirty="0" smtClean="0"/>
              <a:t>use debugging tools.</a:t>
            </a:r>
            <a:endParaRPr lang="zh-TW" altLang="en-US" dirty="0"/>
          </a:p>
        </p:txBody>
      </p:sp>
      <p:sp>
        <p:nvSpPr>
          <p:cNvPr id="4" name="頁尾版面配置區 3"/>
          <p:cNvSpPr>
            <a:spLocks noGrp="1"/>
          </p:cNvSpPr>
          <p:nvPr>
            <p:ph type="ftr" sz="quarter" idx="11"/>
          </p:nvPr>
        </p:nvSpPr>
        <p:spPr/>
        <p:txBody>
          <a:bodyPr/>
          <a:lstStyle/>
          <a:p>
            <a:r>
              <a:rPr lang="zh-TW" altLang="en-US" dirty="0" smtClean="0"/>
              <a:t>教育部資訊人才培育計畫</a:t>
            </a:r>
            <a:endParaRPr lang="zh-TW" altLang="en-US" dirty="0"/>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Tracing Techniques</a:t>
            </a:r>
            <a:r>
              <a:rPr lang="zh-TW" altLang="en-US" dirty="0" smtClean="0"/>
              <a:t> </a:t>
            </a:r>
            <a:r>
              <a:rPr lang="en-US" altLang="zh-TW" dirty="0" smtClean="0"/>
              <a:t>–</a:t>
            </a:r>
            <a:r>
              <a:rPr lang="zh-TW" altLang="en-US" dirty="0" smtClean="0"/>
              <a:t> </a:t>
            </a:r>
            <a:r>
              <a:rPr lang="en-US" altLang="zh-TW" dirty="0" smtClean="0"/>
              <a:t>PRINT debug</a:t>
            </a:r>
            <a:endParaRPr lang="zh-TW" altLang="en-US" dirty="0"/>
          </a:p>
        </p:txBody>
      </p:sp>
      <p:sp>
        <p:nvSpPr>
          <p:cNvPr id="3" name="內容版面配置區 2"/>
          <p:cNvSpPr>
            <a:spLocks noGrp="1"/>
          </p:cNvSpPr>
          <p:nvPr>
            <p:ph idx="1"/>
          </p:nvPr>
        </p:nvSpPr>
        <p:spPr/>
        <p:txBody>
          <a:bodyPr>
            <a:normAutofit/>
          </a:bodyPr>
          <a:lstStyle/>
          <a:p>
            <a:r>
              <a:rPr lang="en-US" altLang="zh-TW" dirty="0" smtClean="0"/>
              <a:t>PRINT debug</a:t>
            </a:r>
          </a:p>
          <a:p>
            <a:pPr lvl="1"/>
            <a:r>
              <a:rPr lang="en-US" altLang="zh-TW" dirty="0" smtClean="0"/>
              <a:t>A basic technique in programming 101</a:t>
            </a:r>
          </a:p>
          <a:p>
            <a:pPr lvl="1"/>
            <a:r>
              <a:rPr lang="en-US" altLang="zh-TW" dirty="0" smtClean="0"/>
              <a:t>insert </a:t>
            </a:r>
            <a:r>
              <a:rPr lang="zh-TW" altLang="en-US" dirty="0" smtClean="0"/>
              <a:t> </a:t>
            </a:r>
            <a:r>
              <a:rPr lang="en-US" altLang="zh-TW" dirty="0" err="1" smtClean="0"/>
              <a:t>printf</a:t>
            </a:r>
            <a:r>
              <a:rPr lang="en-US" altLang="zh-TW" dirty="0" smtClean="0"/>
              <a:t>/</a:t>
            </a:r>
            <a:r>
              <a:rPr lang="en-US" altLang="zh-TW" dirty="0" err="1" smtClean="0"/>
              <a:t>cout</a:t>
            </a:r>
            <a:r>
              <a:rPr lang="en-US" altLang="zh-TW" dirty="0" smtClean="0"/>
              <a:t>  to print variable values at critical places in code. </a:t>
            </a:r>
          </a:p>
          <a:p>
            <a:pPr lvl="1"/>
            <a:r>
              <a:rPr lang="en-US" altLang="zh-TW" dirty="0" smtClean="0"/>
              <a:t>print to file or screen </a:t>
            </a:r>
          </a:p>
          <a:p>
            <a:pPr lvl="1"/>
            <a:r>
              <a:rPr lang="en-US" altLang="zh-TW" dirty="0" smtClean="0"/>
              <a:t>unless you insert “pause” command, the printing is non-stop (unless you know CTRL-S)</a:t>
            </a:r>
          </a:p>
          <a:p>
            <a:pPr lvl="1"/>
            <a:r>
              <a:rPr lang="en-US" altLang="zh-TW" dirty="0" smtClean="0"/>
              <a:t>It is still an important debugging technique. In practice, programmer may create log which is a PRINT debug</a:t>
            </a:r>
          </a:p>
          <a:p>
            <a:pPr lvl="1"/>
            <a:endParaRPr lang="en-US" altLang="zh-TW" dirty="0" smtClean="0"/>
          </a:p>
          <a:p>
            <a:pPr lvl="1"/>
            <a:endParaRPr lang="en-US" altLang="zh-TW" dirty="0" smtClean="0"/>
          </a:p>
          <a:p>
            <a:pPr lvl="1"/>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30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Tracing Techniques – PRINT debug </a:t>
            </a:r>
            <a:endParaRPr lang="zh-TW" altLang="en-US" dirty="0"/>
          </a:p>
        </p:txBody>
      </p:sp>
      <p:sp>
        <p:nvSpPr>
          <p:cNvPr id="3" name="內容版面配置區 2"/>
          <p:cNvSpPr>
            <a:spLocks noGrp="1"/>
          </p:cNvSpPr>
          <p:nvPr>
            <p:ph idx="1"/>
          </p:nvPr>
        </p:nvSpPr>
        <p:spPr/>
        <p:txBody>
          <a:bodyPr>
            <a:normAutofit fontScale="92500" lnSpcReduction="10000"/>
          </a:bodyPr>
          <a:lstStyle/>
          <a:p>
            <a:pPr>
              <a:buNone/>
            </a:pPr>
            <a:r>
              <a:rPr lang="en-US" altLang="zh-TW" dirty="0" smtClean="0"/>
              <a:t>PRINT debug may have the following problems</a:t>
            </a:r>
          </a:p>
          <a:p>
            <a:r>
              <a:rPr lang="en-US" altLang="zh-TW" dirty="0" smtClean="0"/>
              <a:t>If you need to modify/add print contents, you need to change the code. Changing the code requires re-compilation. It could takes time if the scale of system is large. </a:t>
            </a:r>
            <a:endParaRPr lang="en-US" altLang="zh-TW" dirty="0"/>
          </a:p>
          <a:p>
            <a:r>
              <a:rPr lang="en-US" altLang="zh-TW" dirty="0" smtClean="0"/>
              <a:t>When there are lots of PRINTs you may need to delete/comment them one by one.</a:t>
            </a:r>
          </a:p>
          <a:p>
            <a:r>
              <a:rPr lang="en-US" altLang="zh-TW" dirty="0" smtClean="0"/>
              <a:t>PRINT debug may be used to print formatted output (e.g., you print a tree in a tree layout in the screen). As the visualization code is complicated, bugs can be created in the debugging code. </a:t>
            </a:r>
          </a:p>
          <a:p>
            <a:r>
              <a:rPr lang="en-US" altLang="zh-TW" dirty="0" smtClean="0"/>
              <a:t>In some applications, printing to screen may be not available</a:t>
            </a:r>
          </a:p>
          <a:p>
            <a:pPr lvl="1"/>
            <a:r>
              <a:rPr lang="en-US" altLang="zh-TW" dirty="0" smtClean="0"/>
              <a:t>GUI applications</a:t>
            </a:r>
          </a:p>
          <a:p>
            <a:pPr lvl="1"/>
            <a:r>
              <a:rPr lang="en-US" altLang="zh-TW" dirty="0" smtClean="0"/>
              <a:t>High performance program</a:t>
            </a: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31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Example</a:t>
            </a:r>
            <a:endParaRPr lang="zh-TW" altLang="en-US" dirty="0"/>
          </a:p>
        </p:txBody>
      </p:sp>
      <p:sp>
        <p:nvSpPr>
          <p:cNvPr id="3" name="內容版面配置區 2"/>
          <p:cNvSpPr>
            <a:spLocks noGrp="1"/>
          </p:cNvSpPr>
          <p:nvPr>
            <p:ph idx="1"/>
          </p:nvPr>
        </p:nvSpPr>
        <p:spPr>
          <a:xfrm>
            <a:off x="594360" y="1916832"/>
            <a:ext cx="7955280" cy="4069080"/>
          </a:xfrm>
        </p:spPr>
        <p:txBody>
          <a:bodyPr>
            <a:normAutofit fontScale="70000" lnSpcReduction="20000"/>
          </a:bodyPr>
          <a:lstStyle/>
          <a:p>
            <a:r>
              <a:rPr lang="en-US" altLang="zh-TW" sz="4000" dirty="0" smtClean="0"/>
              <a:t>Please compare the elapse time of the two programs</a:t>
            </a:r>
          </a:p>
          <a:p>
            <a:pPr lvl="6">
              <a:buNone/>
            </a:pPr>
            <a:endParaRPr lang="en-US" altLang="zh-TW" sz="2900" dirty="0" smtClean="0"/>
          </a:p>
          <a:p>
            <a:pPr lvl="6">
              <a:buNone/>
            </a:pPr>
            <a:r>
              <a:rPr lang="zh-TW" altLang="en-US" sz="2900" dirty="0" smtClean="0"/>
              <a:t>   </a:t>
            </a:r>
            <a:r>
              <a:rPr lang="en-US" altLang="zh-TW" sz="2900" dirty="0" smtClean="0"/>
              <a:t>for (</a:t>
            </a:r>
            <a:r>
              <a:rPr lang="en-US" altLang="zh-TW" sz="2900" dirty="0" err="1" smtClean="0"/>
              <a:t>i</a:t>
            </a:r>
            <a:r>
              <a:rPr lang="en-US" altLang="zh-TW" sz="2900" dirty="0" smtClean="0"/>
              <a:t>=0;i&lt;1000000; </a:t>
            </a:r>
            <a:r>
              <a:rPr lang="en-US" altLang="zh-TW" sz="2900" dirty="0" err="1" smtClean="0"/>
              <a:t>i</a:t>
            </a:r>
            <a:r>
              <a:rPr lang="en-US" altLang="zh-TW" sz="2900" dirty="0" smtClean="0"/>
              <a:t>++) {</a:t>
            </a:r>
          </a:p>
          <a:p>
            <a:pPr lvl="6">
              <a:buNone/>
            </a:pPr>
            <a:r>
              <a:rPr lang="en-US" altLang="zh-TW" sz="2900" dirty="0" smtClean="0"/>
              <a:t>         value = </a:t>
            </a:r>
            <a:r>
              <a:rPr lang="en-US" altLang="zh-TW" sz="2900" dirty="0" err="1" smtClean="0"/>
              <a:t>i</a:t>
            </a:r>
            <a:r>
              <a:rPr lang="en-US" altLang="zh-TW" sz="2900" dirty="0" smtClean="0"/>
              <a:t> * </a:t>
            </a:r>
            <a:r>
              <a:rPr lang="en-US" altLang="zh-TW" sz="2900" dirty="0" err="1" smtClean="0"/>
              <a:t>i</a:t>
            </a:r>
            <a:r>
              <a:rPr lang="en-US" altLang="zh-TW" sz="2900" dirty="0" smtClean="0"/>
              <a:t> ;</a:t>
            </a:r>
          </a:p>
          <a:p>
            <a:pPr lvl="6">
              <a:buNone/>
            </a:pPr>
            <a:r>
              <a:rPr lang="en-US" altLang="zh-TW" sz="2900" dirty="0" smtClean="0"/>
              <a:t>  }</a:t>
            </a:r>
          </a:p>
          <a:p>
            <a:pPr>
              <a:buNone/>
            </a:pPr>
            <a:endParaRPr lang="en-US" altLang="zh-TW" dirty="0" smtClean="0"/>
          </a:p>
          <a:p>
            <a:pPr>
              <a:buNone/>
            </a:pPr>
            <a:endParaRPr lang="en-US" altLang="zh-TW" dirty="0" smtClean="0"/>
          </a:p>
          <a:p>
            <a:pPr lvl="6">
              <a:buNone/>
            </a:pPr>
            <a:r>
              <a:rPr lang="en-US" altLang="zh-TW" sz="2600" dirty="0" smtClean="0"/>
              <a:t>  for (</a:t>
            </a:r>
            <a:r>
              <a:rPr lang="en-US" altLang="zh-TW" sz="2600" dirty="0" err="1" smtClean="0"/>
              <a:t>i</a:t>
            </a:r>
            <a:r>
              <a:rPr lang="en-US" altLang="zh-TW" sz="2600" dirty="0" smtClean="0"/>
              <a:t>=0; </a:t>
            </a:r>
            <a:r>
              <a:rPr lang="en-US" altLang="zh-TW" sz="2600" dirty="0" err="1" smtClean="0"/>
              <a:t>i</a:t>
            </a:r>
            <a:r>
              <a:rPr lang="en-US" altLang="zh-TW" sz="2600" dirty="0" smtClean="0"/>
              <a:t>&lt; 1000000; </a:t>
            </a:r>
            <a:r>
              <a:rPr lang="en-US" altLang="zh-TW" sz="2600" dirty="0" err="1" smtClean="0"/>
              <a:t>i</a:t>
            </a:r>
            <a:r>
              <a:rPr lang="en-US" altLang="zh-TW" sz="2600" dirty="0" smtClean="0"/>
              <a:t>++) {</a:t>
            </a:r>
          </a:p>
          <a:p>
            <a:pPr lvl="6">
              <a:buNone/>
            </a:pPr>
            <a:r>
              <a:rPr lang="en-US" altLang="zh-TW" sz="2600" dirty="0" smtClean="0"/>
              <a:t>        value = </a:t>
            </a:r>
            <a:r>
              <a:rPr lang="en-US" altLang="zh-TW" sz="2600" dirty="0" err="1" smtClean="0"/>
              <a:t>i</a:t>
            </a:r>
            <a:r>
              <a:rPr lang="en-US" altLang="zh-TW" sz="2600" dirty="0" smtClean="0"/>
              <a:t> * </a:t>
            </a:r>
            <a:r>
              <a:rPr lang="en-US" altLang="zh-TW" sz="2600" dirty="0" err="1" smtClean="0"/>
              <a:t>i</a:t>
            </a:r>
            <a:r>
              <a:rPr lang="en-US" altLang="zh-TW" sz="2600" dirty="0" smtClean="0"/>
              <a:t> ;</a:t>
            </a:r>
          </a:p>
          <a:p>
            <a:pPr lvl="6">
              <a:buNone/>
            </a:pPr>
            <a:r>
              <a:rPr lang="en-US" altLang="zh-TW" sz="2600" dirty="0" smtClean="0"/>
              <a:t>        </a:t>
            </a:r>
            <a:r>
              <a:rPr lang="en-US" altLang="zh-TW" sz="2600" dirty="0" err="1" smtClean="0"/>
              <a:t>cout</a:t>
            </a:r>
            <a:r>
              <a:rPr lang="en-US" altLang="zh-TW" sz="2600" dirty="0" smtClean="0"/>
              <a:t> &lt;&lt; </a:t>
            </a:r>
            <a:r>
              <a:rPr lang="en-US" altLang="zh-TW" sz="2600" dirty="0" err="1" smtClean="0"/>
              <a:t>i</a:t>
            </a:r>
            <a:r>
              <a:rPr lang="en-US" altLang="zh-TW" sz="2600" dirty="0" smtClean="0"/>
              <a:t> &lt;&lt; </a:t>
            </a:r>
            <a:r>
              <a:rPr lang="en-US" altLang="zh-TW" sz="2600" dirty="0" err="1" smtClean="0"/>
              <a:t>endl</a:t>
            </a:r>
            <a:r>
              <a:rPr lang="en-US" altLang="zh-TW" sz="2600" dirty="0" smtClean="0"/>
              <a:t> ;</a:t>
            </a:r>
          </a:p>
          <a:p>
            <a:pPr lvl="6">
              <a:buNone/>
            </a:pPr>
            <a:r>
              <a:rPr lang="en-US" altLang="zh-TW" sz="2600" dirty="0" smtClean="0"/>
              <a:t>  }</a:t>
            </a:r>
          </a:p>
          <a:p>
            <a:r>
              <a:rPr lang="en-US" altLang="zh-TW" sz="3200" dirty="0" smtClean="0"/>
              <a:t>We all took operating systems courses. I/O is very slow. </a:t>
            </a:r>
          </a:p>
          <a:p>
            <a:pPr>
              <a:buNone/>
            </a:pPr>
            <a:endParaRPr lang="en-US" altLang="zh-TW" sz="3800" dirty="0" smtClean="0"/>
          </a:p>
          <a:p>
            <a:pPr>
              <a:buNone/>
            </a:pPr>
            <a:endParaRPr lang="en-US" altLang="zh-TW" dirty="0" smtClean="0"/>
          </a:p>
          <a:p>
            <a:pPr>
              <a:buNone/>
            </a:pPr>
            <a:endParaRPr lang="en-US" altLang="zh-TW" dirty="0" smtClean="0"/>
          </a:p>
          <a:p>
            <a:pPr>
              <a:buNone/>
            </a:pPr>
            <a:endParaRPr lang="en-US" altLang="zh-TW" dirty="0" smtClean="0"/>
          </a:p>
          <a:p>
            <a:pPr>
              <a:buNone/>
            </a:pP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32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71352" y="381001"/>
            <a:ext cx="6377940" cy="1293028"/>
          </a:xfrm>
        </p:spPr>
        <p:txBody>
          <a:bodyPr/>
          <a:lstStyle/>
          <a:p>
            <a:r>
              <a:rPr lang="en-US" altLang="zh-TW" dirty="0" smtClean="0"/>
              <a:t>Probe effect</a:t>
            </a:r>
            <a:endParaRPr lang="zh-TW" altLang="en-US" dirty="0"/>
          </a:p>
        </p:txBody>
      </p:sp>
      <p:sp>
        <p:nvSpPr>
          <p:cNvPr id="3" name="內容版面配置區 2"/>
          <p:cNvSpPr>
            <a:spLocks noGrp="1"/>
          </p:cNvSpPr>
          <p:nvPr>
            <p:ph idx="1"/>
          </p:nvPr>
        </p:nvSpPr>
        <p:spPr>
          <a:xfrm>
            <a:off x="816798" y="1571898"/>
            <a:ext cx="7772400" cy="4783948"/>
          </a:xfrm>
        </p:spPr>
        <p:txBody>
          <a:bodyPr/>
          <a:lstStyle/>
          <a:p>
            <a:r>
              <a:rPr lang="en-US" altLang="zh-TW" dirty="0" smtClean="0"/>
              <a:t>In order to understand the internal program states, you add PRINT commands (so does debugger)</a:t>
            </a:r>
          </a:p>
          <a:p>
            <a:r>
              <a:rPr lang="en-US" altLang="zh-TW" dirty="0" smtClean="0"/>
              <a:t>Because you </a:t>
            </a:r>
            <a:r>
              <a:rPr lang="en-US" altLang="zh-TW" dirty="0" smtClean="0">
                <a:solidFill>
                  <a:srgbClr val="FFFF00"/>
                </a:solidFill>
              </a:rPr>
              <a:t>observe, </a:t>
            </a:r>
            <a:r>
              <a:rPr lang="en-US" altLang="zh-TW" dirty="0" smtClean="0"/>
              <a:t>in </a:t>
            </a:r>
            <a:r>
              <a:rPr lang="en-US" altLang="zh-TW" dirty="0" err="1" smtClean="0"/>
              <a:t>someways</a:t>
            </a:r>
            <a:r>
              <a:rPr lang="en-US" altLang="zh-TW" dirty="0" smtClean="0"/>
              <a:t>, you change the program behaviors. This is called </a:t>
            </a:r>
            <a:r>
              <a:rPr lang="en-US" altLang="zh-TW" dirty="0" smtClean="0">
                <a:solidFill>
                  <a:srgbClr val="FF0000"/>
                </a:solidFill>
              </a:rPr>
              <a:t>probe effect</a:t>
            </a:r>
          </a:p>
          <a:p>
            <a:r>
              <a:rPr lang="en-US" altLang="zh-TW" dirty="0" smtClean="0"/>
              <a:t>Uncertainty principle </a:t>
            </a:r>
          </a:p>
          <a:p>
            <a:pPr lvl="1"/>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33</a:t>
            </a:fld>
            <a:endParaRPr lang="zh-TW" altLang="en-US"/>
          </a:p>
        </p:txBody>
      </p:sp>
      <p:pic>
        <p:nvPicPr>
          <p:cNvPr id="61442" name="Picture 2" descr="http://t3.gstatic.com/images?q=tbn:ANd9GcRHkwU6oa-Nzz2f8f07jKEAL63aM4x6T5WgcsiyKCmkMiXbX8ukow"/>
          <p:cNvPicPr>
            <a:picLocks noChangeAspect="1" noChangeArrowheads="1"/>
          </p:cNvPicPr>
          <p:nvPr/>
        </p:nvPicPr>
        <p:blipFill>
          <a:blip r:embed="rId2" cstate="print"/>
          <a:srcRect/>
          <a:stretch>
            <a:fillRect/>
          </a:stretch>
        </p:blipFill>
        <p:spPr bwMode="auto">
          <a:xfrm>
            <a:off x="5364088" y="3861048"/>
            <a:ext cx="3292971" cy="2556895"/>
          </a:xfrm>
          <a:prstGeom prst="rect">
            <a:avLst/>
          </a:prstGeom>
          <a:noFill/>
        </p:spPr>
      </p:pic>
      <p:pic>
        <p:nvPicPr>
          <p:cNvPr id="61444" name="Picture 4" descr="http://t1.gstatic.com/images?q=tbn:ANd9GcQ9XDzO2K3Ngbf37c_sj_8IRE6k38wciwHkVTXnp4AIsO-DSAnx-w"/>
          <p:cNvPicPr>
            <a:picLocks noChangeAspect="1" noChangeArrowheads="1"/>
          </p:cNvPicPr>
          <p:nvPr/>
        </p:nvPicPr>
        <p:blipFill>
          <a:blip r:embed="rId3" cstate="print"/>
          <a:srcRect/>
          <a:stretch>
            <a:fillRect/>
          </a:stretch>
        </p:blipFill>
        <p:spPr bwMode="auto">
          <a:xfrm>
            <a:off x="611560" y="4221088"/>
            <a:ext cx="2438400" cy="1876425"/>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6" name="筆跡 5"/>
              <p14:cNvContentPartPr/>
              <p14:nvPr/>
            </p14:nvContentPartPr>
            <p14:xfrm>
              <a:off x="4956120" y="3232440"/>
              <a:ext cx="2000520" cy="616680"/>
            </p14:xfrm>
          </p:contentPart>
        </mc:Choice>
        <mc:Fallback xmlns="">
          <p:pic>
            <p:nvPicPr>
              <p:cNvPr id="6" name="筆跡 5"/>
              <p:cNvPicPr/>
              <p:nvPr/>
            </p:nvPicPr>
            <p:blipFill>
              <a:blip r:embed="rId5"/>
              <a:stretch>
                <a:fillRect/>
              </a:stretch>
            </p:blipFill>
            <p:spPr>
              <a:xfrm>
                <a:off x="4946760" y="3223080"/>
                <a:ext cx="2019240" cy="6354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Probe Effect in Practice</a:t>
            </a:r>
            <a:endParaRPr lang="zh-TW" altLang="en-US" dirty="0"/>
          </a:p>
        </p:txBody>
      </p:sp>
      <p:sp>
        <p:nvSpPr>
          <p:cNvPr id="3" name="內容版面配置區 2"/>
          <p:cNvSpPr>
            <a:spLocks noGrp="1"/>
          </p:cNvSpPr>
          <p:nvPr>
            <p:ph idx="1"/>
          </p:nvPr>
        </p:nvSpPr>
        <p:spPr/>
        <p:txBody>
          <a:bodyPr/>
          <a:lstStyle/>
          <a:p>
            <a:r>
              <a:rPr lang="en-US" altLang="zh-TW" dirty="0" smtClean="0"/>
              <a:t>If your program (</a:t>
            </a:r>
            <a:r>
              <a:rPr lang="en-US" altLang="zh-TW" dirty="0" err="1" smtClean="0"/>
              <a:t>debuggee</a:t>
            </a:r>
            <a:r>
              <a:rPr lang="en-US" altLang="zh-TW" dirty="0" smtClean="0"/>
              <a:t>) contains only one thread (main()), it is called a sequential program </a:t>
            </a:r>
          </a:p>
          <a:p>
            <a:pPr lvl="1"/>
            <a:r>
              <a:rPr lang="en-US" altLang="zh-TW" dirty="0" smtClean="0"/>
              <a:t>Adding PRINT only decrease performance and does not change the correctness of the program (School exercises are the major kind of the program). Your program simply run slower. </a:t>
            </a:r>
          </a:p>
          <a:p>
            <a:pPr lvl="1"/>
            <a:r>
              <a:rPr lang="en-US" altLang="zh-TW" dirty="0" smtClean="0"/>
              <a:t>Bug can be reproduce repeatedly</a:t>
            </a:r>
          </a:p>
          <a:p>
            <a:pPr lvl="1"/>
            <a:endParaRPr lang="en-US" altLang="zh-TW" dirty="0" smtClean="0"/>
          </a:p>
          <a:p>
            <a:pPr lvl="1"/>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34</a:t>
            </a:fld>
            <a:endParaRPr lang="zh-TW" altLang="en-US"/>
          </a:p>
        </p:txBody>
      </p:sp>
      <mc:AlternateContent xmlns:mc="http://schemas.openxmlformats.org/markup-compatibility/2006" xmlns:p14="http://schemas.microsoft.com/office/powerpoint/2010/main">
        <mc:Choice Requires="p14">
          <p:contentPart p14:bwMode="auto" r:id="rId2">
            <p14:nvContentPartPr>
              <p14:cNvPr id="6" name="筆跡 5"/>
              <p14:cNvContentPartPr/>
              <p14:nvPr/>
            </p14:nvContentPartPr>
            <p14:xfrm>
              <a:off x="1080360" y="2410920"/>
              <a:ext cx="7439040" cy="2000880"/>
            </p14:xfrm>
          </p:contentPart>
        </mc:Choice>
        <mc:Fallback xmlns="">
          <p:pic>
            <p:nvPicPr>
              <p:cNvPr id="6" name="筆跡 5"/>
              <p:cNvPicPr/>
              <p:nvPr/>
            </p:nvPicPr>
            <p:blipFill>
              <a:blip r:embed="rId3"/>
              <a:stretch>
                <a:fillRect/>
              </a:stretch>
            </p:blipFill>
            <p:spPr>
              <a:xfrm>
                <a:off x="1071000" y="2401560"/>
                <a:ext cx="7457760" cy="20196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Probe effect</a:t>
            </a:r>
            <a:endParaRPr lang="zh-TW" altLang="en-US" dirty="0"/>
          </a:p>
        </p:txBody>
      </p:sp>
      <p:sp>
        <p:nvSpPr>
          <p:cNvPr id="3" name="內容版面配置區 2"/>
          <p:cNvSpPr>
            <a:spLocks noGrp="1"/>
          </p:cNvSpPr>
          <p:nvPr>
            <p:ph idx="1"/>
          </p:nvPr>
        </p:nvSpPr>
        <p:spPr/>
        <p:txBody>
          <a:bodyPr/>
          <a:lstStyle/>
          <a:p>
            <a:r>
              <a:rPr lang="en-US" altLang="zh-TW" dirty="0" smtClean="0"/>
              <a:t>If your program contains multi-threading, distributed/networked communications, parallel processing </a:t>
            </a:r>
          </a:p>
          <a:p>
            <a:pPr lvl="1"/>
            <a:r>
              <a:rPr lang="en-US" altLang="zh-TW" dirty="0" smtClean="0"/>
              <a:t>Networking apps, multithreading apps, apps with GUIs… Programs in real world belonged to this category.</a:t>
            </a:r>
          </a:p>
          <a:p>
            <a:pPr lvl="1"/>
            <a:r>
              <a:rPr lang="en-US" altLang="zh-TW" dirty="0"/>
              <a:t>P</a:t>
            </a:r>
            <a:r>
              <a:rPr lang="en-US" altLang="zh-TW" dirty="0" smtClean="0"/>
              <a:t>robe effect (PRINT/debugger) not only slow down your program but can also alter the interleaving</a:t>
            </a:r>
            <a:r>
              <a:rPr lang="en-US" altLang="zh-TW" dirty="0"/>
              <a:t> </a:t>
            </a:r>
            <a:r>
              <a:rPr lang="en-US" altLang="zh-TW" dirty="0" smtClean="0"/>
              <a:t>of threads.</a:t>
            </a:r>
          </a:p>
          <a:p>
            <a:pPr lvl="1"/>
            <a:r>
              <a:rPr lang="en-US" altLang="zh-TW" dirty="0" smtClean="0"/>
              <a:t>Program may not reach the point you want to reproduce for debugging </a:t>
            </a:r>
          </a:p>
          <a:p>
            <a:pPr lvl="1"/>
            <a:r>
              <a:rPr lang="en-US" altLang="zh-TW" dirty="0" smtClean="0"/>
              <a:t>bugs may not be</a:t>
            </a:r>
            <a:r>
              <a:rPr lang="zh-TW" altLang="en-US" dirty="0" smtClean="0"/>
              <a:t> </a:t>
            </a:r>
            <a:r>
              <a:rPr lang="en-US" altLang="zh-TW" dirty="0" smtClean="0"/>
              <a:t>reproduced</a:t>
            </a:r>
          </a:p>
          <a:p>
            <a:pPr lvl="1"/>
            <a:r>
              <a:rPr lang="en-US" altLang="zh-TW" dirty="0" smtClean="0"/>
              <a:t>Be  AWARE !!</a:t>
            </a:r>
          </a:p>
          <a:p>
            <a:pPr lvl="1"/>
            <a:endParaRPr lang="en-US" altLang="zh-TW" dirty="0" smtClean="0"/>
          </a:p>
          <a:p>
            <a:pPr lvl="1"/>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35</a:t>
            </a:fld>
            <a:endParaRPr lang="zh-TW" altLang="en-US"/>
          </a:p>
        </p:txBody>
      </p:sp>
      <mc:AlternateContent xmlns:mc="http://schemas.openxmlformats.org/markup-compatibility/2006" xmlns:p14="http://schemas.microsoft.com/office/powerpoint/2010/main">
        <mc:Choice Requires="p14">
          <p:contentPart p14:bwMode="auto" r:id="rId2">
            <p14:nvContentPartPr>
              <p14:cNvPr id="6" name="筆跡 5"/>
              <p14:cNvContentPartPr/>
              <p14:nvPr/>
            </p14:nvContentPartPr>
            <p14:xfrm>
              <a:off x="910800" y="2589480"/>
              <a:ext cx="7260120" cy="2125800"/>
            </p14:xfrm>
          </p:contentPart>
        </mc:Choice>
        <mc:Fallback xmlns="">
          <p:pic>
            <p:nvPicPr>
              <p:cNvPr id="6" name="筆跡 5"/>
              <p:cNvPicPr/>
              <p:nvPr/>
            </p:nvPicPr>
            <p:blipFill>
              <a:blip r:embed="rId3"/>
              <a:stretch>
                <a:fillRect/>
              </a:stretch>
            </p:blipFill>
            <p:spPr>
              <a:xfrm>
                <a:off x="901440" y="2580120"/>
                <a:ext cx="7278840" cy="214452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Tracing Techniques</a:t>
            </a:r>
            <a:r>
              <a:rPr lang="zh-TW" altLang="en-US" dirty="0" smtClean="0"/>
              <a:t> </a:t>
            </a:r>
            <a:r>
              <a:rPr lang="en-US" altLang="zh-TW" dirty="0" smtClean="0"/>
              <a:t>-</a:t>
            </a:r>
            <a:r>
              <a:rPr lang="zh-TW" altLang="en-US" dirty="0" smtClean="0"/>
              <a:t> </a:t>
            </a:r>
            <a:r>
              <a:rPr lang="en-US" altLang="zh-TW" dirty="0" smtClean="0"/>
              <a:t>Debugger</a:t>
            </a:r>
            <a:endParaRPr lang="zh-TW" altLang="en-US" dirty="0"/>
          </a:p>
        </p:txBody>
      </p:sp>
      <p:sp>
        <p:nvSpPr>
          <p:cNvPr id="3" name="內容版面配置區 2"/>
          <p:cNvSpPr>
            <a:spLocks noGrp="1"/>
          </p:cNvSpPr>
          <p:nvPr>
            <p:ph idx="1"/>
          </p:nvPr>
        </p:nvSpPr>
        <p:spPr/>
        <p:txBody>
          <a:bodyPr/>
          <a:lstStyle/>
          <a:p>
            <a:r>
              <a:rPr lang="en-US" altLang="zh-TW" dirty="0" smtClean="0"/>
              <a:t>Debugger</a:t>
            </a:r>
            <a:r>
              <a:rPr lang="zh-TW" altLang="en-US" dirty="0" smtClean="0"/>
              <a:t> </a:t>
            </a:r>
            <a:r>
              <a:rPr lang="en-US" altLang="zh-TW" dirty="0" smtClean="0"/>
              <a:t>(System Program)</a:t>
            </a:r>
          </a:p>
          <a:p>
            <a:pPr lvl="1"/>
            <a:r>
              <a:rPr lang="en-US" altLang="zh-TW" dirty="0" smtClean="0"/>
              <a:t>allow you to set break points and there is no need to recompile the system </a:t>
            </a:r>
          </a:p>
          <a:p>
            <a:pPr lvl="1"/>
            <a:r>
              <a:rPr lang="en-US" altLang="zh-TW" dirty="0" smtClean="0"/>
              <a:t>At break point you can watch variables </a:t>
            </a:r>
          </a:p>
          <a:p>
            <a:pPr lvl="1"/>
            <a:r>
              <a:rPr lang="en-US" altLang="zh-TW" dirty="0" smtClean="0"/>
              <a:t>At break point, you can check</a:t>
            </a:r>
            <a:r>
              <a:rPr lang="zh-TW" altLang="en-US" dirty="0" smtClean="0"/>
              <a:t> </a:t>
            </a:r>
            <a:r>
              <a:rPr lang="en-US" altLang="zh-TW" dirty="0" smtClean="0">
                <a:solidFill>
                  <a:srgbClr val="FFFF00"/>
                </a:solidFill>
              </a:rPr>
              <a:t>call stack</a:t>
            </a:r>
          </a:p>
          <a:p>
            <a:pPr lvl="1"/>
            <a:r>
              <a:rPr lang="en-US" altLang="zh-TW" dirty="0" smtClean="0"/>
              <a:t>Source level debug</a:t>
            </a:r>
          </a:p>
          <a:p>
            <a:pPr lvl="1"/>
            <a:r>
              <a:rPr lang="en-US" altLang="zh-TW" dirty="0" smtClean="0"/>
              <a:t>You can execute program one by one and then observe the results immediately and easily. </a:t>
            </a:r>
          </a:p>
          <a:p>
            <a:pPr lvl="1"/>
            <a:r>
              <a:rPr lang="en-US" altLang="zh-TW" dirty="0" smtClean="0"/>
              <a:t>It is much more efficient compared to PRINT debug</a:t>
            </a:r>
          </a:p>
          <a:p>
            <a:pPr lvl="1"/>
            <a:r>
              <a:rPr lang="en-US" altLang="zh-TW" dirty="0" smtClean="0"/>
              <a:t>If you never use it before and don’t think it is necessary, it is a sign that your programs are small (ACM programs?)</a:t>
            </a:r>
          </a:p>
          <a:p>
            <a:pPr lvl="1"/>
            <a:endParaRPr lang="en-US" altLang="zh-TW" dirty="0" smtClean="0"/>
          </a:p>
          <a:p>
            <a:pPr lvl="1"/>
            <a:endParaRPr lang="en-US" altLang="zh-TW" dirty="0" smtClean="0"/>
          </a:p>
          <a:p>
            <a:endParaRPr lang="zh-TW" altLang="en-US" dirty="0"/>
          </a:p>
        </p:txBody>
      </p:sp>
      <p:sp>
        <p:nvSpPr>
          <p:cNvPr id="4" name="頁尾版面配置區 3"/>
          <p:cNvSpPr>
            <a:spLocks noGrp="1"/>
          </p:cNvSpPr>
          <p:nvPr>
            <p:ph type="ftr" sz="quarter" idx="11"/>
          </p:nvPr>
        </p:nvSpPr>
        <p:spPr/>
        <p:txBody>
          <a:bodyPr/>
          <a:lstStyle/>
          <a:p>
            <a:r>
              <a:rPr lang="zh-TW" altLang="en-US" dirty="0" smtClean="0"/>
              <a:t>教育部資訊人才培育計畫</a:t>
            </a:r>
            <a:endParaRPr lang="zh-TW" altLang="en-US" dirty="0"/>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36</a:t>
            </a:fld>
            <a:endParaRPr lang="zh-TW" altLang="en-US"/>
          </a:p>
        </p:txBody>
      </p:sp>
      <mc:AlternateContent xmlns:mc="http://schemas.openxmlformats.org/markup-compatibility/2006" xmlns:p14="http://schemas.microsoft.com/office/powerpoint/2010/main">
        <mc:Choice Requires="p14">
          <p:contentPart p14:bwMode="auto" r:id="rId2">
            <p14:nvContentPartPr>
              <p14:cNvPr id="6" name="筆跡 5"/>
              <p14:cNvContentPartPr/>
              <p14:nvPr/>
            </p14:nvContentPartPr>
            <p14:xfrm>
              <a:off x="758880" y="1464480"/>
              <a:ext cx="7965720" cy="3741840"/>
            </p14:xfrm>
          </p:contentPart>
        </mc:Choice>
        <mc:Fallback xmlns="">
          <p:pic>
            <p:nvPicPr>
              <p:cNvPr id="6" name="筆跡 5"/>
              <p:cNvPicPr/>
              <p:nvPr/>
            </p:nvPicPr>
            <p:blipFill>
              <a:blip r:embed="rId3"/>
              <a:stretch>
                <a:fillRect/>
              </a:stretch>
            </p:blipFill>
            <p:spPr>
              <a:xfrm>
                <a:off x="749520" y="1455120"/>
                <a:ext cx="7984440" cy="376056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An Introduction to Debugger</a:t>
            </a:r>
            <a:endParaRPr lang="zh-TW" altLang="en-US" dirty="0"/>
          </a:p>
        </p:txBody>
      </p:sp>
      <p:sp>
        <p:nvSpPr>
          <p:cNvPr id="3" name="內容版面配置區 2"/>
          <p:cNvSpPr>
            <a:spLocks noGrp="1"/>
          </p:cNvSpPr>
          <p:nvPr>
            <p:ph idx="1"/>
          </p:nvPr>
        </p:nvSpPr>
        <p:spPr/>
        <p:txBody>
          <a:bodyPr/>
          <a:lstStyle/>
          <a:p>
            <a:r>
              <a:rPr lang="en-US" altLang="zh-TW" dirty="0" smtClean="0"/>
              <a:t>Debugger is an important system program</a:t>
            </a:r>
          </a:p>
          <a:p>
            <a:pPr lvl="1"/>
            <a:r>
              <a:rPr lang="en-US" altLang="zh-TW" dirty="0" smtClean="0"/>
              <a:t>Any CPU manufacturer wants to attract developers, debugger is a must support system program.</a:t>
            </a:r>
          </a:p>
          <a:p>
            <a:pPr lvl="1"/>
            <a:r>
              <a:rPr lang="en-US" altLang="zh-TW" dirty="0" smtClean="0"/>
              <a:t>System programs include</a:t>
            </a:r>
            <a:br>
              <a:rPr lang="en-US" altLang="zh-TW" dirty="0" smtClean="0"/>
            </a:br>
            <a:r>
              <a:rPr lang="en-US" altLang="zh-TW" dirty="0" smtClean="0"/>
              <a:t>compiler, linker, debugger, assembler …</a:t>
            </a:r>
          </a:p>
          <a:p>
            <a:r>
              <a:rPr lang="en-US" altLang="zh-TW" dirty="0" smtClean="0"/>
              <a:t>debugger is a very complicated system program </a:t>
            </a:r>
          </a:p>
          <a:p>
            <a:r>
              <a:rPr lang="en-US" altLang="zh-TW" dirty="0" smtClean="0"/>
              <a:t>A debugger of its original form is</a:t>
            </a:r>
            <a:r>
              <a:rPr lang="zh-TW" altLang="en-US" dirty="0" smtClean="0"/>
              <a:t> </a:t>
            </a:r>
            <a:r>
              <a:rPr lang="en-US" altLang="zh-TW" dirty="0" smtClean="0"/>
              <a:t>console-mode</a:t>
            </a:r>
            <a:r>
              <a:rPr lang="zh-TW" altLang="en-US" dirty="0" smtClean="0"/>
              <a:t> </a:t>
            </a:r>
            <a:r>
              <a:rPr lang="en-US" altLang="zh-TW" dirty="0" smtClean="0"/>
              <a:t>(command line) </a:t>
            </a:r>
            <a:endParaRPr lang="zh-TW" altLang="en-US" dirty="0"/>
          </a:p>
        </p:txBody>
      </p:sp>
      <p:sp>
        <p:nvSpPr>
          <p:cNvPr id="4" name="頁尾版面配置區 3"/>
          <p:cNvSpPr>
            <a:spLocks noGrp="1"/>
          </p:cNvSpPr>
          <p:nvPr>
            <p:ph type="ftr" sz="quarter" idx="11"/>
          </p:nvPr>
        </p:nvSpPr>
        <p:spPr/>
        <p:txBody>
          <a:bodyPr/>
          <a:lstStyle/>
          <a:p>
            <a:r>
              <a:rPr lang="zh-TW" altLang="en-US" dirty="0" smtClean="0"/>
              <a:t>教育部資訊人才培育計畫</a:t>
            </a:r>
            <a:endParaRPr lang="zh-TW" altLang="en-US" dirty="0"/>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37</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r>
              <a:rPr lang="en-US" altLang="zh-TW" dirty="0" smtClean="0"/>
              <a:t>Most Well-known C/C++ Debugger</a:t>
            </a:r>
            <a:br>
              <a:rPr lang="en-US" altLang="zh-TW" dirty="0" smtClean="0"/>
            </a:br>
            <a:r>
              <a:rPr lang="en-US" altLang="zh-TW" dirty="0" smtClean="0"/>
              <a:t> GDB</a:t>
            </a:r>
            <a:endParaRPr lang="zh-TW" altLang="en-US" dirty="0"/>
          </a:p>
        </p:txBody>
      </p:sp>
      <p:sp>
        <p:nvSpPr>
          <p:cNvPr id="3" name="內容版面配置區 2"/>
          <p:cNvSpPr>
            <a:spLocks noGrp="1"/>
          </p:cNvSpPr>
          <p:nvPr>
            <p:ph idx="1"/>
          </p:nvPr>
        </p:nvSpPr>
        <p:spPr/>
        <p:txBody>
          <a:bodyPr/>
          <a:lstStyle/>
          <a:p>
            <a:r>
              <a:rPr lang="en-US" altLang="zh-TW" b="1" dirty="0"/>
              <a:t>GDB: The GNU Project </a:t>
            </a:r>
            <a:r>
              <a:rPr lang="en-US" altLang="zh-TW" b="1" dirty="0" smtClean="0"/>
              <a:t>Debugger</a:t>
            </a:r>
            <a:r>
              <a:rPr lang="zh-TW" altLang="en-US" b="1" dirty="0" smtClean="0"/>
              <a:t> </a:t>
            </a:r>
            <a:r>
              <a:rPr lang="en-US" altLang="zh-TW" b="1" dirty="0" smtClean="0"/>
              <a:t>(</a:t>
            </a:r>
            <a:r>
              <a:rPr lang="en-US" altLang="zh-TW" b="1" dirty="0" smtClean="0">
                <a:hlinkClick r:id="rId2"/>
              </a:rPr>
              <a:t>http://www.gnu.org/s/gdb/</a:t>
            </a:r>
            <a:r>
              <a:rPr lang="en-US" altLang="zh-TW" b="1" dirty="0" smtClean="0"/>
              <a:t>)</a:t>
            </a:r>
          </a:p>
          <a:p>
            <a:r>
              <a:rPr lang="en-US" altLang="zh-TW" b="1" dirty="0" smtClean="0"/>
              <a:t>It can debug the following languages</a:t>
            </a:r>
          </a:p>
          <a:p>
            <a:pPr lvl="1"/>
            <a:r>
              <a:rPr lang="en-US" altLang="zh-TW" dirty="0"/>
              <a:t>Ada, C, C++, Objective-C, </a:t>
            </a:r>
            <a:r>
              <a:rPr lang="en-US" altLang="zh-TW" dirty="0" smtClean="0"/>
              <a:t>Pascal, Python </a:t>
            </a:r>
            <a:r>
              <a:rPr lang="en-US" altLang="zh-TW" dirty="0"/>
              <a:t>(and many other languages</a:t>
            </a:r>
            <a:r>
              <a:rPr lang="en-US" altLang="zh-TW" dirty="0" smtClean="0"/>
              <a:t>), </a:t>
            </a:r>
          </a:p>
          <a:p>
            <a:pPr lvl="1"/>
            <a:r>
              <a:rPr lang="en-US" altLang="zh-TW" dirty="0" smtClean="0"/>
              <a:t>Unix based, but it is also ported to Windows, Mac </a:t>
            </a:r>
          </a:p>
          <a:p>
            <a:r>
              <a:rPr lang="en-US" altLang="zh-TW" b="1" dirty="0" smtClean="0"/>
              <a:t>Console mode based</a:t>
            </a:r>
            <a:endParaRPr lang="en-US" altLang="zh-TW" b="1" dirty="0"/>
          </a:p>
          <a:p>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38</a:t>
            </a:fld>
            <a:endParaRPr lang="zh-TW" altLang="en-US"/>
          </a:p>
        </p:txBody>
      </p:sp>
    </p:spTree>
    <p:extLst>
      <p:ext uri="{BB962C8B-B14F-4D97-AF65-F5344CB8AC3E}">
        <p14:creationId xmlns:p14="http://schemas.microsoft.com/office/powerpoint/2010/main" val="384514489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The example to debug a C program by GDB</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A</a:t>
            </a:r>
            <a:r>
              <a:rPr lang="zh-TW" altLang="en-US" dirty="0" smtClean="0"/>
              <a:t> </a:t>
            </a:r>
            <a:r>
              <a:rPr lang="en-US" altLang="zh-TW" dirty="0" err="1" smtClean="0"/>
              <a:t>debuggee</a:t>
            </a:r>
            <a:r>
              <a:rPr lang="en-US" altLang="zh-TW" dirty="0" smtClean="0"/>
              <a:t>: ex1.c</a:t>
            </a: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39</a:t>
            </a:fld>
            <a:endParaRPr lang="zh-TW" alt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2233749"/>
            <a:ext cx="7808615" cy="4624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623310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Bugs are everywhere</a:t>
            </a:r>
            <a:endParaRPr lang="zh-TW" altLang="en-US" dirty="0"/>
          </a:p>
        </p:txBody>
      </p:sp>
      <p:pic>
        <p:nvPicPr>
          <p:cNvPr id="4" name="Picture 4"/>
          <p:cNvPicPr>
            <a:picLocks noChangeAspect="1" noChangeArrowheads="1"/>
          </p:cNvPicPr>
          <p:nvPr/>
        </p:nvPicPr>
        <p:blipFill>
          <a:blip r:embed="rId3" cstate="print"/>
          <a:srcRect/>
          <a:stretch>
            <a:fillRect/>
          </a:stretch>
        </p:blipFill>
        <p:spPr bwMode="auto">
          <a:xfrm>
            <a:off x="323528" y="1772816"/>
            <a:ext cx="8334375" cy="2616200"/>
          </a:xfrm>
          <a:prstGeom prst="rect">
            <a:avLst/>
          </a:prstGeom>
          <a:noFill/>
          <a:ln w="50800">
            <a:noFill/>
            <a:miter lim="800000"/>
            <a:headEnd/>
            <a:tailEnd/>
          </a:ln>
          <a:effectLst/>
        </p:spPr>
      </p:pic>
      <p:sp>
        <p:nvSpPr>
          <p:cNvPr id="3" name="投影片編號版面配置區 2"/>
          <p:cNvSpPr>
            <a:spLocks noGrp="1"/>
          </p:cNvSpPr>
          <p:nvPr>
            <p:ph type="sldNum" sz="quarter" idx="12"/>
          </p:nvPr>
        </p:nvSpPr>
        <p:spPr/>
        <p:txBody>
          <a:bodyPr/>
          <a:lstStyle/>
          <a:p>
            <a:fld id="{73DA0BB7-265A-403C-9275-D587AB510EDC}" type="slidenum">
              <a:rPr lang="zh-TW" altLang="en-US" smtClean="0"/>
              <a:pPr/>
              <a:t>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395536" y="2182796"/>
            <a:ext cx="751359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TW" sz="1800" b="0" i="0" u="none" strike="noStrike" cap="none" normalizeH="0" baseline="0" dirty="0" smtClean="0">
              <a:ln>
                <a:noFill/>
              </a:ln>
              <a:solidFill>
                <a:schemeClr val="tx1"/>
              </a:solidFill>
              <a:effectLst/>
              <a:latin typeface="Arial" charset="0"/>
              <a:ea typeface="新細明體" charset="-120"/>
              <a:cs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TW" dirty="0" smtClean="0">
                <a:latin typeface="Arial" charset="0"/>
                <a:ea typeface="新細明體" charset="-120"/>
                <a:cs typeface="新細明體" charset="-120"/>
              </a:rPr>
              <a:t>To use GDB, give the following command</a:t>
            </a:r>
            <a:endParaRPr kumimoji="1" lang="en-US" altLang="zh-TW" sz="1800" b="0" i="0" u="none" strike="noStrike" cap="none" normalizeH="0" baseline="0" dirty="0" smtClean="0">
              <a:ln>
                <a:noFill/>
              </a:ln>
              <a:solidFill>
                <a:schemeClr val="tx1"/>
              </a:solidFill>
              <a:effectLst/>
              <a:latin typeface="Arial" charset="0"/>
              <a:ea typeface="新細明體" charset="-120"/>
              <a:cs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TW" dirty="0">
              <a:latin typeface="Arial" charset="0"/>
              <a:ea typeface="新細明體" charset="-120"/>
              <a:cs typeface="新細明體" charset="-12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en-US" altLang="zh-TW" dirty="0" smtClean="0">
              <a:latin typeface="Arial" charset="0"/>
              <a:ea typeface="新細明體" charset="-120"/>
              <a:cs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zh-TW" sz="1800" b="0" i="0" u="none" strike="noStrike" cap="none" normalizeH="0" baseline="0" dirty="0" smtClean="0">
                <a:ln>
                  <a:noFill/>
                </a:ln>
                <a:solidFill>
                  <a:schemeClr val="tx1"/>
                </a:solidFill>
                <a:effectLst/>
                <a:latin typeface="Arial" charset="0"/>
                <a:ea typeface="新細明體" charset="-120"/>
                <a:cs typeface="新細明體" charset="-120"/>
              </a:rPr>
              <a:t>g</a:t>
            </a:r>
            <a:r>
              <a:rPr kumimoji="1" lang="zh-TW" altLang="zh-TW" sz="1800" b="0" i="0" u="none" strike="noStrike" cap="none" normalizeH="0" baseline="0" dirty="0" smtClean="0">
                <a:ln>
                  <a:noFill/>
                </a:ln>
                <a:solidFill>
                  <a:schemeClr val="tx1"/>
                </a:solidFill>
                <a:effectLst/>
                <a:latin typeface="Arial" charset="0"/>
                <a:ea typeface="新細明體" charset="-120"/>
                <a:cs typeface="新細明體" charset="-120"/>
              </a:rPr>
              <a:t>cc</a:t>
            </a:r>
            <a:r>
              <a:rPr kumimoji="1" lang="en-US" altLang="zh-TW" dirty="0" smtClean="0">
                <a:latin typeface="Arial" charset="0"/>
                <a:ea typeface="新細明體" charset="-120"/>
                <a:cs typeface="新細明體" charset="-120"/>
              </a:rPr>
              <a:t>:  GNU </a:t>
            </a:r>
            <a:r>
              <a:rPr kumimoji="1" lang="en-US" altLang="zh-TW" dirty="0">
                <a:latin typeface="Arial" charset="0"/>
                <a:ea typeface="新細明體" charset="-120"/>
                <a:cs typeface="新細明體" charset="-120"/>
              </a:rPr>
              <a:t>C compiler </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zh-TW" sz="1800" b="0" i="0" u="none" strike="noStrike" cap="none" normalizeH="0" baseline="0" dirty="0" smtClean="0">
              <a:ln>
                <a:noFill/>
              </a:ln>
              <a:solidFill>
                <a:schemeClr val="tx1"/>
              </a:solidFill>
              <a:effectLst/>
              <a:latin typeface="Arial" charset="0"/>
              <a:ea typeface="新細明體" charset="-120"/>
              <a:cs typeface="新細明體" charset="-120"/>
            </a:endParaRPr>
          </a:p>
          <a:p>
            <a:pPr marL="285750" marR="0" lvl="0" indent="-285750" algn="l" defTabSz="914400" rtl="0" eaLnBrk="0" fontAlgn="base" latinLnBrk="0" hangingPunct="0">
              <a:lnSpc>
                <a:spcPct val="100000"/>
              </a:lnSpc>
              <a:spcBef>
                <a:spcPct val="0"/>
              </a:spcBef>
              <a:spcAft>
                <a:spcPct val="0"/>
              </a:spcAft>
              <a:buClrTx/>
              <a:buSzTx/>
              <a:buFont typeface="Arial" pitchFamily="34" charset="0"/>
              <a:buChar char="•"/>
              <a:tabLst/>
            </a:pPr>
            <a:r>
              <a:rPr kumimoji="1" lang="en-US" altLang="zh-TW" sz="1800" b="0" i="0" u="none" strike="noStrike" cap="none" normalizeH="0" baseline="0" dirty="0" smtClean="0">
                <a:ln>
                  <a:noFill/>
                </a:ln>
                <a:solidFill>
                  <a:schemeClr val="tx1"/>
                </a:solidFill>
                <a:effectLst/>
                <a:latin typeface="Arial" charset="0"/>
                <a:ea typeface="新細明體" charset="-120"/>
                <a:cs typeface="新細明體" charset="-120"/>
              </a:rPr>
              <a:t>“</a:t>
            </a:r>
            <a:r>
              <a:rPr kumimoji="1" lang="zh-TW" altLang="zh-TW" sz="1800" b="0" i="0" u="none" strike="noStrike" cap="none" normalizeH="0" baseline="0" dirty="0" smtClean="0">
                <a:ln>
                  <a:noFill/>
                </a:ln>
                <a:solidFill>
                  <a:schemeClr val="tx1"/>
                </a:solidFill>
                <a:effectLst/>
                <a:latin typeface="Arial" charset="0"/>
                <a:ea typeface="新細明體" charset="-120"/>
                <a:cs typeface="新細明體" charset="-120"/>
              </a:rPr>
              <a:t>-g</a:t>
            </a:r>
            <a:r>
              <a:rPr kumimoji="1" lang="en-US" altLang="zh-TW" sz="1800" b="0" i="0" u="none" strike="noStrike" cap="none" normalizeH="0" baseline="0" dirty="0" smtClean="0">
                <a:ln>
                  <a:noFill/>
                </a:ln>
                <a:solidFill>
                  <a:schemeClr val="tx1"/>
                </a:solidFill>
                <a:effectLst/>
                <a:latin typeface="Arial" charset="0"/>
                <a:ea typeface="新細明體" charset="-120"/>
                <a:cs typeface="新細明體" charset="-120"/>
              </a:rPr>
              <a:t>” tells g</a:t>
            </a:r>
            <a:r>
              <a:rPr kumimoji="1" lang="zh-TW" altLang="zh-TW" sz="1800" b="0" i="0" u="none" strike="noStrike" cap="none" normalizeH="0" baseline="0" dirty="0" smtClean="0">
                <a:ln>
                  <a:noFill/>
                </a:ln>
                <a:solidFill>
                  <a:schemeClr val="tx1"/>
                </a:solidFill>
                <a:effectLst/>
                <a:latin typeface="Arial" charset="0"/>
                <a:ea typeface="新細明體" charset="-120"/>
                <a:cs typeface="新細明體" charset="-120"/>
              </a:rPr>
              <a:t>cc</a:t>
            </a:r>
            <a:r>
              <a:rPr kumimoji="1" lang="en-US" altLang="zh-TW" dirty="0">
                <a:latin typeface="Arial" charset="0"/>
                <a:ea typeface="新細明體" charset="-120"/>
                <a:cs typeface="新細明體" charset="-120"/>
              </a:rPr>
              <a:t> </a:t>
            </a:r>
            <a:r>
              <a:rPr kumimoji="1" lang="en-US" altLang="zh-TW" dirty="0" smtClean="0">
                <a:latin typeface="Arial" charset="0"/>
                <a:ea typeface="新細明體" charset="-120"/>
                <a:cs typeface="新細明體" charset="-120"/>
              </a:rPr>
              <a:t>to include debugging information to object files.</a:t>
            </a:r>
            <a:r>
              <a:rPr kumimoji="1" lang="zh-TW" sz="1800" b="0" i="0" u="none" strike="noStrike" cap="none" normalizeH="0" baseline="0" dirty="0" smtClean="0">
                <a:ln>
                  <a:noFill/>
                </a:ln>
                <a:solidFill>
                  <a:schemeClr val="tx1"/>
                </a:solidFill>
                <a:effectLst/>
                <a:latin typeface="Arial" charset="0"/>
                <a:ea typeface="新細明體" charset="-120"/>
                <a:cs typeface="新細明體" charset="-120"/>
              </a:rPr>
              <a:t> </a:t>
            </a:r>
            <a:endParaRPr kumimoji="1" lang="en-US" altLang="zh-TW" sz="1800" b="0" i="0" u="none" strike="noStrike" cap="none" normalizeH="0" baseline="0" dirty="0" smtClean="0">
              <a:ln>
                <a:noFill/>
              </a:ln>
              <a:solidFill>
                <a:schemeClr val="tx1"/>
              </a:solidFill>
              <a:effectLst/>
              <a:latin typeface="Arial" charset="0"/>
              <a:ea typeface="新細明體" charset="-120"/>
              <a:cs typeface="新細明體" charset="-120"/>
            </a:endParaRPr>
          </a:p>
          <a:p>
            <a:pPr marL="285750" marR="0" lvl="0" indent="-285750" algn="l" defTabSz="914400" rtl="0" eaLnBrk="0" fontAlgn="base" latinLnBrk="0" hangingPunct="0">
              <a:lnSpc>
                <a:spcPct val="100000"/>
              </a:lnSpc>
              <a:spcBef>
                <a:spcPct val="0"/>
              </a:spcBef>
              <a:spcAft>
                <a:spcPct val="0"/>
              </a:spcAft>
              <a:buClrTx/>
              <a:buSzTx/>
              <a:buFont typeface="Arial" pitchFamily="34" charset="0"/>
              <a:buChar char="•"/>
              <a:tabLst/>
            </a:pPr>
            <a:r>
              <a:rPr kumimoji="1" lang="en-US" altLang="zh-TW" sz="1800" b="0" i="0" u="none" strike="noStrike" cap="none" normalizeH="0" baseline="0" dirty="0" smtClean="0">
                <a:ln>
                  <a:noFill/>
                </a:ln>
                <a:solidFill>
                  <a:schemeClr val="tx1"/>
                </a:solidFill>
                <a:effectLst/>
                <a:latin typeface="Arial" charset="0"/>
                <a:ea typeface="新細明體" charset="-120"/>
                <a:cs typeface="新細明體" charset="-120"/>
              </a:rPr>
              <a:t>“</a:t>
            </a:r>
            <a:r>
              <a:rPr kumimoji="1" lang="zh-TW" altLang="zh-TW" sz="1800" b="0" i="0" u="none" strike="noStrike" cap="none" normalizeH="0" baseline="0" dirty="0" smtClean="0">
                <a:ln>
                  <a:noFill/>
                </a:ln>
                <a:solidFill>
                  <a:schemeClr val="tx1"/>
                </a:solidFill>
                <a:effectLst/>
                <a:latin typeface="Arial" charset="0"/>
                <a:ea typeface="新細明體" charset="-120"/>
                <a:cs typeface="新細明體" charset="-120"/>
              </a:rPr>
              <a:t>-o</a:t>
            </a:r>
            <a:r>
              <a:rPr kumimoji="1" lang="en-US" altLang="zh-TW" sz="1800" b="0" i="0" u="none" strike="noStrike" cap="none" normalizeH="0" baseline="0" dirty="0" smtClean="0">
                <a:ln>
                  <a:noFill/>
                </a:ln>
                <a:solidFill>
                  <a:schemeClr val="tx1"/>
                </a:solidFill>
                <a:effectLst/>
                <a:latin typeface="Arial" charset="0"/>
                <a:ea typeface="新細明體" charset="-120"/>
                <a:cs typeface="新細明體" charset="-120"/>
              </a:rPr>
              <a:t>” tells </a:t>
            </a:r>
            <a:r>
              <a:rPr kumimoji="1" lang="en-US" altLang="zh-TW" sz="1800" b="0" i="0" u="none" strike="noStrike" cap="none" normalizeH="0" baseline="0" dirty="0" err="1" smtClean="0">
                <a:ln>
                  <a:noFill/>
                </a:ln>
                <a:solidFill>
                  <a:schemeClr val="tx1"/>
                </a:solidFill>
                <a:effectLst/>
                <a:latin typeface="Arial" charset="0"/>
                <a:ea typeface="新細明體" charset="-120"/>
                <a:cs typeface="新細明體" charset="-120"/>
              </a:rPr>
              <a:t>gcc</a:t>
            </a:r>
            <a:r>
              <a:rPr kumimoji="1" lang="en-US" altLang="zh-TW" sz="1800" b="0" i="0" u="none" strike="noStrike" cap="none" normalizeH="0" baseline="0" dirty="0" smtClean="0">
                <a:ln>
                  <a:noFill/>
                </a:ln>
                <a:solidFill>
                  <a:schemeClr val="tx1"/>
                </a:solidFill>
                <a:effectLst/>
                <a:latin typeface="Arial" charset="0"/>
                <a:ea typeface="新細明體" charset="-120"/>
                <a:cs typeface="新細明體" charset="-120"/>
              </a:rPr>
              <a:t> to generate executable  </a:t>
            </a:r>
          </a:p>
          <a:p>
            <a:pPr marL="285750" marR="0" lvl="0" indent="-285750" algn="l" defTabSz="914400" rtl="0" eaLnBrk="0" fontAlgn="base" latinLnBrk="0" hangingPunct="0">
              <a:lnSpc>
                <a:spcPct val="100000"/>
              </a:lnSpc>
              <a:spcBef>
                <a:spcPct val="0"/>
              </a:spcBef>
              <a:spcAft>
                <a:spcPct val="0"/>
              </a:spcAft>
              <a:buClrTx/>
              <a:buSzTx/>
              <a:buFont typeface="Arial" pitchFamily="34" charset="0"/>
              <a:buChar char="•"/>
              <a:tabLst/>
            </a:pPr>
            <a:r>
              <a:rPr kumimoji="1" lang="en-US" altLang="zh-TW" dirty="0" smtClean="0">
                <a:latin typeface="Arial" charset="0"/>
                <a:ea typeface="新細明體" charset="-120"/>
                <a:cs typeface="新細明體" charset="-120"/>
              </a:rPr>
              <a:t>By default, </a:t>
            </a:r>
            <a:r>
              <a:rPr kumimoji="1" lang="en-US" altLang="zh-TW" dirty="0">
                <a:latin typeface="Arial" charset="0"/>
                <a:ea typeface="新細明體" charset="-120"/>
                <a:cs typeface="新細明體" charset="-120"/>
              </a:rPr>
              <a:t>c</a:t>
            </a:r>
            <a:r>
              <a:rPr kumimoji="1" lang="en-US" altLang="zh-TW" dirty="0" smtClean="0">
                <a:latin typeface="Arial" charset="0"/>
                <a:ea typeface="新細明體" charset="-120"/>
                <a:cs typeface="新細明體" charset="-120"/>
              </a:rPr>
              <a:t>ompiler does not turn on debugging option. </a:t>
            </a:r>
          </a:p>
          <a:p>
            <a:pPr marL="285750" marR="0" lvl="0" indent="-285750" algn="l" defTabSz="914400" rtl="0" eaLnBrk="0" fontAlgn="base" latinLnBrk="0" hangingPunct="0">
              <a:lnSpc>
                <a:spcPct val="100000"/>
              </a:lnSpc>
              <a:spcBef>
                <a:spcPct val="0"/>
              </a:spcBef>
              <a:spcAft>
                <a:spcPct val="0"/>
              </a:spcAft>
              <a:buClrTx/>
              <a:buSzTx/>
              <a:buFont typeface="Arial" pitchFamily="34" charset="0"/>
              <a:buChar char="•"/>
              <a:tabLst/>
            </a:pPr>
            <a:r>
              <a:rPr kumimoji="1" lang="en-US" altLang="zh-TW" dirty="0" smtClean="0">
                <a:latin typeface="Arial" charset="0"/>
                <a:ea typeface="新細明體" charset="-120"/>
                <a:cs typeface="新細明體" charset="-120"/>
              </a:rPr>
              <a:t>If </a:t>
            </a:r>
            <a:r>
              <a:rPr kumimoji="1" lang="en-US" altLang="zh-TW" sz="1800" b="0" i="0" u="none" strike="noStrike" cap="none" normalizeH="0" baseline="0" dirty="0" smtClean="0">
                <a:ln>
                  <a:noFill/>
                </a:ln>
                <a:solidFill>
                  <a:schemeClr val="tx1"/>
                </a:solidFill>
                <a:effectLst/>
                <a:latin typeface="Arial" charset="0"/>
                <a:ea typeface="新細明體" charset="-120"/>
                <a:cs typeface="新細明體" charset="-120"/>
              </a:rPr>
              <a:t>debugger </a:t>
            </a:r>
            <a:r>
              <a:rPr kumimoji="1" lang="en-US" altLang="zh-TW" dirty="0" smtClean="0">
                <a:latin typeface="Arial" charset="0"/>
                <a:ea typeface="新細明體" charset="-120"/>
                <a:cs typeface="新細明體" charset="-120"/>
              </a:rPr>
              <a:t>is integrated in IDEs (</a:t>
            </a:r>
            <a:r>
              <a:rPr kumimoji="1" lang="en-US" altLang="zh-TW" sz="1800" b="0" i="0" u="none" strike="noStrike" cap="none" normalizeH="0" baseline="0" dirty="0" smtClean="0">
                <a:ln>
                  <a:noFill/>
                </a:ln>
                <a:solidFill>
                  <a:schemeClr val="tx1"/>
                </a:solidFill>
                <a:effectLst/>
                <a:latin typeface="Arial" charset="0"/>
                <a:ea typeface="新細明體" charset="-120"/>
                <a:cs typeface="新細明體" charset="-120"/>
              </a:rPr>
              <a:t>visual studio, eclipse), debug mode</a:t>
            </a:r>
            <a:br>
              <a:rPr kumimoji="1" lang="en-US" altLang="zh-TW" sz="1800" b="0" i="0" u="none" strike="noStrike" cap="none" normalizeH="0" baseline="0" dirty="0" smtClean="0">
                <a:ln>
                  <a:noFill/>
                </a:ln>
                <a:solidFill>
                  <a:schemeClr val="tx1"/>
                </a:solidFill>
                <a:effectLst/>
                <a:latin typeface="Arial" charset="0"/>
                <a:ea typeface="新細明體" charset="-120"/>
                <a:cs typeface="新細明體" charset="-120"/>
              </a:rPr>
            </a:br>
            <a:r>
              <a:rPr kumimoji="1" lang="en-US" altLang="zh-TW" sz="1800" b="0" i="0" u="none" strike="noStrike" cap="none" normalizeH="0" baseline="0" dirty="0" smtClean="0">
                <a:ln>
                  <a:noFill/>
                </a:ln>
                <a:solidFill>
                  <a:schemeClr val="tx1"/>
                </a:solidFill>
                <a:effectLst/>
                <a:latin typeface="Arial" charset="0"/>
                <a:ea typeface="新細明體" charset="-120"/>
                <a:cs typeface="新細明體" charset="-120"/>
              </a:rPr>
              <a:t>is a default</a:t>
            </a:r>
            <a:r>
              <a:rPr kumimoji="1" lang="en-US" altLang="zh-TW" sz="1800" b="0" i="0" u="none" strike="noStrike" cap="none" normalizeH="0" dirty="0" smtClean="0">
                <a:ln>
                  <a:noFill/>
                </a:ln>
                <a:solidFill>
                  <a:schemeClr val="tx1"/>
                </a:solidFill>
                <a:effectLst/>
                <a:latin typeface="Arial" charset="0"/>
                <a:ea typeface="新細明體" charset="-120"/>
                <a:cs typeface="新細明體" charset="-120"/>
              </a:rPr>
              <a:t> mode when you open a project.</a:t>
            </a:r>
            <a:endParaRPr kumimoji="1" lang="en-US" altLang="zh-TW" sz="1800" b="0" i="0" u="none" strike="noStrike" cap="none" normalizeH="0" baseline="0" dirty="0" smtClean="0">
              <a:ln>
                <a:noFill/>
              </a:ln>
              <a:solidFill>
                <a:schemeClr val="tx1"/>
              </a:solidFill>
              <a:effectLst/>
              <a:latin typeface="Arial" charset="0"/>
              <a:ea typeface="新細明體" charset="-120"/>
              <a:cs typeface="新細明體" charset="-12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zh-TW" dirty="0">
              <a:latin typeface="Arial" charset="0"/>
              <a:ea typeface="新細明體" charset="-120"/>
              <a:cs typeface="新細明體" charset="-120"/>
            </a:endParaRPr>
          </a:p>
        </p:txBody>
      </p:sp>
      <p:sp>
        <p:nvSpPr>
          <p:cNvPr id="2" name="標題 1"/>
          <p:cNvSpPr>
            <a:spLocks noGrp="1"/>
          </p:cNvSpPr>
          <p:nvPr>
            <p:ph type="title"/>
          </p:nvPr>
        </p:nvSpPr>
        <p:spPr>
          <a:xfrm>
            <a:off x="423292" y="332656"/>
            <a:ext cx="8229600" cy="1143000"/>
          </a:xfrm>
        </p:spPr>
        <p:txBody>
          <a:bodyPr/>
          <a:lstStyle/>
          <a:p>
            <a:r>
              <a:rPr lang="en-US" altLang="zh-TW" dirty="0" smtClean="0"/>
              <a:t>Add Debugging Information</a:t>
            </a:r>
            <a:endParaRPr lang="zh-TW" altLang="en-US" dirty="0"/>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541378509"/>
              </p:ext>
            </p:extLst>
          </p:nvPr>
        </p:nvGraphicFramePr>
        <p:xfrm>
          <a:off x="594360" y="2924944"/>
          <a:ext cx="8147248" cy="274320"/>
        </p:xfrm>
        <a:graphic>
          <a:graphicData uri="http://schemas.openxmlformats.org/drawingml/2006/table">
            <a:tbl>
              <a:tblPr/>
              <a:tblGrid>
                <a:gridCol w="8147248">
                  <a:extLst>
                    <a:ext uri="{9D8B030D-6E8A-4147-A177-3AD203B41FA5}">
                      <a16:colId xmlns:a16="http://schemas.microsoft.com/office/drawing/2014/main" val="20000"/>
                    </a:ext>
                  </a:extLst>
                </a:gridCol>
              </a:tblGrid>
              <a:tr h="0">
                <a:tc>
                  <a:txBody>
                    <a:bodyPr/>
                    <a:lstStyle/>
                    <a:p>
                      <a:r>
                        <a:rPr lang="pt-BR" dirty="0">
                          <a:solidFill>
                            <a:schemeClr val="bg1"/>
                          </a:solidFill>
                          <a:effectLst/>
                          <a:latin typeface="Courier New"/>
                        </a:rPr>
                        <a:t>is93007@bsd1:[~]$ gcc -g -o ex1 ex1.c</a:t>
                      </a:r>
                    </a:p>
                  </a:txBody>
                  <a:tcPr marL="0" marR="0" marT="0" marB="0" anchor="ctr">
                    <a:lnL>
                      <a:noFill/>
                    </a:lnL>
                    <a:lnR>
                      <a:noFill/>
                    </a:lnR>
                    <a:lnT>
                      <a:noFill/>
                    </a:lnT>
                    <a:lnB>
                      <a:noFill/>
                    </a:lnB>
                    <a:solidFill>
                      <a:srgbClr val="FFC000"/>
                    </a:solidFill>
                  </a:tcPr>
                </a:tc>
                <a:extLst>
                  <a:ext uri="{0D108BD9-81ED-4DB2-BD59-A6C34878D82A}">
                    <a16:rowId xmlns:a16="http://schemas.microsoft.com/office/drawing/2014/main" val="10000"/>
                  </a:ext>
                </a:extLst>
              </a:tr>
            </a:tbl>
          </a:graphicData>
        </a:graphic>
      </p:graphicFrame>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40</a:t>
            </a:fld>
            <a:endParaRPr lang="zh-TW" altLang="en-US"/>
          </a:p>
        </p:txBody>
      </p:sp>
    </p:spTree>
    <p:extLst>
      <p:ext uri="{BB962C8B-B14F-4D97-AF65-F5344CB8AC3E}">
        <p14:creationId xmlns:p14="http://schemas.microsoft.com/office/powerpoint/2010/main" val="28334792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GDB startup</a:t>
            </a: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41</a:t>
            </a:fld>
            <a:endParaRPr lang="zh-TW" altLang="en-US"/>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772" y="2060848"/>
            <a:ext cx="8210550"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617290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Read the </a:t>
            </a:r>
            <a:r>
              <a:rPr lang="en-US" altLang="zh-TW" dirty="0" err="1" smtClean="0"/>
              <a:t>debuggee</a:t>
            </a:r>
            <a:endParaRPr lang="zh-TW" altLang="en-US" dirty="0"/>
          </a:p>
        </p:txBody>
      </p:sp>
      <p:sp>
        <p:nvSpPr>
          <p:cNvPr id="3" name="內容版面配置區 2"/>
          <p:cNvSpPr>
            <a:spLocks noGrp="1"/>
          </p:cNvSpPr>
          <p:nvPr>
            <p:ph idx="1"/>
          </p:nvPr>
        </p:nvSpPr>
        <p:spPr>
          <a:xfrm>
            <a:off x="457200" y="5013177"/>
            <a:ext cx="4906888" cy="648072"/>
          </a:xfrm>
          <a:solidFill>
            <a:schemeClr val="bg1"/>
          </a:solidFill>
          <a:ln w="50800">
            <a:solidFill>
              <a:schemeClr val="tx1"/>
            </a:solidFill>
          </a:ln>
        </p:spPr>
        <p:txBody>
          <a:bodyPr>
            <a:normAutofit/>
          </a:bodyPr>
          <a:lstStyle/>
          <a:p>
            <a:pPr marL="0" indent="0">
              <a:buNone/>
            </a:pPr>
            <a:r>
              <a:rPr lang="en-US" altLang="zh-TW" sz="2400" dirty="0" smtClean="0">
                <a:latin typeface="+mj-lt"/>
              </a:rPr>
              <a:t>is93007@bsd1:[~]$ </a:t>
            </a:r>
            <a:r>
              <a:rPr lang="en-US" altLang="zh-TW" sz="2400" dirty="0" err="1" smtClean="0">
                <a:latin typeface="+mj-lt"/>
              </a:rPr>
              <a:t>gdb</a:t>
            </a:r>
            <a:r>
              <a:rPr lang="en-US" altLang="zh-TW" sz="2400" dirty="0" smtClean="0">
                <a:latin typeface="+mj-lt"/>
              </a:rPr>
              <a:t> ex1</a:t>
            </a:r>
            <a:endParaRPr lang="zh-TW" altLang="en-US" sz="2400" dirty="0">
              <a:latin typeface="+mj-lt"/>
            </a:endParaRPr>
          </a:p>
        </p:txBody>
      </p:sp>
      <p:sp>
        <p:nvSpPr>
          <p:cNvPr id="4" name="頁尾版面配置區 3"/>
          <p:cNvSpPr>
            <a:spLocks noGrp="1"/>
          </p:cNvSpPr>
          <p:nvPr>
            <p:ph type="ftr" sz="quarter" idx="11"/>
          </p:nvPr>
        </p:nvSpPr>
        <p:spPr/>
        <p:txBody>
          <a:bodyPr/>
          <a:lstStyle/>
          <a:p>
            <a:r>
              <a:rPr lang="zh-TW" altLang="en-US" dirty="0" smtClean="0"/>
              <a:t>教育部資訊人才培育計畫</a:t>
            </a:r>
            <a:endParaRPr lang="zh-TW" altLang="en-US" dirty="0"/>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42</a:t>
            </a:fld>
            <a:endParaRPr lang="zh-TW" altLang="en-US"/>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916832"/>
            <a:ext cx="83820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字方塊 5"/>
          <p:cNvSpPr txBox="1"/>
          <p:nvPr/>
        </p:nvSpPr>
        <p:spPr>
          <a:xfrm>
            <a:off x="395536" y="4149080"/>
            <a:ext cx="8374408" cy="369332"/>
          </a:xfrm>
          <a:prstGeom prst="rect">
            <a:avLst/>
          </a:prstGeom>
          <a:noFill/>
        </p:spPr>
        <p:txBody>
          <a:bodyPr wrap="none" rtlCol="0">
            <a:spAutoFit/>
          </a:bodyPr>
          <a:lstStyle/>
          <a:p>
            <a:r>
              <a:rPr lang="en-US" altLang="zh-TW" dirty="0" smtClean="0"/>
              <a:t>You can also run the debugger by giving </a:t>
            </a:r>
            <a:r>
              <a:rPr lang="en-US" altLang="zh-TW" dirty="0" err="1" smtClean="0"/>
              <a:t>debuggee</a:t>
            </a:r>
            <a:r>
              <a:rPr lang="en-US" altLang="zh-TW" dirty="0" smtClean="0"/>
              <a:t> as the first argument </a:t>
            </a:r>
            <a:endParaRPr lang="zh-TW" altLang="en-US" dirty="0"/>
          </a:p>
        </p:txBody>
      </p:sp>
    </p:spTree>
    <p:extLst>
      <p:ext uri="{BB962C8B-B14F-4D97-AF65-F5344CB8AC3E}">
        <p14:creationId xmlns:p14="http://schemas.microsoft.com/office/powerpoint/2010/main" val="179192333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Setting arguments </a:t>
            </a: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43</a:t>
            </a:fld>
            <a:endParaRPr lang="zh-TW" altLang="en-US"/>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212976"/>
            <a:ext cx="9239300" cy="283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內容版面配置區 5"/>
          <p:cNvSpPr>
            <a:spLocks noGrp="1"/>
          </p:cNvSpPr>
          <p:nvPr>
            <p:ph idx="1"/>
          </p:nvPr>
        </p:nvSpPr>
        <p:spPr>
          <a:xfrm>
            <a:off x="642010" y="1974631"/>
            <a:ext cx="7955280" cy="4069080"/>
          </a:xfrm>
        </p:spPr>
        <p:txBody>
          <a:bodyPr/>
          <a:lstStyle/>
          <a:p>
            <a:r>
              <a:rPr lang="en-US" altLang="zh-TW" dirty="0" smtClean="0">
                <a:solidFill>
                  <a:srgbClr val="FFFF00"/>
                </a:solidFill>
              </a:rPr>
              <a:t>main(</a:t>
            </a:r>
            <a:r>
              <a:rPr lang="en-US" altLang="zh-TW" dirty="0" err="1" smtClean="0">
                <a:solidFill>
                  <a:srgbClr val="FFFF00"/>
                </a:solidFill>
              </a:rPr>
              <a:t>int</a:t>
            </a:r>
            <a:r>
              <a:rPr lang="en-US" altLang="zh-TW" dirty="0" smtClean="0">
                <a:solidFill>
                  <a:srgbClr val="FFFF00"/>
                </a:solidFill>
              </a:rPr>
              <a:t> </a:t>
            </a:r>
            <a:r>
              <a:rPr lang="en-US" altLang="zh-TW" dirty="0" err="1" smtClean="0">
                <a:solidFill>
                  <a:srgbClr val="FFFF00"/>
                </a:solidFill>
              </a:rPr>
              <a:t>argc</a:t>
            </a:r>
            <a:r>
              <a:rPr lang="en-US" altLang="zh-TW" dirty="0" smtClean="0">
                <a:solidFill>
                  <a:srgbClr val="FFFF00"/>
                </a:solidFill>
              </a:rPr>
              <a:t>, char * </a:t>
            </a:r>
            <a:r>
              <a:rPr lang="en-US" altLang="zh-TW" dirty="0" err="1" smtClean="0">
                <a:solidFill>
                  <a:srgbClr val="FFFF00"/>
                </a:solidFill>
              </a:rPr>
              <a:t>argv</a:t>
            </a:r>
            <a:r>
              <a:rPr lang="en-US" altLang="zh-TW" dirty="0" smtClean="0">
                <a:solidFill>
                  <a:srgbClr val="FFFF00"/>
                </a:solidFill>
              </a:rPr>
              <a:t>[]) </a:t>
            </a:r>
            <a:endParaRPr lang="zh-TW" altLang="en-US" dirty="0">
              <a:solidFill>
                <a:srgbClr val="FFFF00"/>
              </a:solidFill>
            </a:endParaRPr>
          </a:p>
        </p:txBody>
      </p:sp>
    </p:spTree>
    <p:extLst>
      <p:ext uri="{BB962C8B-B14F-4D97-AF65-F5344CB8AC3E}">
        <p14:creationId xmlns:p14="http://schemas.microsoft.com/office/powerpoint/2010/main" val="315645327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List Source Code in GDB</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44</a:t>
            </a:fld>
            <a:endParaRPr lang="zh-TW" altLang="en-US"/>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0838" y="1542138"/>
            <a:ext cx="6507809" cy="4996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80058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19672" y="-82951"/>
            <a:ext cx="6377940" cy="1293028"/>
          </a:xfrm>
        </p:spPr>
        <p:txBody>
          <a:bodyPr/>
          <a:lstStyle/>
          <a:p>
            <a:r>
              <a:rPr lang="en-US" altLang="zh-TW" dirty="0" smtClean="0"/>
              <a:t>Set a Break Point</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45</a:t>
            </a:fld>
            <a:endParaRPr lang="zh-TW" altLang="en-US"/>
          </a:p>
        </p:txBody>
      </p:sp>
      <p:pic>
        <p:nvPicPr>
          <p:cNvPr id="6" name="圖片 5"/>
          <p:cNvPicPr>
            <a:picLocks noChangeAspect="1"/>
          </p:cNvPicPr>
          <p:nvPr/>
        </p:nvPicPr>
        <p:blipFill>
          <a:blip r:embed="rId2"/>
          <a:stretch>
            <a:fillRect/>
          </a:stretch>
        </p:blipFill>
        <p:spPr>
          <a:xfrm>
            <a:off x="455915" y="1042260"/>
            <a:ext cx="8082096" cy="5267483"/>
          </a:xfrm>
          <a:prstGeom prst="rect">
            <a:avLst/>
          </a:prstGeom>
        </p:spPr>
      </p:pic>
      <p:pic>
        <p:nvPicPr>
          <p:cNvPr id="7" name="圖片 6"/>
          <p:cNvPicPr>
            <a:picLocks noChangeAspect="1"/>
          </p:cNvPicPr>
          <p:nvPr/>
        </p:nvPicPr>
        <p:blipFill>
          <a:blip r:embed="rId3"/>
          <a:stretch>
            <a:fillRect/>
          </a:stretch>
        </p:blipFill>
        <p:spPr>
          <a:xfrm>
            <a:off x="455915" y="1042260"/>
            <a:ext cx="8082096" cy="5313586"/>
          </a:xfrm>
          <a:prstGeom prst="rect">
            <a:avLst/>
          </a:prstGeom>
        </p:spPr>
      </p:pic>
    </p:spTree>
    <p:extLst>
      <p:ext uri="{BB962C8B-B14F-4D97-AF65-F5344CB8AC3E}">
        <p14:creationId xmlns:p14="http://schemas.microsoft.com/office/powerpoint/2010/main" val="72804233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Set a Break Point and</a:t>
            </a:r>
            <a:r>
              <a:rPr lang="zh-TW" altLang="en-US" dirty="0" smtClean="0"/>
              <a:t> </a:t>
            </a:r>
            <a:r>
              <a:rPr lang="en-US" altLang="zh-TW" dirty="0" smtClean="0"/>
              <a:t>Run</a:t>
            </a: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46</a:t>
            </a:fld>
            <a:endParaRPr lang="zh-TW" altLang="en-US"/>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916832"/>
            <a:ext cx="8134350"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內容版面配置區 2"/>
          <p:cNvSpPr txBox="1">
            <a:spLocks/>
          </p:cNvSpPr>
          <p:nvPr/>
        </p:nvSpPr>
        <p:spPr>
          <a:xfrm>
            <a:off x="403920" y="6957392"/>
            <a:ext cx="8229600" cy="7179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TW" dirty="0" smtClean="0"/>
              <a:t>(</a:t>
            </a:r>
            <a:r>
              <a:rPr lang="en-US" altLang="zh-TW" dirty="0" err="1" smtClean="0"/>
              <a:t>gdb</a:t>
            </a:r>
            <a:r>
              <a:rPr lang="en-US" altLang="zh-TW" dirty="0" smtClean="0"/>
              <a:t>) p a </a:t>
            </a:r>
          </a:p>
        </p:txBody>
      </p:sp>
    </p:spTree>
    <p:extLst>
      <p:ext uri="{BB962C8B-B14F-4D97-AF65-F5344CB8AC3E}">
        <p14:creationId xmlns:p14="http://schemas.microsoft.com/office/powerpoint/2010/main" val="294076535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71700" y="446911"/>
            <a:ext cx="6377940" cy="1293028"/>
          </a:xfrm>
        </p:spPr>
        <p:txBody>
          <a:bodyPr/>
          <a:lstStyle/>
          <a:p>
            <a:r>
              <a:rPr lang="en-US" altLang="zh-TW" dirty="0" smtClean="0"/>
              <a:t>PRINT/Watch Variables</a:t>
            </a:r>
            <a:endParaRPr lang="zh-TW" altLang="en-US" dirty="0"/>
          </a:p>
        </p:txBody>
      </p:sp>
      <p:sp>
        <p:nvSpPr>
          <p:cNvPr id="6" name="內容版面配置區 2"/>
          <p:cNvSpPr>
            <a:spLocks noGrp="1"/>
          </p:cNvSpPr>
          <p:nvPr>
            <p:ph idx="1"/>
          </p:nvPr>
        </p:nvSpPr>
        <p:spPr>
          <a:xfrm>
            <a:off x="474910" y="1958516"/>
            <a:ext cx="8229600" cy="1108720"/>
          </a:xfrm>
        </p:spPr>
        <p:txBody>
          <a:bodyPr/>
          <a:lstStyle/>
          <a:p>
            <a:pPr marL="0" indent="0">
              <a:buNone/>
            </a:pPr>
            <a:r>
              <a:rPr lang="en-US" altLang="zh-TW" dirty="0" smtClean="0"/>
              <a:t>When your program stop at a break point you can use </a:t>
            </a:r>
            <a:r>
              <a:rPr lang="en-US" altLang="zh-TW" dirty="0" smtClean="0">
                <a:solidFill>
                  <a:srgbClr val="FFFF00"/>
                </a:solidFill>
              </a:rPr>
              <a:t>print </a:t>
            </a:r>
            <a:r>
              <a:rPr lang="en-US" altLang="zh-TW" dirty="0" smtClean="0"/>
              <a:t>to print a variable</a:t>
            </a:r>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47</a:t>
            </a:fld>
            <a:endParaRPr lang="zh-TW" altLang="en-US"/>
          </a:p>
        </p:txBody>
      </p:sp>
      <p:sp>
        <p:nvSpPr>
          <p:cNvPr id="7" name="內容版面配置區 2"/>
          <p:cNvSpPr txBox="1">
            <a:spLocks/>
          </p:cNvSpPr>
          <p:nvPr/>
        </p:nvSpPr>
        <p:spPr>
          <a:xfrm>
            <a:off x="883940" y="2722267"/>
            <a:ext cx="7648500" cy="1080120"/>
          </a:xfrm>
          <a:prstGeom prst="rect">
            <a:avLst/>
          </a:prstGeom>
          <a:solidFill>
            <a:schemeClr val="tx1"/>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TW" sz="2400" dirty="0" smtClean="0">
                <a:solidFill>
                  <a:schemeClr val="bg1"/>
                </a:solidFill>
              </a:rPr>
              <a:t>(</a:t>
            </a:r>
            <a:r>
              <a:rPr lang="en-US" altLang="zh-TW" sz="2400" dirty="0" err="1" smtClean="0">
                <a:solidFill>
                  <a:schemeClr val="bg1"/>
                </a:solidFill>
              </a:rPr>
              <a:t>gdb</a:t>
            </a:r>
            <a:r>
              <a:rPr lang="en-US" altLang="zh-TW" sz="2400" dirty="0" smtClean="0">
                <a:solidFill>
                  <a:schemeClr val="bg1"/>
                </a:solidFill>
              </a:rPr>
              <a:t>) print e</a:t>
            </a:r>
          </a:p>
          <a:p>
            <a:pPr marL="0" indent="0">
              <a:buFont typeface="Arial" pitchFamily="34" charset="0"/>
              <a:buNone/>
            </a:pPr>
            <a:r>
              <a:rPr lang="en-US" altLang="zh-TW" sz="2400" dirty="0">
                <a:solidFill>
                  <a:schemeClr val="bg1"/>
                </a:solidFill>
              </a:rPr>
              <a:t>e</a:t>
            </a:r>
            <a:r>
              <a:rPr lang="en-US" altLang="zh-TW" sz="2400" dirty="0" smtClean="0">
                <a:solidFill>
                  <a:schemeClr val="bg1"/>
                </a:solidFill>
              </a:rPr>
              <a:t> = 444 </a:t>
            </a:r>
          </a:p>
        </p:txBody>
      </p:sp>
      <p:sp>
        <p:nvSpPr>
          <p:cNvPr id="9" name="內容版面配置區 2"/>
          <p:cNvSpPr txBox="1">
            <a:spLocks/>
          </p:cNvSpPr>
          <p:nvPr/>
        </p:nvSpPr>
        <p:spPr>
          <a:xfrm>
            <a:off x="863005" y="5152469"/>
            <a:ext cx="7453411" cy="508779"/>
          </a:xfrm>
          <a:prstGeom prst="rect">
            <a:avLst/>
          </a:prstGeom>
          <a:solidFill>
            <a:schemeClr val="tx1"/>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TW" sz="2400" dirty="0" smtClean="0">
                <a:solidFill>
                  <a:schemeClr val="bg1"/>
                </a:solidFill>
              </a:rPr>
              <a:t>(</a:t>
            </a:r>
            <a:r>
              <a:rPr lang="en-US" altLang="zh-TW" sz="2400" dirty="0" err="1" smtClean="0">
                <a:solidFill>
                  <a:schemeClr val="bg1"/>
                </a:solidFill>
              </a:rPr>
              <a:t>gdb</a:t>
            </a:r>
            <a:r>
              <a:rPr lang="en-US" altLang="zh-TW" sz="2400" dirty="0" smtClean="0">
                <a:solidFill>
                  <a:schemeClr val="bg1"/>
                </a:solidFill>
              </a:rPr>
              <a:t>) display e</a:t>
            </a:r>
          </a:p>
        </p:txBody>
      </p:sp>
      <p:sp>
        <p:nvSpPr>
          <p:cNvPr id="10" name="內容版面配置區 2"/>
          <p:cNvSpPr txBox="1">
            <a:spLocks/>
          </p:cNvSpPr>
          <p:nvPr/>
        </p:nvSpPr>
        <p:spPr>
          <a:xfrm>
            <a:off x="474910" y="4150077"/>
            <a:ext cx="8229600" cy="11087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altLang="zh-TW" dirty="0" smtClean="0"/>
              <a:t>If you want your program print the variable every time a break point is hit, use </a:t>
            </a:r>
            <a:r>
              <a:rPr lang="en-US" altLang="zh-TW" dirty="0" smtClean="0">
                <a:solidFill>
                  <a:srgbClr val="FFFF00"/>
                </a:solidFill>
              </a:rPr>
              <a:t>display</a:t>
            </a:r>
          </a:p>
        </p:txBody>
      </p:sp>
    </p:spTree>
    <p:extLst>
      <p:ext uri="{BB962C8B-B14F-4D97-AF65-F5344CB8AC3E}">
        <p14:creationId xmlns:p14="http://schemas.microsoft.com/office/powerpoint/2010/main" val="413354731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91680" y="107007"/>
            <a:ext cx="6377940" cy="1293028"/>
          </a:xfrm>
        </p:spPr>
        <p:txBody>
          <a:bodyPr/>
          <a:lstStyle/>
          <a:p>
            <a:r>
              <a:rPr lang="en-US" altLang="zh-TW" dirty="0" smtClean="0"/>
              <a:t>Continue your program</a:t>
            </a: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48</a:t>
            </a:fld>
            <a:endParaRPr lang="zh-TW" altLang="en-US"/>
          </a:p>
        </p:txBody>
      </p:sp>
      <p:pic>
        <p:nvPicPr>
          <p:cNvPr id="3" name="圖片 2"/>
          <p:cNvPicPr>
            <a:picLocks noChangeAspect="1"/>
          </p:cNvPicPr>
          <p:nvPr/>
        </p:nvPicPr>
        <p:blipFill>
          <a:blip r:embed="rId2"/>
          <a:stretch>
            <a:fillRect/>
          </a:stretch>
        </p:blipFill>
        <p:spPr>
          <a:xfrm>
            <a:off x="323528" y="1427876"/>
            <a:ext cx="8568952" cy="5343525"/>
          </a:xfrm>
          <a:prstGeom prst="rect">
            <a:avLst/>
          </a:prstGeom>
        </p:spPr>
      </p:pic>
      <p:sp>
        <p:nvSpPr>
          <p:cNvPr id="8" name="內容版面配置區 7"/>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292610634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TracePOINTS</a:t>
            </a:r>
            <a:endParaRPr lang="zh-TW" altLang="en-US" dirty="0"/>
          </a:p>
        </p:txBody>
      </p:sp>
      <p:sp>
        <p:nvSpPr>
          <p:cNvPr id="6" name="Rectangle 1"/>
          <p:cNvSpPr>
            <a:spLocks noGrp="1" noChangeArrowheads="1"/>
          </p:cNvSpPr>
          <p:nvPr>
            <p:ph idx="1"/>
          </p:nvPr>
        </p:nvSpPr>
        <p:spPr bwMode="auto">
          <a:xfrm>
            <a:off x="594360" y="1839888"/>
            <a:ext cx="8154104"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smtClean="0">
                <a:ln>
                  <a:noFill/>
                </a:ln>
                <a:effectLst/>
                <a:latin typeface="+mn-lt"/>
                <a:cs typeface="Times New Roman" panose="02020603050405020304" pitchFamily="18" charset="0"/>
              </a:rPr>
              <a:t>The</a:t>
            </a:r>
            <a:r>
              <a:rPr kumimoji="0" lang="en-US" altLang="zh-TW" sz="1800" b="0" i="0" u="none" strike="noStrike" cap="none" normalizeH="0" baseline="0" dirty="0" smtClean="0">
                <a:ln>
                  <a:noFill/>
                </a:ln>
                <a:effectLst/>
                <a:latin typeface="+mn-lt"/>
                <a:cs typeface="Times New Roman" panose="02020603050405020304" pitchFamily="18" charset="0"/>
              </a:rPr>
              <a:t> </a:t>
            </a:r>
            <a:r>
              <a:rPr kumimoji="0" lang="zh-TW" altLang="zh-TW" sz="2800" b="0" i="0" u="none" strike="noStrike" cap="none" normalizeH="0" baseline="0" dirty="0" smtClean="0">
                <a:ln>
                  <a:noFill/>
                </a:ln>
                <a:effectLst/>
                <a:latin typeface="+mn-lt"/>
              </a:rPr>
              <a:t>trace</a:t>
            </a:r>
            <a:r>
              <a:rPr kumimoji="0" lang="zh-TW" altLang="zh-TW" sz="600" b="0" i="0" u="none" strike="noStrike" cap="none" normalizeH="0" baseline="0" dirty="0" smtClean="0">
                <a:ln>
                  <a:noFill/>
                </a:ln>
                <a:effectLst/>
                <a:latin typeface="+mn-lt"/>
                <a:cs typeface="Times New Roman" panose="02020603050405020304" pitchFamily="18" charset="0"/>
              </a:rPr>
              <a:t> </a:t>
            </a:r>
            <a:r>
              <a:rPr kumimoji="0" lang="zh-TW" altLang="zh-TW" sz="1800" b="0" i="0" u="none" strike="noStrike" cap="none" normalizeH="0" baseline="0" dirty="0" smtClean="0">
                <a:ln>
                  <a:noFill/>
                </a:ln>
                <a:effectLst/>
                <a:latin typeface="+mn-lt"/>
                <a:cs typeface="Times New Roman" panose="02020603050405020304" pitchFamily="18" charset="0"/>
              </a:rPr>
              <a:t>command defines a tracepoint, which is a point in the target program where the debugger will </a:t>
            </a:r>
            <a:r>
              <a:rPr kumimoji="0" lang="zh-TW" altLang="zh-TW" sz="1800" b="1" i="0" u="none" strike="noStrike" cap="none" normalizeH="0" baseline="0" dirty="0" smtClean="0">
                <a:ln>
                  <a:noFill/>
                </a:ln>
                <a:solidFill>
                  <a:srgbClr val="FFFF00"/>
                </a:solidFill>
                <a:effectLst/>
                <a:latin typeface="+mn-lt"/>
                <a:cs typeface="Times New Roman" panose="02020603050405020304" pitchFamily="18" charset="0"/>
              </a:rPr>
              <a:t>briefly stop, collect some data, </a:t>
            </a:r>
            <a:r>
              <a:rPr kumimoji="0" lang="zh-TW" altLang="zh-TW" sz="1800" b="0" i="0" u="none" strike="noStrike" cap="none" normalizeH="0" baseline="0" dirty="0" smtClean="0">
                <a:ln>
                  <a:noFill/>
                </a:ln>
                <a:effectLst/>
                <a:latin typeface="+mn-lt"/>
                <a:cs typeface="Times New Roman" panose="02020603050405020304" pitchFamily="18" charset="0"/>
              </a:rPr>
              <a:t>and then allow the program to continue. Setting a tracepoint or changing its commands doesn't take effect until the next </a:t>
            </a:r>
            <a:r>
              <a:rPr kumimoji="0" lang="zh-TW" altLang="zh-TW" sz="1000" b="0" i="0" u="none" strike="noStrike" cap="none" normalizeH="0" baseline="0" dirty="0" smtClean="0">
                <a:ln>
                  <a:noFill/>
                </a:ln>
                <a:effectLst/>
                <a:latin typeface="+mn-lt"/>
              </a:rPr>
              <a:t>tstart</a:t>
            </a:r>
            <a:r>
              <a:rPr kumimoji="0" lang="zh-TW" altLang="zh-TW" sz="600" b="0" i="0" u="none" strike="noStrike" cap="none" normalizeH="0" baseline="0" dirty="0" smtClean="0">
                <a:ln>
                  <a:noFill/>
                </a:ln>
                <a:effectLst/>
                <a:latin typeface="+mn-lt"/>
                <a:cs typeface="Times New Roman" panose="02020603050405020304" pitchFamily="18" charset="0"/>
              </a:rPr>
              <a:t> </a:t>
            </a:r>
            <a:r>
              <a:rPr kumimoji="0" lang="zh-TW" altLang="zh-TW" sz="1800" b="0" i="0" u="none" strike="noStrike" cap="none" normalizeH="0" baseline="0" dirty="0" smtClean="0">
                <a:ln>
                  <a:noFill/>
                </a:ln>
                <a:effectLst/>
                <a:latin typeface="+mn-lt"/>
                <a:cs typeface="Times New Roman" panose="02020603050405020304" pitchFamily="18" charset="0"/>
              </a:rPr>
              <a:t>command; thus, you cannot change the tracepoint attributes once a trace experiment is running.</a:t>
            </a:r>
            <a:r>
              <a:rPr kumimoji="0" lang="zh-TW" altLang="zh-TW" sz="1800" b="0" i="0" u="none" strike="noStrike" cap="none" normalizeH="0" baseline="0" dirty="0" smtClean="0">
                <a:ln>
                  <a:noFill/>
                </a:ln>
                <a:effectLst/>
                <a:latin typeface="+mn-lt"/>
              </a:rPr>
              <a:t> </a:t>
            </a:r>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49</a:t>
            </a:fld>
            <a:endParaRPr lang="zh-TW" altLang="en-US"/>
          </a:p>
        </p:txBody>
      </p:sp>
      <p:pic>
        <p:nvPicPr>
          <p:cNvPr id="8" name="圖片 7"/>
          <p:cNvPicPr>
            <a:picLocks noChangeAspect="1"/>
          </p:cNvPicPr>
          <p:nvPr/>
        </p:nvPicPr>
        <p:blipFill>
          <a:blip r:embed="rId2"/>
          <a:stretch>
            <a:fillRect/>
          </a:stretch>
        </p:blipFill>
        <p:spPr>
          <a:xfrm>
            <a:off x="1861537" y="3970887"/>
            <a:ext cx="5619750" cy="2162175"/>
          </a:xfrm>
          <a:prstGeom prst="rect">
            <a:avLst/>
          </a:prstGeom>
        </p:spPr>
      </p:pic>
    </p:spTree>
    <p:extLst>
      <p:ext uri="{BB962C8B-B14F-4D97-AF65-F5344CB8AC3E}">
        <p14:creationId xmlns:p14="http://schemas.microsoft.com/office/powerpoint/2010/main" val="294632837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zh-TW"/>
              <a:t>The QC story</a:t>
            </a:r>
          </a:p>
        </p:txBody>
      </p:sp>
      <p:sp>
        <p:nvSpPr>
          <p:cNvPr id="12" name="投影片編號版面配置區 4"/>
          <p:cNvSpPr>
            <a:spLocks noGrp="1"/>
          </p:cNvSpPr>
          <p:nvPr>
            <p:ph type="sldNum" sz="quarter" idx="12"/>
          </p:nvPr>
        </p:nvSpPr>
        <p:spPr/>
        <p:txBody>
          <a:bodyPr/>
          <a:lstStyle/>
          <a:p>
            <a:fld id="{E5BDB8ED-3127-4B17-BAAC-6F7FF4D334C5}" type="slidenum">
              <a:rPr lang="en-US" altLang="zh-TW"/>
              <a:pPr/>
              <a:t>5</a:t>
            </a:fld>
            <a:endParaRPr lang="en-US" altLang="zh-TW"/>
          </a:p>
        </p:txBody>
      </p:sp>
      <p:sp>
        <p:nvSpPr>
          <p:cNvPr id="70661" name="Line 5"/>
          <p:cNvSpPr>
            <a:spLocks noChangeShapeType="1"/>
          </p:cNvSpPr>
          <p:nvPr/>
        </p:nvSpPr>
        <p:spPr bwMode="auto">
          <a:xfrm>
            <a:off x="2667000" y="5105400"/>
            <a:ext cx="4267200" cy="0"/>
          </a:xfrm>
          <a:prstGeom prst="line">
            <a:avLst/>
          </a:prstGeom>
          <a:noFill/>
          <a:ln w="9525">
            <a:solidFill>
              <a:schemeClr val="tx1"/>
            </a:solidFill>
            <a:round/>
            <a:headEnd/>
            <a:tailEnd type="triangle" w="med" len="med"/>
          </a:ln>
          <a:effectLst/>
        </p:spPr>
        <p:txBody>
          <a:bodyPr/>
          <a:lstStyle/>
          <a:p>
            <a:endParaRPr lang="zh-TW" altLang="en-US"/>
          </a:p>
        </p:txBody>
      </p:sp>
      <p:sp>
        <p:nvSpPr>
          <p:cNvPr id="70662" name="Line 6"/>
          <p:cNvSpPr>
            <a:spLocks noChangeShapeType="1"/>
          </p:cNvSpPr>
          <p:nvPr/>
        </p:nvSpPr>
        <p:spPr bwMode="auto">
          <a:xfrm flipV="1">
            <a:off x="2667000" y="1524000"/>
            <a:ext cx="0" cy="3581400"/>
          </a:xfrm>
          <a:prstGeom prst="line">
            <a:avLst/>
          </a:prstGeom>
          <a:noFill/>
          <a:ln w="9525">
            <a:solidFill>
              <a:schemeClr val="tx1"/>
            </a:solidFill>
            <a:round/>
            <a:headEnd/>
            <a:tailEnd type="triangle" w="med" len="med"/>
          </a:ln>
          <a:effectLst/>
        </p:spPr>
        <p:txBody>
          <a:bodyPr/>
          <a:lstStyle/>
          <a:p>
            <a:endParaRPr lang="zh-TW" altLang="en-US"/>
          </a:p>
        </p:txBody>
      </p:sp>
      <p:sp>
        <p:nvSpPr>
          <p:cNvPr id="70664" name="Text Box 8"/>
          <p:cNvSpPr txBox="1">
            <a:spLocks noChangeArrowheads="1"/>
          </p:cNvSpPr>
          <p:nvPr/>
        </p:nvSpPr>
        <p:spPr bwMode="auto">
          <a:xfrm>
            <a:off x="5465763" y="5270836"/>
            <a:ext cx="3062057" cy="369332"/>
          </a:xfrm>
          <a:prstGeom prst="rect">
            <a:avLst/>
          </a:prstGeom>
          <a:noFill/>
          <a:ln w="9525">
            <a:noFill/>
            <a:miter lim="800000"/>
            <a:headEnd/>
            <a:tailEnd/>
          </a:ln>
          <a:effectLst/>
        </p:spPr>
        <p:txBody>
          <a:bodyPr wrap="none">
            <a:spAutoFit/>
          </a:bodyPr>
          <a:lstStyle/>
          <a:p>
            <a:r>
              <a:rPr lang="en-US" altLang="zh-TW" dirty="0" smtClean="0"/>
              <a:t>QC process improvement</a:t>
            </a:r>
            <a:endParaRPr lang="zh-TW" altLang="en-US" dirty="0"/>
          </a:p>
        </p:txBody>
      </p:sp>
      <p:sp>
        <p:nvSpPr>
          <p:cNvPr id="70665" name="Freeform 9"/>
          <p:cNvSpPr>
            <a:spLocks/>
          </p:cNvSpPr>
          <p:nvPr/>
        </p:nvSpPr>
        <p:spPr bwMode="auto">
          <a:xfrm>
            <a:off x="2890838" y="1692275"/>
            <a:ext cx="3868737" cy="3127375"/>
          </a:xfrm>
          <a:custGeom>
            <a:avLst/>
            <a:gdLst/>
            <a:ahLst/>
            <a:cxnLst>
              <a:cxn ang="0">
                <a:pos x="0" y="0"/>
              </a:cxn>
              <a:cxn ang="0">
                <a:pos x="78" y="467"/>
              </a:cxn>
              <a:cxn ang="0">
                <a:pos x="187" y="818"/>
              </a:cxn>
              <a:cxn ang="0">
                <a:pos x="249" y="919"/>
              </a:cxn>
              <a:cxn ang="0">
                <a:pos x="366" y="1113"/>
              </a:cxn>
              <a:cxn ang="0">
                <a:pos x="429" y="1168"/>
              </a:cxn>
              <a:cxn ang="0">
                <a:pos x="467" y="1222"/>
              </a:cxn>
              <a:cxn ang="0">
                <a:pos x="514" y="1254"/>
              </a:cxn>
              <a:cxn ang="0">
                <a:pos x="530" y="1277"/>
              </a:cxn>
              <a:cxn ang="0">
                <a:pos x="576" y="1308"/>
              </a:cxn>
              <a:cxn ang="0">
                <a:pos x="693" y="1386"/>
              </a:cxn>
              <a:cxn ang="0">
                <a:pos x="841" y="1456"/>
              </a:cxn>
              <a:cxn ang="0">
                <a:pos x="997" y="1518"/>
              </a:cxn>
              <a:cxn ang="0">
                <a:pos x="1082" y="1573"/>
              </a:cxn>
              <a:cxn ang="0">
                <a:pos x="1160" y="1596"/>
              </a:cxn>
              <a:cxn ang="0">
                <a:pos x="1261" y="1651"/>
              </a:cxn>
              <a:cxn ang="0">
                <a:pos x="1417" y="1721"/>
              </a:cxn>
              <a:cxn ang="0">
                <a:pos x="1510" y="1744"/>
              </a:cxn>
              <a:cxn ang="0">
                <a:pos x="1658" y="1798"/>
              </a:cxn>
              <a:cxn ang="0">
                <a:pos x="1876" y="1868"/>
              </a:cxn>
              <a:cxn ang="0">
                <a:pos x="2141" y="1923"/>
              </a:cxn>
              <a:cxn ang="0">
                <a:pos x="2437" y="1970"/>
              </a:cxn>
            </a:cxnLst>
            <a:rect l="0" t="0" r="r" b="b"/>
            <a:pathLst>
              <a:path w="2437" h="1970">
                <a:moveTo>
                  <a:pt x="0" y="0"/>
                </a:moveTo>
                <a:cubicBezTo>
                  <a:pt x="9" y="157"/>
                  <a:pt x="26" y="318"/>
                  <a:pt x="78" y="467"/>
                </a:cubicBezTo>
                <a:cubicBezTo>
                  <a:pt x="98" y="587"/>
                  <a:pt x="134" y="709"/>
                  <a:pt x="187" y="818"/>
                </a:cubicBezTo>
                <a:cubicBezTo>
                  <a:pt x="205" y="855"/>
                  <a:pt x="215" y="895"/>
                  <a:pt x="249" y="919"/>
                </a:cubicBezTo>
                <a:cubicBezTo>
                  <a:pt x="274" y="991"/>
                  <a:pt x="317" y="1056"/>
                  <a:pt x="366" y="1113"/>
                </a:cubicBezTo>
                <a:cubicBezTo>
                  <a:pt x="388" y="1139"/>
                  <a:pt x="395" y="1157"/>
                  <a:pt x="429" y="1168"/>
                </a:cubicBezTo>
                <a:cubicBezTo>
                  <a:pt x="443" y="1197"/>
                  <a:pt x="441" y="1202"/>
                  <a:pt x="467" y="1222"/>
                </a:cubicBezTo>
                <a:cubicBezTo>
                  <a:pt x="482" y="1234"/>
                  <a:pt x="514" y="1254"/>
                  <a:pt x="514" y="1254"/>
                </a:cubicBezTo>
                <a:cubicBezTo>
                  <a:pt x="519" y="1262"/>
                  <a:pt x="523" y="1271"/>
                  <a:pt x="530" y="1277"/>
                </a:cubicBezTo>
                <a:cubicBezTo>
                  <a:pt x="544" y="1289"/>
                  <a:pt x="576" y="1308"/>
                  <a:pt x="576" y="1308"/>
                </a:cubicBezTo>
                <a:cubicBezTo>
                  <a:pt x="604" y="1348"/>
                  <a:pt x="651" y="1362"/>
                  <a:pt x="693" y="1386"/>
                </a:cubicBezTo>
                <a:cubicBezTo>
                  <a:pt x="743" y="1414"/>
                  <a:pt x="785" y="1442"/>
                  <a:pt x="841" y="1456"/>
                </a:cubicBezTo>
                <a:cubicBezTo>
                  <a:pt x="887" y="1488"/>
                  <a:pt x="947" y="1493"/>
                  <a:pt x="997" y="1518"/>
                </a:cubicBezTo>
                <a:cubicBezTo>
                  <a:pt x="1027" y="1533"/>
                  <a:pt x="1053" y="1557"/>
                  <a:pt x="1082" y="1573"/>
                </a:cubicBezTo>
                <a:cubicBezTo>
                  <a:pt x="1104" y="1585"/>
                  <a:pt x="1136" y="1588"/>
                  <a:pt x="1160" y="1596"/>
                </a:cubicBezTo>
                <a:cubicBezTo>
                  <a:pt x="1190" y="1625"/>
                  <a:pt x="1222" y="1637"/>
                  <a:pt x="1261" y="1651"/>
                </a:cubicBezTo>
                <a:cubicBezTo>
                  <a:pt x="1314" y="1670"/>
                  <a:pt x="1367" y="1695"/>
                  <a:pt x="1417" y="1721"/>
                </a:cubicBezTo>
                <a:cubicBezTo>
                  <a:pt x="1443" y="1734"/>
                  <a:pt x="1483" y="1735"/>
                  <a:pt x="1510" y="1744"/>
                </a:cubicBezTo>
                <a:cubicBezTo>
                  <a:pt x="1566" y="1763"/>
                  <a:pt x="1601" y="1789"/>
                  <a:pt x="1658" y="1798"/>
                </a:cubicBezTo>
                <a:cubicBezTo>
                  <a:pt x="1719" y="1836"/>
                  <a:pt x="1805" y="1855"/>
                  <a:pt x="1876" y="1868"/>
                </a:cubicBezTo>
                <a:cubicBezTo>
                  <a:pt x="1955" y="1909"/>
                  <a:pt x="2054" y="1913"/>
                  <a:pt x="2141" y="1923"/>
                </a:cubicBezTo>
                <a:cubicBezTo>
                  <a:pt x="2231" y="1946"/>
                  <a:pt x="2343" y="1970"/>
                  <a:pt x="2437" y="1970"/>
                </a:cubicBezTo>
              </a:path>
            </a:pathLst>
          </a:custGeom>
          <a:noFill/>
          <a:ln w="9525">
            <a:solidFill>
              <a:srgbClr val="FFFF00"/>
            </a:solidFill>
            <a:round/>
            <a:headEnd/>
            <a:tailEnd/>
          </a:ln>
          <a:effectLst/>
        </p:spPr>
        <p:txBody>
          <a:bodyPr/>
          <a:lstStyle/>
          <a:p>
            <a:endParaRPr lang="zh-TW" altLang="en-US"/>
          </a:p>
        </p:txBody>
      </p:sp>
      <p:sp>
        <p:nvSpPr>
          <p:cNvPr id="70666" name="Text Box 10"/>
          <p:cNvSpPr txBox="1">
            <a:spLocks noChangeArrowheads="1"/>
          </p:cNvSpPr>
          <p:nvPr/>
        </p:nvSpPr>
        <p:spPr bwMode="auto">
          <a:xfrm>
            <a:off x="6745264" y="4281268"/>
            <a:ext cx="2568332" cy="646331"/>
          </a:xfrm>
          <a:prstGeom prst="rect">
            <a:avLst/>
          </a:prstGeom>
          <a:noFill/>
          <a:ln w="9525">
            <a:noFill/>
            <a:miter lim="800000"/>
            <a:headEnd/>
            <a:tailEnd/>
          </a:ln>
          <a:effectLst/>
        </p:spPr>
        <p:txBody>
          <a:bodyPr wrap="none">
            <a:spAutoFit/>
          </a:bodyPr>
          <a:lstStyle/>
          <a:p>
            <a:r>
              <a:rPr lang="en-US" altLang="zh-TW" dirty="0" smtClean="0"/>
              <a:t>other manufacturing </a:t>
            </a:r>
          </a:p>
          <a:p>
            <a:r>
              <a:rPr lang="en-US" altLang="zh-TW" dirty="0" smtClean="0"/>
              <a:t>discipline</a:t>
            </a:r>
            <a:endParaRPr lang="zh-TW" altLang="en-US" dirty="0"/>
          </a:p>
        </p:txBody>
      </p:sp>
      <p:sp>
        <p:nvSpPr>
          <p:cNvPr id="70668" name="Freeform 12"/>
          <p:cNvSpPr>
            <a:spLocks/>
          </p:cNvSpPr>
          <p:nvPr/>
        </p:nvSpPr>
        <p:spPr bwMode="auto">
          <a:xfrm>
            <a:off x="2899723" y="1681163"/>
            <a:ext cx="4070350" cy="3360737"/>
          </a:xfrm>
          <a:custGeom>
            <a:avLst/>
            <a:gdLst/>
            <a:ahLst/>
            <a:cxnLst>
              <a:cxn ang="0">
                <a:pos x="70" y="54"/>
              </a:cxn>
              <a:cxn ang="0">
                <a:pos x="117" y="778"/>
              </a:cxn>
              <a:cxn ang="0">
                <a:pos x="195" y="506"/>
              </a:cxn>
              <a:cxn ang="0">
                <a:pos x="234" y="1035"/>
              </a:cxn>
              <a:cxn ang="0">
                <a:pos x="273" y="980"/>
              </a:cxn>
              <a:cxn ang="0">
                <a:pos x="335" y="817"/>
              </a:cxn>
              <a:cxn ang="0">
                <a:pos x="421" y="467"/>
              </a:cxn>
              <a:cxn ang="0">
                <a:pos x="483" y="116"/>
              </a:cxn>
              <a:cxn ang="0">
                <a:pos x="498" y="46"/>
              </a:cxn>
              <a:cxn ang="0">
                <a:pos x="553" y="202"/>
              </a:cxn>
              <a:cxn ang="0">
                <a:pos x="491" y="1050"/>
              </a:cxn>
              <a:cxn ang="0">
                <a:pos x="623" y="1689"/>
              </a:cxn>
              <a:cxn ang="0">
                <a:pos x="755" y="856"/>
              </a:cxn>
              <a:cxn ang="0">
                <a:pos x="810" y="934"/>
              </a:cxn>
              <a:cxn ang="0">
                <a:pos x="872" y="1720"/>
              </a:cxn>
              <a:cxn ang="0">
                <a:pos x="981" y="1206"/>
              </a:cxn>
              <a:cxn ang="0">
                <a:pos x="1067" y="739"/>
              </a:cxn>
              <a:cxn ang="0">
                <a:pos x="1082" y="887"/>
              </a:cxn>
              <a:cxn ang="0">
                <a:pos x="1098" y="1984"/>
              </a:cxn>
              <a:cxn ang="0">
                <a:pos x="1144" y="2117"/>
              </a:cxn>
              <a:cxn ang="0">
                <a:pos x="1191" y="2055"/>
              </a:cxn>
              <a:cxn ang="0">
                <a:pos x="1285" y="1510"/>
              </a:cxn>
              <a:cxn ang="0">
                <a:pos x="1378" y="1136"/>
              </a:cxn>
              <a:cxn ang="0">
                <a:pos x="1425" y="1237"/>
              </a:cxn>
              <a:cxn ang="0">
                <a:pos x="1518" y="1977"/>
              </a:cxn>
              <a:cxn ang="0">
                <a:pos x="1557" y="1946"/>
              </a:cxn>
              <a:cxn ang="0">
                <a:pos x="1619" y="1767"/>
              </a:cxn>
              <a:cxn ang="0">
                <a:pos x="1697" y="1377"/>
              </a:cxn>
              <a:cxn ang="0">
                <a:pos x="1884" y="1930"/>
              </a:cxn>
              <a:cxn ang="0">
                <a:pos x="1931" y="1883"/>
              </a:cxn>
              <a:cxn ang="0">
                <a:pos x="2032" y="1650"/>
              </a:cxn>
              <a:cxn ang="0">
                <a:pos x="2094" y="1743"/>
              </a:cxn>
              <a:cxn ang="0">
                <a:pos x="2172" y="1930"/>
              </a:cxn>
              <a:cxn ang="0">
                <a:pos x="2296" y="1899"/>
              </a:cxn>
              <a:cxn ang="0">
                <a:pos x="2553" y="2062"/>
              </a:cxn>
              <a:cxn ang="0">
                <a:pos x="2538" y="2101"/>
              </a:cxn>
            </a:cxnLst>
            <a:rect l="0" t="0" r="r" b="b"/>
            <a:pathLst>
              <a:path w="2564" h="2117">
                <a:moveTo>
                  <a:pt x="0" y="155"/>
                </a:moveTo>
                <a:cubicBezTo>
                  <a:pt x="25" y="106"/>
                  <a:pt x="21" y="88"/>
                  <a:pt x="70" y="54"/>
                </a:cubicBezTo>
                <a:cubicBezTo>
                  <a:pt x="136" y="98"/>
                  <a:pt x="82" y="52"/>
                  <a:pt x="78" y="210"/>
                </a:cubicBezTo>
                <a:cubicBezTo>
                  <a:pt x="75" y="338"/>
                  <a:pt x="68" y="729"/>
                  <a:pt x="117" y="778"/>
                </a:cubicBezTo>
                <a:cubicBezTo>
                  <a:pt x="163" y="712"/>
                  <a:pt x="147" y="679"/>
                  <a:pt x="172" y="607"/>
                </a:cubicBezTo>
                <a:cubicBezTo>
                  <a:pt x="177" y="571"/>
                  <a:pt x="186" y="541"/>
                  <a:pt x="195" y="506"/>
                </a:cubicBezTo>
                <a:cubicBezTo>
                  <a:pt x="213" y="543"/>
                  <a:pt x="219" y="566"/>
                  <a:pt x="226" y="607"/>
                </a:cubicBezTo>
                <a:cubicBezTo>
                  <a:pt x="229" y="750"/>
                  <a:pt x="224" y="893"/>
                  <a:pt x="234" y="1035"/>
                </a:cubicBezTo>
                <a:cubicBezTo>
                  <a:pt x="235" y="1043"/>
                  <a:pt x="252" y="1050"/>
                  <a:pt x="257" y="1043"/>
                </a:cubicBezTo>
                <a:cubicBezTo>
                  <a:pt x="270" y="1025"/>
                  <a:pt x="268" y="1001"/>
                  <a:pt x="273" y="980"/>
                </a:cubicBezTo>
                <a:cubicBezTo>
                  <a:pt x="283" y="940"/>
                  <a:pt x="304" y="902"/>
                  <a:pt x="319" y="864"/>
                </a:cubicBezTo>
                <a:cubicBezTo>
                  <a:pt x="325" y="849"/>
                  <a:pt x="335" y="817"/>
                  <a:pt x="335" y="817"/>
                </a:cubicBezTo>
                <a:cubicBezTo>
                  <a:pt x="345" y="759"/>
                  <a:pt x="360" y="669"/>
                  <a:pt x="389" y="622"/>
                </a:cubicBezTo>
                <a:cubicBezTo>
                  <a:pt x="397" y="569"/>
                  <a:pt x="409" y="518"/>
                  <a:pt x="421" y="467"/>
                </a:cubicBezTo>
                <a:cubicBezTo>
                  <a:pt x="431" y="425"/>
                  <a:pt x="430" y="383"/>
                  <a:pt x="444" y="342"/>
                </a:cubicBezTo>
                <a:cubicBezTo>
                  <a:pt x="455" y="266"/>
                  <a:pt x="462" y="190"/>
                  <a:pt x="483" y="116"/>
                </a:cubicBezTo>
                <a:cubicBezTo>
                  <a:pt x="486" y="106"/>
                  <a:pt x="489" y="95"/>
                  <a:pt x="491" y="85"/>
                </a:cubicBezTo>
                <a:cubicBezTo>
                  <a:pt x="494" y="72"/>
                  <a:pt x="495" y="59"/>
                  <a:pt x="498" y="46"/>
                </a:cubicBezTo>
                <a:cubicBezTo>
                  <a:pt x="502" y="30"/>
                  <a:pt x="514" y="0"/>
                  <a:pt x="514" y="0"/>
                </a:cubicBezTo>
                <a:cubicBezTo>
                  <a:pt x="564" y="50"/>
                  <a:pt x="549" y="138"/>
                  <a:pt x="553" y="202"/>
                </a:cubicBezTo>
                <a:cubicBezTo>
                  <a:pt x="550" y="281"/>
                  <a:pt x="537" y="716"/>
                  <a:pt x="522" y="856"/>
                </a:cubicBezTo>
                <a:cubicBezTo>
                  <a:pt x="515" y="921"/>
                  <a:pt x="491" y="1050"/>
                  <a:pt x="491" y="1050"/>
                </a:cubicBezTo>
                <a:cubicBezTo>
                  <a:pt x="500" y="1291"/>
                  <a:pt x="532" y="1528"/>
                  <a:pt x="568" y="1767"/>
                </a:cubicBezTo>
                <a:cubicBezTo>
                  <a:pt x="586" y="1741"/>
                  <a:pt x="623" y="1689"/>
                  <a:pt x="623" y="1689"/>
                </a:cubicBezTo>
                <a:cubicBezTo>
                  <a:pt x="633" y="1658"/>
                  <a:pt x="643" y="1630"/>
                  <a:pt x="662" y="1603"/>
                </a:cubicBezTo>
                <a:cubicBezTo>
                  <a:pt x="725" y="1360"/>
                  <a:pt x="700" y="1100"/>
                  <a:pt x="755" y="856"/>
                </a:cubicBezTo>
                <a:cubicBezTo>
                  <a:pt x="768" y="866"/>
                  <a:pt x="784" y="873"/>
                  <a:pt x="794" y="887"/>
                </a:cubicBezTo>
                <a:cubicBezTo>
                  <a:pt x="804" y="901"/>
                  <a:pt x="810" y="934"/>
                  <a:pt x="810" y="934"/>
                </a:cubicBezTo>
                <a:cubicBezTo>
                  <a:pt x="821" y="1030"/>
                  <a:pt x="831" y="1126"/>
                  <a:pt x="841" y="1222"/>
                </a:cubicBezTo>
                <a:cubicBezTo>
                  <a:pt x="849" y="1388"/>
                  <a:pt x="851" y="1555"/>
                  <a:pt x="872" y="1720"/>
                </a:cubicBezTo>
                <a:cubicBezTo>
                  <a:pt x="914" y="1691"/>
                  <a:pt x="917" y="1619"/>
                  <a:pt x="927" y="1572"/>
                </a:cubicBezTo>
                <a:cubicBezTo>
                  <a:pt x="952" y="1451"/>
                  <a:pt x="960" y="1328"/>
                  <a:pt x="981" y="1206"/>
                </a:cubicBezTo>
                <a:cubicBezTo>
                  <a:pt x="989" y="1047"/>
                  <a:pt x="997" y="878"/>
                  <a:pt x="1036" y="723"/>
                </a:cubicBezTo>
                <a:cubicBezTo>
                  <a:pt x="1046" y="728"/>
                  <a:pt x="1061" y="729"/>
                  <a:pt x="1067" y="739"/>
                </a:cubicBezTo>
                <a:cubicBezTo>
                  <a:pt x="1075" y="753"/>
                  <a:pt x="1072" y="770"/>
                  <a:pt x="1074" y="786"/>
                </a:cubicBezTo>
                <a:cubicBezTo>
                  <a:pt x="1077" y="820"/>
                  <a:pt x="1079" y="853"/>
                  <a:pt x="1082" y="887"/>
                </a:cubicBezTo>
                <a:cubicBezTo>
                  <a:pt x="1077" y="1014"/>
                  <a:pt x="1073" y="1141"/>
                  <a:pt x="1067" y="1268"/>
                </a:cubicBezTo>
                <a:cubicBezTo>
                  <a:pt x="1056" y="1504"/>
                  <a:pt x="1020" y="1755"/>
                  <a:pt x="1098" y="1984"/>
                </a:cubicBezTo>
                <a:cubicBezTo>
                  <a:pt x="1111" y="2023"/>
                  <a:pt x="1113" y="2059"/>
                  <a:pt x="1137" y="2093"/>
                </a:cubicBezTo>
                <a:cubicBezTo>
                  <a:pt x="1139" y="2101"/>
                  <a:pt x="1136" y="2117"/>
                  <a:pt x="1144" y="2117"/>
                </a:cubicBezTo>
                <a:cubicBezTo>
                  <a:pt x="1154" y="2117"/>
                  <a:pt x="1154" y="2101"/>
                  <a:pt x="1160" y="2093"/>
                </a:cubicBezTo>
                <a:cubicBezTo>
                  <a:pt x="1170" y="2080"/>
                  <a:pt x="1181" y="2068"/>
                  <a:pt x="1191" y="2055"/>
                </a:cubicBezTo>
                <a:cubicBezTo>
                  <a:pt x="1197" y="2031"/>
                  <a:pt x="1209" y="2008"/>
                  <a:pt x="1215" y="1984"/>
                </a:cubicBezTo>
                <a:cubicBezTo>
                  <a:pt x="1250" y="1832"/>
                  <a:pt x="1268" y="1666"/>
                  <a:pt x="1285" y="1510"/>
                </a:cubicBezTo>
                <a:cubicBezTo>
                  <a:pt x="1298" y="1391"/>
                  <a:pt x="1308" y="1272"/>
                  <a:pt x="1370" y="1167"/>
                </a:cubicBezTo>
                <a:cubicBezTo>
                  <a:pt x="1373" y="1157"/>
                  <a:pt x="1368" y="1139"/>
                  <a:pt x="1378" y="1136"/>
                </a:cubicBezTo>
                <a:cubicBezTo>
                  <a:pt x="1387" y="1133"/>
                  <a:pt x="1390" y="1151"/>
                  <a:pt x="1394" y="1159"/>
                </a:cubicBezTo>
                <a:cubicBezTo>
                  <a:pt x="1406" y="1184"/>
                  <a:pt x="1412" y="1211"/>
                  <a:pt x="1425" y="1237"/>
                </a:cubicBezTo>
                <a:cubicBezTo>
                  <a:pt x="1437" y="1292"/>
                  <a:pt x="1454" y="1347"/>
                  <a:pt x="1471" y="1401"/>
                </a:cubicBezTo>
                <a:cubicBezTo>
                  <a:pt x="1491" y="1593"/>
                  <a:pt x="1479" y="1788"/>
                  <a:pt x="1518" y="1977"/>
                </a:cubicBezTo>
                <a:cubicBezTo>
                  <a:pt x="1523" y="1969"/>
                  <a:pt x="1526" y="1959"/>
                  <a:pt x="1534" y="1953"/>
                </a:cubicBezTo>
                <a:cubicBezTo>
                  <a:pt x="1540" y="1948"/>
                  <a:pt x="1552" y="1952"/>
                  <a:pt x="1557" y="1946"/>
                </a:cubicBezTo>
                <a:cubicBezTo>
                  <a:pt x="1573" y="1923"/>
                  <a:pt x="1576" y="1893"/>
                  <a:pt x="1588" y="1868"/>
                </a:cubicBezTo>
                <a:cubicBezTo>
                  <a:pt x="1595" y="1823"/>
                  <a:pt x="1596" y="1803"/>
                  <a:pt x="1619" y="1767"/>
                </a:cubicBezTo>
                <a:cubicBezTo>
                  <a:pt x="1631" y="1718"/>
                  <a:pt x="1645" y="1670"/>
                  <a:pt x="1650" y="1619"/>
                </a:cubicBezTo>
                <a:cubicBezTo>
                  <a:pt x="1659" y="1538"/>
                  <a:pt x="1661" y="1452"/>
                  <a:pt x="1697" y="1377"/>
                </a:cubicBezTo>
                <a:cubicBezTo>
                  <a:pt x="1749" y="1386"/>
                  <a:pt x="1770" y="1402"/>
                  <a:pt x="1806" y="1440"/>
                </a:cubicBezTo>
                <a:cubicBezTo>
                  <a:pt x="1860" y="1597"/>
                  <a:pt x="1843" y="1770"/>
                  <a:pt x="1884" y="1930"/>
                </a:cubicBezTo>
                <a:cubicBezTo>
                  <a:pt x="1897" y="1927"/>
                  <a:pt x="1914" y="1931"/>
                  <a:pt x="1923" y="1922"/>
                </a:cubicBezTo>
                <a:cubicBezTo>
                  <a:pt x="1932" y="1913"/>
                  <a:pt x="1927" y="1896"/>
                  <a:pt x="1931" y="1883"/>
                </a:cubicBezTo>
                <a:cubicBezTo>
                  <a:pt x="1937" y="1864"/>
                  <a:pt x="1946" y="1847"/>
                  <a:pt x="1954" y="1829"/>
                </a:cubicBezTo>
                <a:cubicBezTo>
                  <a:pt x="1981" y="1770"/>
                  <a:pt x="2002" y="1707"/>
                  <a:pt x="2032" y="1650"/>
                </a:cubicBezTo>
                <a:cubicBezTo>
                  <a:pt x="2045" y="1653"/>
                  <a:pt x="2060" y="1651"/>
                  <a:pt x="2071" y="1658"/>
                </a:cubicBezTo>
                <a:cubicBezTo>
                  <a:pt x="2079" y="1663"/>
                  <a:pt x="2089" y="1727"/>
                  <a:pt x="2094" y="1743"/>
                </a:cubicBezTo>
                <a:cubicBezTo>
                  <a:pt x="2105" y="1821"/>
                  <a:pt x="2111" y="1901"/>
                  <a:pt x="2133" y="1977"/>
                </a:cubicBezTo>
                <a:cubicBezTo>
                  <a:pt x="2148" y="1931"/>
                  <a:pt x="2129" y="1973"/>
                  <a:pt x="2172" y="1930"/>
                </a:cubicBezTo>
                <a:cubicBezTo>
                  <a:pt x="2201" y="1901"/>
                  <a:pt x="2231" y="1866"/>
                  <a:pt x="2250" y="1829"/>
                </a:cubicBezTo>
                <a:cubicBezTo>
                  <a:pt x="2300" y="1853"/>
                  <a:pt x="2277" y="1854"/>
                  <a:pt x="2296" y="1899"/>
                </a:cubicBezTo>
                <a:cubicBezTo>
                  <a:pt x="2317" y="1949"/>
                  <a:pt x="2329" y="2001"/>
                  <a:pt x="2359" y="2047"/>
                </a:cubicBezTo>
                <a:cubicBezTo>
                  <a:pt x="2439" y="2035"/>
                  <a:pt x="2489" y="2014"/>
                  <a:pt x="2553" y="2062"/>
                </a:cubicBezTo>
                <a:cubicBezTo>
                  <a:pt x="2556" y="2070"/>
                  <a:pt x="2564" y="2078"/>
                  <a:pt x="2561" y="2086"/>
                </a:cubicBezTo>
                <a:cubicBezTo>
                  <a:pt x="2558" y="2095"/>
                  <a:pt x="2538" y="2101"/>
                  <a:pt x="2538" y="2101"/>
                </a:cubicBezTo>
              </a:path>
            </a:pathLst>
          </a:custGeom>
          <a:solidFill>
            <a:srgbClr val="FFFF00"/>
          </a:solidFill>
          <a:ln>
            <a:headEnd/>
            <a:tailEnd/>
          </a:ln>
        </p:spPr>
        <p:style>
          <a:lnRef idx="3">
            <a:schemeClr val="accent6"/>
          </a:lnRef>
          <a:fillRef idx="0">
            <a:schemeClr val="accent6"/>
          </a:fillRef>
          <a:effectRef idx="2">
            <a:schemeClr val="accent6"/>
          </a:effectRef>
          <a:fontRef idx="minor">
            <a:schemeClr val="tx1"/>
          </a:fontRef>
        </p:style>
        <p:txBody>
          <a:bodyPr/>
          <a:lstStyle/>
          <a:p>
            <a:endParaRPr lang="zh-TW" altLang="en-US">
              <a:solidFill>
                <a:srgbClr val="FFFF00"/>
              </a:solidFill>
            </a:endParaRPr>
          </a:p>
        </p:txBody>
      </p:sp>
      <p:sp>
        <p:nvSpPr>
          <p:cNvPr id="70669" name="Text Box 13"/>
          <p:cNvSpPr txBox="1">
            <a:spLocks noChangeArrowheads="1"/>
          </p:cNvSpPr>
          <p:nvPr/>
        </p:nvSpPr>
        <p:spPr bwMode="auto">
          <a:xfrm>
            <a:off x="5622562" y="3361531"/>
            <a:ext cx="2308774" cy="369332"/>
          </a:xfrm>
          <a:prstGeom prst="rect">
            <a:avLst/>
          </a:prstGeom>
          <a:noFill/>
          <a:ln w="9525">
            <a:noFill/>
            <a:miter lim="800000"/>
            <a:headEnd/>
            <a:tailEnd/>
          </a:ln>
          <a:effectLst/>
        </p:spPr>
        <p:txBody>
          <a:bodyPr wrap="none">
            <a:spAutoFit/>
          </a:bodyPr>
          <a:lstStyle/>
          <a:p>
            <a:r>
              <a:rPr lang="en-US" altLang="zh-TW" dirty="0" smtClean="0"/>
              <a:t>software</a:t>
            </a:r>
            <a:r>
              <a:rPr lang="zh-TW" altLang="en-US" dirty="0" smtClean="0"/>
              <a:t> </a:t>
            </a:r>
            <a:r>
              <a:rPr lang="en-US" altLang="zh-TW" dirty="0" smtClean="0"/>
              <a:t>development</a:t>
            </a:r>
            <a:endParaRPr lang="en-US" altLang="zh-TW" dirty="0"/>
          </a:p>
        </p:txBody>
      </p:sp>
      <p:sp>
        <p:nvSpPr>
          <p:cNvPr id="14" name="Text Box 8"/>
          <p:cNvSpPr txBox="1">
            <a:spLocks noChangeArrowheads="1"/>
          </p:cNvSpPr>
          <p:nvPr/>
        </p:nvSpPr>
        <p:spPr bwMode="auto">
          <a:xfrm>
            <a:off x="1005410" y="1497806"/>
            <a:ext cx="1217000" cy="646331"/>
          </a:xfrm>
          <a:prstGeom prst="rect">
            <a:avLst/>
          </a:prstGeom>
          <a:noFill/>
          <a:ln w="9525">
            <a:noFill/>
            <a:miter lim="800000"/>
            <a:headEnd/>
            <a:tailEnd/>
          </a:ln>
          <a:effectLst/>
        </p:spPr>
        <p:txBody>
          <a:bodyPr wrap="none">
            <a:spAutoFit/>
          </a:bodyPr>
          <a:lstStyle/>
          <a:p>
            <a:r>
              <a:rPr lang="en-US" altLang="zh-TW" dirty="0"/>
              <a:t> </a:t>
            </a:r>
            <a:r>
              <a:rPr lang="en-US" altLang="zh-TW" dirty="0" smtClean="0"/>
              <a:t>product </a:t>
            </a:r>
          </a:p>
          <a:p>
            <a:r>
              <a:rPr lang="en-US" altLang="zh-TW" dirty="0" smtClean="0"/>
              <a:t>error rate</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665"/>
                                        </p:tgtEl>
                                        <p:attrNameLst>
                                          <p:attrName>style.visibility</p:attrName>
                                        </p:attrNameLst>
                                      </p:cBhvr>
                                      <p:to>
                                        <p:strVal val="visible"/>
                                      </p:to>
                                    </p:set>
                                    <p:anim calcmode="lin" valueType="num">
                                      <p:cBhvr additive="base">
                                        <p:cTn id="7" dur="500" fill="hold"/>
                                        <p:tgtEl>
                                          <p:spTgt spid="70665"/>
                                        </p:tgtEl>
                                        <p:attrNameLst>
                                          <p:attrName>ppt_x</p:attrName>
                                        </p:attrNameLst>
                                      </p:cBhvr>
                                      <p:tavLst>
                                        <p:tav tm="0">
                                          <p:val>
                                            <p:strVal val="#ppt_x"/>
                                          </p:val>
                                        </p:tav>
                                        <p:tav tm="100000">
                                          <p:val>
                                            <p:strVal val="#ppt_x"/>
                                          </p:val>
                                        </p:tav>
                                      </p:tavLst>
                                    </p:anim>
                                    <p:anim calcmode="lin" valueType="num">
                                      <p:cBhvr additive="base">
                                        <p:cTn id="8" dur="500" fill="hold"/>
                                        <p:tgtEl>
                                          <p:spTgt spid="706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0668"/>
                                        </p:tgtEl>
                                        <p:attrNameLst>
                                          <p:attrName>style.visibility</p:attrName>
                                        </p:attrNameLst>
                                      </p:cBhvr>
                                      <p:to>
                                        <p:strVal val="visible"/>
                                      </p:to>
                                    </p:set>
                                    <p:anim calcmode="lin" valueType="num">
                                      <p:cBhvr additive="base">
                                        <p:cTn id="13" dur="500" fill="hold"/>
                                        <p:tgtEl>
                                          <p:spTgt spid="70668"/>
                                        </p:tgtEl>
                                        <p:attrNameLst>
                                          <p:attrName>ppt_x</p:attrName>
                                        </p:attrNameLst>
                                      </p:cBhvr>
                                      <p:tavLst>
                                        <p:tav tm="0">
                                          <p:val>
                                            <p:strVal val="#ppt_x"/>
                                          </p:val>
                                        </p:tav>
                                        <p:tav tm="100000">
                                          <p:val>
                                            <p:strVal val="#ppt_x"/>
                                          </p:val>
                                        </p:tav>
                                      </p:tavLst>
                                    </p:anim>
                                    <p:anim calcmode="lin" valueType="num">
                                      <p:cBhvr additive="base">
                                        <p:cTn id="14" dur="500" fill="hold"/>
                                        <p:tgtEl>
                                          <p:spTgt spid="706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5" grpId="0" animBg="1"/>
      <p:bldP spid="7066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t>Turn on Debugging Information</a:t>
            </a:r>
            <a:endParaRPr lang="zh-TW" altLang="en-US" dirty="0"/>
          </a:p>
        </p:txBody>
      </p:sp>
      <p:sp>
        <p:nvSpPr>
          <p:cNvPr id="3" name="內容版面配置區 2"/>
          <p:cNvSpPr>
            <a:spLocks noGrp="1"/>
          </p:cNvSpPr>
          <p:nvPr>
            <p:ph idx="1"/>
          </p:nvPr>
        </p:nvSpPr>
        <p:spPr/>
        <p:txBody>
          <a:bodyPr/>
          <a:lstStyle/>
          <a:p>
            <a:r>
              <a:rPr lang="en-US" altLang="zh-TW" dirty="0" smtClean="0"/>
              <a:t>Debugging information will increase10-20%</a:t>
            </a:r>
            <a:r>
              <a:rPr lang="zh-TW" altLang="en-US" dirty="0" smtClean="0"/>
              <a:t>的 </a:t>
            </a:r>
            <a:r>
              <a:rPr lang="en-US" altLang="zh-TW" dirty="0" smtClean="0"/>
              <a:t>object file </a:t>
            </a:r>
          </a:p>
          <a:p>
            <a:r>
              <a:rPr lang="en-US" altLang="zh-TW" dirty="0" smtClean="0"/>
              <a:t>Using compiler’s</a:t>
            </a:r>
            <a:r>
              <a:rPr lang="zh-TW" altLang="en-US" dirty="0" smtClean="0"/>
              <a:t> </a:t>
            </a:r>
            <a:r>
              <a:rPr lang="en-US" altLang="zh-TW" dirty="0" smtClean="0"/>
              <a:t>optimization option may make your debugging information useless.</a:t>
            </a: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50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CORE DUMP Analysis</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51</a:t>
            </a:fld>
            <a:endParaRPr lang="zh-TW" altLang="en-US"/>
          </a:p>
        </p:txBody>
      </p:sp>
      <p:pic>
        <p:nvPicPr>
          <p:cNvPr id="6" name="圖片 5"/>
          <p:cNvPicPr>
            <a:picLocks noChangeAspect="1"/>
          </p:cNvPicPr>
          <p:nvPr/>
        </p:nvPicPr>
        <p:blipFill>
          <a:blip r:embed="rId2"/>
          <a:stretch>
            <a:fillRect/>
          </a:stretch>
        </p:blipFill>
        <p:spPr>
          <a:xfrm>
            <a:off x="371713" y="1916832"/>
            <a:ext cx="8400574" cy="3384376"/>
          </a:xfrm>
          <a:prstGeom prst="rect">
            <a:avLst/>
          </a:prstGeom>
        </p:spPr>
      </p:pic>
    </p:spTree>
    <p:extLst>
      <p:ext uri="{BB962C8B-B14F-4D97-AF65-F5344CB8AC3E}">
        <p14:creationId xmlns:p14="http://schemas.microsoft.com/office/powerpoint/2010/main" val="282188601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The Story of an Unusual bug</a:t>
            </a:r>
            <a:endParaRPr lang="zh-TW" altLang="en-US" dirty="0"/>
          </a:p>
        </p:txBody>
      </p:sp>
      <p:sp>
        <p:nvSpPr>
          <p:cNvPr id="3" name="內容版面配置區 2"/>
          <p:cNvSpPr>
            <a:spLocks noGrp="1"/>
          </p:cNvSpPr>
          <p:nvPr>
            <p:ph idx="1"/>
          </p:nvPr>
        </p:nvSpPr>
        <p:spPr/>
        <p:txBody>
          <a:bodyPr/>
          <a:lstStyle/>
          <a:p>
            <a:r>
              <a:rPr lang="en-US" altLang="zh-TW" dirty="0" smtClean="0"/>
              <a:t>In our lab, we have a system called KORAT</a:t>
            </a:r>
          </a:p>
          <a:p>
            <a:r>
              <a:rPr lang="en-US" altLang="zh-TW" dirty="0" smtClean="0"/>
              <a:t>It is intensively used daily in ADLINK (2</a:t>
            </a:r>
            <a:r>
              <a:rPr lang="en-US" altLang="zh-TW" baseline="30000" dirty="0" smtClean="0"/>
              <a:t>nd</a:t>
            </a:r>
            <a:r>
              <a:rPr lang="en-US" altLang="zh-TW" dirty="0" smtClean="0"/>
              <a:t> largest industrial computer company)</a:t>
            </a:r>
          </a:p>
          <a:p>
            <a:r>
              <a:rPr lang="en-US" altLang="zh-TW" dirty="0" smtClean="0"/>
              <a:t>One day, new features/many lines of code are added</a:t>
            </a:r>
          </a:p>
          <a:p>
            <a:r>
              <a:rPr lang="en-US" altLang="zh-TW" dirty="0" smtClean="0"/>
              <a:t>Everything tested in debugging mode is fine</a:t>
            </a:r>
          </a:p>
          <a:p>
            <a:r>
              <a:rPr lang="en-US" altLang="zh-TW" dirty="0" smtClean="0"/>
              <a:t>Unfortunately, when the program is packed into a </a:t>
            </a:r>
            <a:r>
              <a:rPr lang="en-US" altLang="zh-TW" dirty="0" smtClean="0">
                <a:solidFill>
                  <a:srgbClr val="FFFF00"/>
                </a:solidFill>
              </a:rPr>
              <a:t>release</a:t>
            </a:r>
            <a:r>
              <a:rPr lang="en-US" altLang="zh-TW" dirty="0" smtClean="0"/>
              <a:t> build and it crashes when a key is pressed</a:t>
            </a:r>
          </a:p>
          <a:p>
            <a:r>
              <a:rPr lang="en-US" altLang="zh-TW" dirty="0" smtClean="0"/>
              <a:t>Students were stuck. The question is how to debug it?</a:t>
            </a: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52</a:t>
            </a:fld>
            <a:endParaRPr lang="zh-TW" altLang="en-US"/>
          </a:p>
        </p:txBody>
      </p:sp>
    </p:spTree>
    <p:extLst>
      <p:ext uri="{BB962C8B-B14F-4D97-AF65-F5344CB8AC3E}">
        <p14:creationId xmlns:p14="http://schemas.microsoft.com/office/powerpoint/2010/main" val="368596481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en-US" altLang="zh-TW" sz="2000" dirty="0" smtClean="0"/>
              <a:t>When program “</a:t>
            </a:r>
            <a:r>
              <a:rPr lang="en-US" altLang="zh-TW" sz="2000" dirty="0" err="1" smtClean="0"/>
              <a:t>KORATShell</a:t>
            </a:r>
            <a:r>
              <a:rPr lang="en-US" altLang="zh-TW" sz="2000" dirty="0" smtClean="0"/>
              <a:t>” crash ….</a:t>
            </a:r>
            <a:br>
              <a:rPr lang="en-US" altLang="zh-TW" sz="2000" dirty="0" smtClean="0"/>
            </a:br>
            <a:r>
              <a:rPr lang="en-US" altLang="zh-TW" sz="2000" dirty="0" smtClean="0"/>
              <a:t>Open task manager and Create Dump File</a:t>
            </a:r>
            <a:endParaRPr lang="zh-TW" altLang="en-US" sz="2000"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650" y="2200000"/>
            <a:ext cx="6756889" cy="3800750"/>
          </a:xfrm>
        </p:spPr>
      </p:pic>
      <p:sp>
        <p:nvSpPr>
          <p:cNvPr id="5" name="矩形 4"/>
          <p:cNvSpPr/>
          <p:nvPr/>
        </p:nvSpPr>
        <p:spPr>
          <a:xfrm>
            <a:off x="1805940" y="4160520"/>
            <a:ext cx="1354455" cy="1017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189498196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To get the dump file</a:t>
            </a:r>
            <a:endParaRPr lang="zh-TW" altLang="en-US"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1182" y="2125266"/>
            <a:ext cx="2846736" cy="3263504"/>
          </a:xfrm>
        </p:spPr>
      </p:pic>
    </p:spTree>
    <p:extLst>
      <p:ext uri="{BB962C8B-B14F-4D97-AF65-F5344CB8AC3E}">
        <p14:creationId xmlns:p14="http://schemas.microsoft.com/office/powerpoint/2010/main" val="278061473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699023"/>
            <a:ext cx="6858000" cy="615553"/>
          </a:xfrm>
        </p:spPr>
        <p:txBody>
          <a:bodyPr>
            <a:normAutofit fontScale="90000"/>
          </a:bodyPr>
          <a:lstStyle/>
          <a:p>
            <a:r>
              <a:rPr lang="en-US" altLang="zh-TW" dirty="0" smtClean="0"/>
              <a:t>Open VS and click “open file”</a:t>
            </a:r>
            <a:endParaRPr lang="zh-TW" altLang="en-US" dirty="0"/>
          </a:p>
        </p:txBody>
      </p:sp>
      <p:sp>
        <p:nvSpPr>
          <p:cNvPr id="3" name="副標題 2"/>
          <p:cNvSpPr>
            <a:spLocks noGrp="1"/>
          </p:cNvSpPr>
          <p:nvPr>
            <p:ph type="subTitle" idx="1"/>
          </p:nvPr>
        </p:nvSpPr>
        <p:spPr>
          <a:xfrm>
            <a:off x="1143000" y="2571750"/>
            <a:ext cx="6858000" cy="2228850"/>
          </a:xfrm>
        </p:spPr>
        <p:txBody>
          <a:bodyPr/>
          <a:lstStyle/>
          <a:p>
            <a:endParaRPr lang="zh-TW" altLang="en-US" dirty="0"/>
          </a:p>
        </p:txBody>
      </p:sp>
      <p:pic>
        <p:nvPicPr>
          <p:cNvPr id="4" name="圖片 3"/>
          <p:cNvPicPr>
            <a:picLocks noChangeAspect="1"/>
          </p:cNvPicPr>
          <p:nvPr/>
        </p:nvPicPr>
        <p:blipFill>
          <a:blip r:embed="rId2"/>
          <a:stretch>
            <a:fillRect/>
          </a:stretch>
        </p:blipFill>
        <p:spPr>
          <a:xfrm>
            <a:off x="1441114" y="2956963"/>
            <a:ext cx="4811096" cy="1658999"/>
          </a:xfrm>
          <a:prstGeom prst="rect">
            <a:avLst/>
          </a:prstGeom>
        </p:spPr>
      </p:pic>
    </p:spTree>
    <p:extLst>
      <p:ext uri="{BB962C8B-B14F-4D97-AF65-F5344CB8AC3E}">
        <p14:creationId xmlns:p14="http://schemas.microsoft.com/office/powerpoint/2010/main" val="207405894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47146" y="2455869"/>
            <a:ext cx="5869415" cy="3023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2" name="標題 1"/>
          <p:cNvSpPr>
            <a:spLocks noGrp="1"/>
          </p:cNvSpPr>
          <p:nvPr>
            <p:ph type="title"/>
          </p:nvPr>
        </p:nvSpPr>
        <p:spPr/>
        <p:txBody>
          <a:bodyPr/>
          <a:lstStyle/>
          <a:p>
            <a:r>
              <a:rPr lang="en-US" altLang="zh-TW" dirty="0" smtClean="0"/>
              <a:t>Choose the dump file and open it</a:t>
            </a:r>
            <a:endParaRPr lang="zh-TW" altLang="en-US" dirty="0"/>
          </a:p>
        </p:txBody>
      </p:sp>
      <p:pic>
        <p:nvPicPr>
          <p:cNvPr id="4" name="圖片 3"/>
          <p:cNvPicPr>
            <a:picLocks noChangeAspect="1"/>
          </p:cNvPicPr>
          <p:nvPr/>
        </p:nvPicPr>
        <p:blipFill>
          <a:blip r:embed="rId2"/>
          <a:stretch>
            <a:fillRect/>
          </a:stretch>
        </p:blipFill>
        <p:spPr>
          <a:xfrm>
            <a:off x="1388635" y="2485063"/>
            <a:ext cx="5786438" cy="2964656"/>
          </a:xfrm>
          <a:prstGeom prst="rect">
            <a:avLst/>
          </a:prstGeom>
        </p:spPr>
      </p:pic>
    </p:spTree>
    <p:extLst>
      <p:ext uri="{BB962C8B-B14F-4D97-AF65-F5344CB8AC3E}">
        <p14:creationId xmlns:p14="http://schemas.microsoft.com/office/powerpoint/2010/main" val="331667678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Switch tab to “</a:t>
            </a:r>
            <a:r>
              <a:rPr lang="en-US" altLang="zh-TW" dirty="0" err="1" smtClean="0"/>
              <a:t>KORATShell.dmp</a:t>
            </a:r>
            <a:r>
              <a:rPr lang="en-US" altLang="zh-TW" dirty="0" smtClean="0"/>
              <a:t>”</a:t>
            </a:r>
            <a:endParaRPr lang="zh-TW" altLang="en-US" dirty="0"/>
          </a:p>
        </p:txBody>
      </p:sp>
      <p:pic>
        <p:nvPicPr>
          <p:cNvPr id="7" name="圖片 6"/>
          <p:cNvPicPr>
            <a:picLocks noChangeAspect="1"/>
          </p:cNvPicPr>
          <p:nvPr/>
        </p:nvPicPr>
        <p:blipFill rotWithShape="1">
          <a:blip r:embed="rId2"/>
          <a:srcRect r="17283" b="1059"/>
          <a:stretch/>
        </p:blipFill>
        <p:spPr>
          <a:xfrm>
            <a:off x="251460" y="2125266"/>
            <a:ext cx="8796449" cy="2623899"/>
          </a:xfrm>
          <a:prstGeom prst="rect">
            <a:avLst/>
          </a:prstGeom>
        </p:spPr>
      </p:pic>
      <p:sp>
        <p:nvSpPr>
          <p:cNvPr id="8" name="橢圓 7"/>
          <p:cNvSpPr/>
          <p:nvPr/>
        </p:nvSpPr>
        <p:spPr>
          <a:xfrm>
            <a:off x="182880" y="2028825"/>
            <a:ext cx="988695" cy="3429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89406813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Click the “Debug with Managed Only”</a:t>
            </a:r>
            <a:endParaRPr lang="zh-TW" altLang="en-US" dirty="0"/>
          </a:p>
        </p:txBody>
      </p:sp>
      <p:pic>
        <p:nvPicPr>
          <p:cNvPr id="5" name="圖片 4"/>
          <p:cNvPicPr>
            <a:picLocks noChangeAspect="1"/>
          </p:cNvPicPr>
          <p:nvPr/>
        </p:nvPicPr>
        <p:blipFill rotWithShape="1">
          <a:blip r:embed="rId2"/>
          <a:srcRect r="383" b="48950"/>
          <a:stretch/>
        </p:blipFill>
        <p:spPr>
          <a:xfrm>
            <a:off x="378162" y="5055612"/>
            <a:ext cx="1359236" cy="495980"/>
          </a:xfrm>
          <a:prstGeom prst="rect">
            <a:avLst/>
          </a:prstGeom>
        </p:spPr>
      </p:pic>
      <p:sp>
        <p:nvSpPr>
          <p:cNvPr id="6" name="文字方塊 5"/>
          <p:cNvSpPr txBox="1"/>
          <p:nvPr/>
        </p:nvSpPr>
        <p:spPr>
          <a:xfrm>
            <a:off x="378162" y="4640047"/>
            <a:ext cx="5420458" cy="646331"/>
          </a:xfrm>
          <a:prstGeom prst="rect">
            <a:avLst/>
          </a:prstGeom>
          <a:noFill/>
        </p:spPr>
        <p:txBody>
          <a:bodyPr wrap="square" rtlCol="0">
            <a:spAutoFit/>
          </a:bodyPr>
          <a:lstStyle/>
          <a:p>
            <a:r>
              <a:rPr lang="en-US" altLang="zh-TW" dirty="0" err="1"/>
              <a:t>p.s</a:t>
            </a:r>
            <a:r>
              <a:rPr lang="en-US" altLang="zh-TW" dirty="0"/>
              <a:t> : please see the reference page to know difference </a:t>
            </a:r>
          </a:p>
        </p:txBody>
      </p:sp>
      <p:pic>
        <p:nvPicPr>
          <p:cNvPr id="8" name="圖片 7"/>
          <p:cNvPicPr>
            <a:picLocks noChangeAspect="1"/>
          </p:cNvPicPr>
          <p:nvPr/>
        </p:nvPicPr>
        <p:blipFill>
          <a:blip r:embed="rId3"/>
          <a:stretch>
            <a:fillRect/>
          </a:stretch>
        </p:blipFill>
        <p:spPr>
          <a:xfrm>
            <a:off x="378161" y="2125266"/>
            <a:ext cx="8387678" cy="2091690"/>
          </a:xfrm>
          <a:prstGeom prst="rect">
            <a:avLst/>
          </a:prstGeom>
        </p:spPr>
      </p:pic>
    </p:spTree>
    <p:extLst>
      <p:ext uri="{BB962C8B-B14F-4D97-AF65-F5344CB8AC3E}">
        <p14:creationId xmlns:p14="http://schemas.microsoft.com/office/powerpoint/2010/main" val="205667929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1131094"/>
            <a:ext cx="8458200" cy="972026"/>
          </a:xfrm>
        </p:spPr>
        <p:txBody>
          <a:bodyPr>
            <a:normAutofit fontScale="90000"/>
          </a:bodyPr>
          <a:lstStyle/>
          <a:p>
            <a:r>
              <a:rPr lang="en-US" altLang="zh-TW" dirty="0" smtClean="0"/>
              <a:t>Now, we need to find our code in call Stack</a:t>
            </a:r>
            <a:endParaRPr lang="zh-TW" altLang="en-US" dirty="0"/>
          </a:p>
        </p:txBody>
      </p:sp>
      <p:pic>
        <p:nvPicPr>
          <p:cNvPr id="9" name="圖片 8"/>
          <p:cNvPicPr>
            <a:picLocks noChangeAspect="1"/>
          </p:cNvPicPr>
          <p:nvPr/>
        </p:nvPicPr>
        <p:blipFill>
          <a:blip r:embed="rId2"/>
          <a:stretch>
            <a:fillRect/>
          </a:stretch>
        </p:blipFill>
        <p:spPr>
          <a:xfrm>
            <a:off x="628650" y="1926636"/>
            <a:ext cx="7150398" cy="3805510"/>
          </a:xfrm>
          <a:prstGeom prst="rect">
            <a:avLst/>
          </a:prstGeom>
        </p:spPr>
      </p:pic>
      <p:cxnSp>
        <p:nvCxnSpPr>
          <p:cNvPr id="10" name="直線單箭頭接點 9"/>
          <p:cNvCxnSpPr/>
          <p:nvPr/>
        </p:nvCxnSpPr>
        <p:spPr>
          <a:xfrm flipH="1">
            <a:off x="5823585" y="1817370"/>
            <a:ext cx="1080135" cy="21374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177665" y="3966210"/>
            <a:ext cx="3577590" cy="17545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166511914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zh-TW" dirty="0"/>
              <a:t>Software Quality</a:t>
            </a:r>
          </a:p>
        </p:txBody>
      </p:sp>
      <p:sp>
        <p:nvSpPr>
          <p:cNvPr id="50179" name="Rectangle 3"/>
          <p:cNvSpPr>
            <a:spLocks noGrp="1" noChangeArrowheads="1"/>
          </p:cNvSpPr>
          <p:nvPr>
            <p:ph idx="1"/>
          </p:nvPr>
        </p:nvSpPr>
        <p:spPr/>
        <p:txBody>
          <a:bodyPr/>
          <a:lstStyle/>
          <a:p>
            <a:r>
              <a:rPr lang="en-US" altLang="zh-TW" dirty="0" smtClean="0"/>
              <a:t>Unlike other engineering disciplines, software industry is one area that </a:t>
            </a:r>
            <a:r>
              <a:rPr lang="en-US" altLang="zh-TW" b="1" dirty="0" smtClean="0">
                <a:solidFill>
                  <a:srgbClr val="FFFF00"/>
                </a:solidFill>
              </a:rPr>
              <a:t>humans</a:t>
            </a:r>
            <a:r>
              <a:rPr lang="en-US" altLang="zh-TW" dirty="0" smtClean="0"/>
              <a:t> are the main task forces. </a:t>
            </a:r>
            <a:endParaRPr lang="zh-TW" altLang="en-US" dirty="0"/>
          </a:p>
          <a:p>
            <a:r>
              <a:rPr lang="en-US" altLang="zh-TW" dirty="0" smtClean="0">
                <a:solidFill>
                  <a:schemeClr val="tx2"/>
                </a:solidFill>
              </a:rPr>
              <a:t>No</a:t>
            </a:r>
            <a:r>
              <a:rPr lang="zh-TW" altLang="en-US" dirty="0" smtClean="0">
                <a:solidFill>
                  <a:schemeClr val="tx2"/>
                </a:solidFill>
              </a:rPr>
              <a:t> </a:t>
            </a:r>
            <a:r>
              <a:rPr lang="en-US" altLang="zh-TW" dirty="0" smtClean="0">
                <a:solidFill>
                  <a:schemeClr val="tx2"/>
                </a:solidFill>
              </a:rPr>
              <a:t>humans (programmers)</a:t>
            </a:r>
            <a:r>
              <a:rPr lang="zh-TW" altLang="en-US" dirty="0" smtClean="0">
                <a:solidFill>
                  <a:schemeClr val="tx2"/>
                </a:solidFill>
              </a:rPr>
              <a:t> </a:t>
            </a:r>
            <a:r>
              <a:rPr lang="en-US" altLang="zh-TW" dirty="0" smtClean="0">
                <a:solidFill>
                  <a:schemeClr val="tx2"/>
                </a:solidFill>
              </a:rPr>
              <a:t> are perfect</a:t>
            </a:r>
          </a:p>
          <a:p>
            <a:r>
              <a:rPr lang="en-US" altLang="zh-TW" dirty="0" smtClean="0">
                <a:solidFill>
                  <a:schemeClr val="tx2"/>
                </a:solidFill>
              </a:rPr>
              <a:t>This explains why software testing is important because you cannot fully trust </a:t>
            </a:r>
            <a:r>
              <a:rPr lang="en-US" altLang="zh-TW" b="1" dirty="0" smtClean="0">
                <a:solidFill>
                  <a:srgbClr val="FFFF00"/>
                </a:solidFill>
              </a:rPr>
              <a:t>humans.</a:t>
            </a:r>
            <a:r>
              <a:rPr lang="en-US" altLang="zh-TW" dirty="0" smtClean="0">
                <a:solidFill>
                  <a:schemeClr val="tx2"/>
                </a:solidFill>
              </a:rPr>
              <a:t> </a:t>
            </a:r>
            <a:r>
              <a:rPr lang="en-US" altLang="zh-TW" dirty="0" smtClean="0"/>
              <a:t/>
            </a:r>
            <a:br>
              <a:rPr lang="en-US" altLang="zh-TW" dirty="0" smtClean="0"/>
            </a:br>
            <a:endParaRPr lang="en-US" altLang="zh-TW" dirty="0" smtClean="0"/>
          </a:p>
          <a:p>
            <a:endParaRPr lang="en-US" altLang="zh-TW" dirty="0"/>
          </a:p>
        </p:txBody>
      </p:sp>
      <p:sp>
        <p:nvSpPr>
          <p:cNvPr id="5" name="投影片編號版面配置區 4"/>
          <p:cNvSpPr>
            <a:spLocks noGrp="1"/>
          </p:cNvSpPr>
          <p:nvPr>
            <p:ph type="sldNum" sz="quarter" idx="12"/>
          </p:nvPr>
        </p:nvSpPr>
        <p:spPr/>
        <p:txBody>
          <a:bodyPr/>
          <a:lstStyle/>
          <a:p>
            <a:fld id="{13B216E8-14BF-402A-AAC3-9FA24F113908}" type="slidenum">
              <a:rPr lang="en-US" altLang="zh-TW"/>
              <a:pPr/>
              <a:t>6</a:t>
            </a:fld>
            <a:endParaRPr lang="en-US" altLang="zh-TW"/>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1131094"/>
            <a:ext cx="8458200" cy="972026"/>
          </a:xfrm>
        </p:spPr>
        <p:txBody>
          <a:bodyPr>
            <a:normAutofit fontScale="90000"/>
          </a:bodyPr>
          <a:lstStyle/>
          <a:p>
            <a:r>
              <a:rPr lang="en-US" altLang="zh-TW" dirty="0" smtClean="0"/>
              <a:t>Double Click this line in Call Stack</a:t>
            </a:r>
            <a:endParaRPr lang="zh-TW" altLang="en-US" dirty="0"/>
          </a:p>
        </p:txBody>
      </p:sp>
      <p:pic>
        <p:nvPicPr>
          <p:cNvPr id="3" name="圖片 2"/>
          <p:cNvPicPr>
            <a:picLocks noChangeAspect="1"/>
          </p:cNvPicPr>
          <p:nvPr/>
        </p:nvPicPr>
        <p:blipFill rotWithShape="1">
          <a:blip r:embed="rId2"/>
          <a:srcRect l="48458" t="52189"/>
          <a:stretch/>
        </p:blipFill>
        <p:spPr>
          <a:xfrm>
            <a:off x="628650" y="2539575"/>
            <a:ext cx="6296025" cy="3032972"/>
          </a:xfrm>
          <a:prstGeom prst="rect">
            <a:avLst/>
          </a:prstGeom>
        </p:spPr>
      </p:pic>
      <p:sp>
        <p:nvSpPr>
          <p:cNvPr id="5" name="矩形 4"/>
          <p:cNvSpPr/>
          <p:nvPr/>
        </p:nvSpPr>
        <p:spPr>
          <a:xfrm>
            <a:off x="751742" y="3593856"/>
            <a:ext cx="6086475" cy="1714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6" name="文字方塊 5"/>
          <p:cNvSpPr txBox="1"/>
          <p:nvPr/>
        </p:nvSpPr>
        <p:spPr>
          <a:xfrm>
            <a:off x="290146" y="1906912"/>
            <a:ext cx="8535134" cy="738664"/>
          </a:xfrm>
          <a:prstGeom prst="rect">
            <a:avLst/>
          </a:prstGeom>
          <a:noFill/>
          <a:ln>
            <a:noFill/>
          </a:ln>
        </p:spPr>
        <p:txBody>
          <a:bodyPr wrap="square" rtlCol="0">
            <a:spAutoFit/>
          </a:bodyPr>
          <a:lstStyle/>
          <a:p>
            <a:r>
              <a:rPr lang="en-US" altLang="zh-TW" sz="2100" dirty="0"/>
              <a:t>“</a:t>
            </a:r>
            <a:r>
              <a:rPr lang="en-US" altLang="zh-TW" sz="2100" dirty="0" err="1"/>
              <a:t>KORATShell.exe!KORATShell.MainWindow.ShowLocalRecordDialog</a:t>
            </a:r>
            <a:r>
              <a:rPr lang="en-US" altLang="zh-TW" sz="2100" dirty="0"/>
              <a:t>() Line 45“</a:t>
            </a:r>
          </a:p>
        </p:txBody>
      </p:sp>
      <p:cxnSp>
        <p:nvCxnSpPr>
          <p:cNvPr id="8" name="直線單箭頭接點 7"/>
          <p:cNvCxnSpPr>
            <a:stCxn id="5" idx="0"/>
            <a:endCxn id="6" idx="2"/>
          </p:cNvCxnSpPr>
          <p:nvPr/>
        </p:nvCxnSpPr>
        <p:spPr>
          <a:xfrm flipV="1">
            <a:off x="3794980" y="2299327"/>
            <a:ext cx="762733" cy="12945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91154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628650" y="1131094"/>
            <a:ext cx="7886700" cy="702103"/>
          </a:xfrm>
        </p:spPr>
        <p:txBody>
          <a:bodyPr/>
          <a:lstStyle/>
          <a:p>
            <a:r>
              <a:rPr lang="en-US" altLang="zh-TW" dirty="0" smtClean="0"/>
              <a:t>Load the “</a:t>
            </a:r>
            <a:r>
              <a:rPr lang="en-US" altLang="zh-TW" dirty="0" err="1" smtClean="0"/>
              <a:t>pdb</a:t>
            </a:r>
            <a:r>
              <a:rPr lang="en-US" altLang="zh-TW" dirty="0" smtClean="0"/>
              <a:t>” file</a:t>
            </a:r>
            <a:endParaRPr lang="zh-TW" altLang="en-US" dirty="0"/>
          </a:p>
        </p:txBody>
      </p:sp>
      <p:pic>
        <p:nvPicPr>
          <p:cNvPr id="9" name="圖片 8"/>
          <p:cNvPicPr>
            <a:picLocks noChangeAspect="1"/>
          </p:cNvPicPr>
          <p:nvPr/>
        </p:nvPicPr>
        <p:blipFill>
          <a:blip r:embed="rId2"/>
          <a:stretch>
            <a:fillRect/>
          </a:stretch>
        </p:blipFill>
        <p:spPr>
          <a:xfrm>
            <a:off x="323392" y="1676034"/>
            <a:ext cx="6414172" cy="3381742"/>
          </a:xfrm>
          <a:prstGeom prst="rect">
            <a:avLst/>
          </a:prstGeom>
        </p:spPr>
      </p:pic>
      <p:sp>
        <p:nvSpPr>
          <p:cNvPr id="10" name="橢圓 9"/>
          <p:cNvSpPr/>
          <p:nvPr/>
        </p:nvSpPr>
        <p:spPr>
          <a:xfrm>
            <a:off x="323392" y="3192157"/>
            <a:ext cx="1655152" cy="3494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
        <p:nvSpPr>
          <p:cNvPr id="13" name="向右箭號 12"/>
          <p:cNvSpPr/>
          <p:nvPr/>
        </p:nvSpPr>
        <p:spPr>
          <a:xfrm>
            <a:off x="2439866" y="3713651"/>
            <a:ext cx="2466242" cy="853953"/>
          </a:xfrm>
          <a:prstGeom prst="rightArrow">
            <a:avLst/>
          </a:prstGeom>
          <a:solidFill>
            <a:schemeClr val="accent6">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pic>
        <p:nvPicPr>
          <p:cNvPr id="14" name="圖片 13"/>
          <p:cNvPicPr>
            <a:picLocks noChangeAspect="1"/>
          </p:cNvPicPr>
          <p:nvPr/>
        </p:nvPicPr>
        <p:blipFill>
          <a:blip r:embed="rId3"/>
          <a:stretch>
            <a:fillRect/>
          </a:stretch>
        </p:blipFill>
        <p:spPr>
          <a:xfrm>
            <a:off x="7190047" y="3218260"/>
            <a:ext cx="1550194" cy="835819"/>
          </a:xfrm>
          <a:prstGeom prst="rect">
            <a:avLst/>
          </a:prstGeom>
        </p:spPr>
      </p:pic>
      <p:sp>
        <p:nvSpPr>
          <p:cNvPr id="15" name="矩形 14"/>
          <p:cNvSpPr/>
          <p:nvPr/>
        </p:nvSpPr>
        <p:spPr>
          <a:xfrm>
            <a:off x="7139537" y="3093245"/>
            <a:ext cx="1714500" cy="96083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18" name="直線單箭頭接點 17"/>
          <p:cNvCxnSpPr>
            <a:endCxn id="15" idx="1"/>
          </p:cNvCxnSpPr>
          <p:nvPr/>
        </p:nvCxnSpPr>
        <p:spPr>
          <a:xfrm>
            <a:off x="6550819" y="3286125"/>
            <a:ext cx="588719" cy="2875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6737563" y="2706321"/>
            <a:ext cx="2614613" cy="507831"/>
          </a:xfrm>
          <a:prstGeom prst="rect">
            <a:avLst/>
          </a:prstGeom>
          <a:noFill/>
        </p:spPr>
        <p:txBody>
          <a:bodyPr wrap="square" rtlCol="0">
            <a:spAutoFit/>
          </a:bodyPr>
          <a:lstStyle/>
          <a:p>
            <a:r>
              <a:rPr lang="en-US" altLang="zh-TW" sz="1350" dirty="0"/>
              <a:t>KORATShell.pdb in the PDB folder</a:t>
            </a:r>
            <a:endParaRPr lang="zh-TW" altLang="en-US" sz="1350" dirty="0"/>
          </a:p>
        </p:txBody>
      </p:sp>
    </p:spTree>
    <p:extLst>
      <p:ext uri="{BB962C8B-B14F-4D97-AF65-F5344CB8AC3E}">
        <p14:creationId xmlns:p14="http://schemas.microsoft.com/office/powerpoint/2010/main" val="405273325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p:cNvPicPr>
            <a:picLocks noChangeAspect="1"/>
          </p:cNvPicPr>
          <p:nvPr/>
        </p:nvPicPr>
        <p:blipFill>
          <a:blip r:embed="rId2"/>
          <a:stretch>
            <a:fillRect/>
          </a:stretch>
        </p:blipFill>
        <p:spPr>
          <a:xfrm>
            <a:off x="650036" y="1746647"/>
            <a:ext cx="4136231" cy="3378994"/>
          </a:xfrm>
          <a:prstGeom prst="rect">
            <a:avLst/>
          </a:prstGeom>
        </p:spPr>
      </p:pic>
      <p:pic>
        <p:nvPicPr>
          <p:cNvPr id="5" name="圖片 4"/>
          <p:cNvPicPr>
            <a:picLocks noChangeAspect="1"/>
          </p:cNvPicPr>
          <p:nvPr/>
        </p:nvPicPr>
        <p:blipFill rotWithShape="1">
          <a:blip r:embed="rId3"/>
          <a:srcRect r="42287" b="41262"/>
          <a:stretch/>
        </p:blipFill>
        <p:spPr>
          <a:xfrm>
            <a:off x="5509570" y="3093244"/>
            <a:ext cx="1991368" cy="864394"/>
          </a:xfrm>
          <a:prstGeom prst="rect">
            <a:avLst/>
          </a:prstGeom>
        </p:spPr>
      </p:pic>
      <p:sp>
        <p:nvSpPr>
          <p:cNvPr id="4" name="標題 3"/>
          <p:cNvSpPr>
            <a:spLocks noGrp="1"/>
          </p:cNvSpPr>
          <p:nvPr>
            <p:ph type="title"/>
          </p:nvPr>
        </p:nvSpPr>
        <p:spPr>
          <a:xfrm>
            <a:off x="628650" y="1131094"/>
            <a:ext cx="7886700" cy="702103"/>
          </a:xfrm>
        </p:spPr>
        <p:txBody>
          <a:bodyPr>
            <a:normAutofit fontScale="90000"/>
          </a:bodyPr>
          <a:lstStyle/>
          <a:p>
            <a:r>
              <a:rPr lang="en-US" altLang="zh-TW" dirty="0" smtClean="0"/>
              <a:t>And then load the source code “</a:t>
            </a:r>
            <a:r>
              <a:rPr lang="en-US" altLang="zh-TW" dirty="0" err="1" smtClean="0"/>
              <a:t>MainWindows.cs</a:t>
            </a:r>
            <a:r>
              <a:rPr lang="en-US" altLang="zh-TW" dirty="0" smtClean="0"/>
              <a:t>”</a:t>
            </a:r>
            <a:endParaRPr lang="zh-TW" altLang="en-US" dirty="0"/>
          </a:p>
        </p:txBody>
      </p:sp>
      <p:sp>
        <p:nvSpPr>
          <p:cNvPr id="15" name="矩形 14"/>
          <p:cNvSpPr/>
          <p:nvPr/>
        </p:nvSpPr>
        <p:spPr>
          <a:xfrm>
            <a:off x="5467899" y="3093244"/>
            <a:ext cx="2033038" cy="86439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cxnSp>
        <p:nvCxnSpPr>
          <p:cNvPr id="18" name="直線單箭頭接點 17"/>
          <p:cNvCxnSpPr>
            <a:endCxn id="15" idx="1"/>
          </p:cNvCxnSpPr>
          <p:nvPr/>
        </p:nvCxnSpPr>
        <p:spPr>
          <a:xfrm>
            <a:off x="4635675" y="2812099"/>
            <a:ext cx="832224" cy="713342"/>
          </a:xfrm>
          <a:prstGeom prst="straightConnector1">
            <a:avLst/>
          </a:prstGeom>
          <a:ln w="57150">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5065926" y="2706320"/>
            <a:ext cx="2614613" cy="507831"/>
          </a:xfrm>
          <a:prstGeom prst="rect">
            <a:avLst/>
          </a:prstGeom>
          <a:noFill/>
        </p:spPr>
        <p:txBody>
          <a:bodyPr wrap="square" rtlCol="0">
            <a:spAutoFit/>
          </a:bodyPr>
          <a:lstStyle/>
          <a:p>
            <a:r>
              <a:rPr lang="en-US" altLang="zh-TW" sz="1350" dirty="0" err="1"/>
              <a:t>MainWindows.cs</a:t>
            </a:r>
            <a:r>
              <a:rPr lang="en-US" altLang="zh-TW" sz="1350" dirty="0"/>
              <a:t>  in the </a:t>
            </a:r>
            <a:r>
              <a:rPr lang="en-US" altLang="zh-TW" sz="1350" dirty="0" err="1"/>
              <a:t>src</a:t>
            </a:r>
            <a:r>
              <a:rPr lang="en-US" altLang="zh-TW" sz="1350" dirty="0"/>
              <a:t> folder</a:t>
            </a:r>
            <a:endParaRPr lang="zh-TW" altLang="en-US" sz="1350" dirty="0"/>
          </a:p>
        </p:txBody>
      </p:sp>
      <p:sp>
        <p:nvSpPr>
          <p:cNvPr id="7" name="橢圓 6"/>
          <p:cNvSpPr/>
          <p:nvPr/>
        </p:nvSpPr>
        <p:spPr>
          <a:xfrm>
            <a:off x="4021312" y="4435445"/>
            <a:ext cx="614363" cy="29289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50"/>
          </a:p>
        </p:txBody>
      </p:sp>
    </p:spTree>
    <p:extLst>
      <p:ext uri="{BB962C8B-B14F-4D97-AF65-F5344CB8AC3E}">
        <p14:creationId xmlns:p14="http://schemas.microsoft.com/office/powerpoint/2010/main" val="297056264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1131094"/>
            <a:ext cx="8458200" cy="972026"/>
          </a:xfrm>
        </p:spPr>
        <p:txBody>
          <a:bodyPr/>
          <a:lstStyle/>
          <a:p>
            <a:r>
              <a:rPr lang="en-US" altLang="zh-TW" dirty="0" smtClean="0"/>
              <a:t>Let’s debug !!!!!!!!!!!! </a:t>
            </a:r>
            <a:endParaRPr lang="zh-TW" altLang="en-US" dirty="0"/>
          </a:p>
        </p:txBody>
      </p:sp>
      <p:pic>
        <p:nvPicPr>
          <p:cNvPr id="4" name="圖片 3"/>
          <p:cNvPicPr>
            <a:picLocks noChangeAspect="1"/>
          </p:cNvPicPr>
          <p:nvPr/>
        </p:nvPicPr>
        <p:blipFill>
          <a:blip r:embed="rId2"/>
          <a:stretch>
            <a:fillRect/>
          </a:stretch>
        </p:blipFill>
        <p:spPr>
          <a:xfrm>
            <a:off x="628651" y="1828111"/>
            <a:ext cx="7786007" cy="3911948"/>
          </a:xfrm>
          <a:prstGeom prst="rect">
            <a:avLst/>
          </a:prstGeom>
        </p:spPr>
      </p:pic>
      <p:pic>
        <p:nvPicPr>
          <p:cNvPr id="3" name="圖片 2"/>
          <p:cNvPicPr>
            <a:picLocks noChangeAspect="1"/>
          </p:cNvPicPr>
          <p:nvPr/>
        </p:nvPicPr>
        <p:blipFill>
          <a:blip r:embed="rId3"/>
          <a:stretch>
            <a:fillRect/>
          </a:stretch>
        </p:blipFill>
        <p:spPr>
          <a:xfrm>
            <a:off x="4615963" y="2671369"/>
            <a:ext cx="4332134" cy="1108499"/>
          </a:xfrm>
          <a:prstGeom prst="rect">
            <a:avLst/>
          </a:prstGeom>
        </p:spPr>
      </p:pic>
    </p:spTree>
    <p:extLst>
      <p:ext uri="{BB962C8B-B14F-4D97-AF65-F5344CB8AC3E}">
        <p14:creationId xmlns:p14="http://schemas.microsoft.com/office/powerpoint/2010/main" val="284419122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Observations </a:t>
            </a:r>
            <a:endParaRPr lang="zh-TW" altLang="en-US" dirty="0"/>
          </a:p>
        </p:txBody>
      </p:sp>
      <p:sp>
        <p:nvSpPr>
          <p:cNvPr id="3" name="內容版面配置區 2"/>
          <p:cNvSpPr>
            <a:spLocks noGrp="1"/>
          </p:cNvSpPr>
          <p:nvPr>
            <p:ph idx="1"/>
          </p:nvPr>
        </p:nvSpPr>
        <p:spPr/>
        <p:txBody>
          <a:bodyPr/>
          <a:lstStyle/>
          <a:p>
            <a:r>
              <a:rPr lang="en-US" altLang="zh-TW" dirty="0" smtClean="0"/>
              <a:t>When Window core system component throw an exception and nobody catch, your program just crash </a:t>
            </a:r>
          </a:p>
          <a:p>
            <a:pPr lvl="1"/>
            <a:r>
              <a:rPr lang="en-US" altLang="zh-TW" dirty="0" smtClean="0"/>
              <a:t>How about C++</a:t>
            </a:r>
          </a:p>
          <a:p>
            <a:pPr lvl="1"/>
            <a:r>
              <a:rPr lang="en-US" altLang="zh-TW" dirty="0" smtClean="0"/>
              <a:t>How about Java</a:t>
            </a:r>
          </a:p>
          <a:p>
            <a:r>
              <a:rPr lang="en-US" altLang="zh-TW" dirty="0" smtClean="0"/>
              <a:t>The core dump analysis shows an exception is raised in user32.dll</a:t>
            </a:r>
          </a:p>
          <a:p>
            <a:r>
              <a:rPr lang="en-US" altLang="zh-TW" dirty="0" smtClean="0"/>
              <a:t>The exception is raised due to an null reference exception</a:t>
            </a:r>
          </a:p>
          <a:p>
            <a:r>
              <a:rPr lang="en-US" altLang="zh-TW" dirty="0" smtClean="0"/>
              <a:t>Now at least we have a clue </a:t>
            </a:r>
            <a:endParaRPr lang="zh-TW" altLang="en-US" dirty="0"/>
          </a:p>
        </p:txBody>
      </p:sp>
    </p:spTree>
    <p:extLst>
      <p:ext uri="{BB962C8B-B14F-4D97-AF65-F5344CB8AC3E}">
        <p14:creationId xmlns:p14="http://schemas.microsoft.com/office/powerpoint/2010/main" val="8999255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Finally, we reach MSDN </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圖片 3"/>
          <p:cNvPicPr>
            <a:picLocks noChangeAspect="1"/>
          </p:cNvPicPr>
          <p:nvPr/>
        </p:nvPicPr>
        <p:blipFill>
          <a:blip r:embed="rId2"/>
          <a:stretch>
            <a:fillRect/>
          </a:stretch>
        </p:blipFill>
        <p:spPr>
          <a:xfrm>
            <a:off x="628650" y="2178570"/>
            <a:ext cx="8186738" cy="2421731"/>
          </a:xfrm>
          <a:prstGeom prst="rect">
            <a:avLst/>
          </a:prstGeom>
        </p:spPr>
      </p:pic>
    </p:spTree>
    <p:extLst>
      <p:ext uri="{BB962C8B-B14F-4D97-AF65-F5344CB8AC3E}">
        <p14:creationId xmlns:p14="http://schemas.microsoft.com/office/powerpoint/2010/main" val="179075034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1131094"/>
            <a:ext cx="7886700" cy="1500005"/>
          </a:xfrm>
        </p:spPr>
        <p:txBody>
          <a:bodyPr>
            <a:normAutofit fontScale="90000"/>
          </a:bodyPr>
          <a:lstStyle/>
          <a:p>
            <a:r>
              <a:rPr lang="en-US" altLang="zh-TW" dirty="0" smtClean="0"/>
              <a:t>Garbage Collected?</a:t>
            </a:r>
            <a:br>
              <a:rPr lang="en-US" altLang="zh-TW" dirty="0" smtClean="0"/>
            </a:br>
            <a:r>
              <a:rPr lang="en-US" altLang="zh-TW" dirty="0" smtClean="0"/>
              <a:t> What an </a:t>
            </a:r>
            <a:r>
              <a:rPr lang="en-US" altLang="zh-TW" dirty="0" smtClean="0">
                <a:solidFill>
                  <a:srgbClr val="FF0000"/>
                </a:solidFill>
              </a:rPr>
              <a:t>UNUSUAL BUG</a:t>
            </a:r>
            <a:br>
              <a:rPr lang="en-US" altLang="zh-TW" dirty="0" smtClean="0">
                <a:solidFill>
                  <a:srgbClr val="FF0000"/>
                </a:solidFill>
              </a:rPr>
            </a:br>
            <a:r>
              <a:rPr lang="en-US" altLang="zh-TW" dirty="0" smtClean="0"/>
              <a:t>Final resolution </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圖片 3"/>
          <p:cNvPicPr>
            <a:picLocks noChangeAspect="1"/>
          </p:cNvPicPr>
          <p:nvPr/>
        </p:nvPicPr>
        <p:blipFill>
          <a:blip r:embed="rId2"/>
          <a:stretch>
            <a:fillRect/>
          </a:stretch>
        </p:blipFill>
        <p:spPr>
          <a:xfrm>
            <a:off x="1565031" y="2852600"/>
            <a:ext cx="4800600" cy="1157288"/>
          </a:xfrm>
          <a:prstGeom prst="rect">
            <a:avLst/>
          </a:prstGeom>
        </p:spPr>
      </p:pic>
    </p:spTree>
    <p:extLst>
      <p:ext uri="{BB962C8B-B14F-4D97-AF65-F5344CB8AC3E}">
        <p14:creationId xmlns:p14="http://schemas.microsoft.com/office/powerpoint/2010/main" val="65405144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Reference</a:t>
            </a:r>
            <a:endParaRPr lang="zh-TW" altLang="en-US" dirty="0"/>
          </a:p>
        </p:txBody>
      </p:sp>
      <p:sp>
        <p:nvSpPr>
          <p:cNvPr id="3" name="內容版面配置區 2"/>
          <p:cNvSpPr>
            <a:spLocks noGrp="1"/>
          </p:cNvSpPr>
          <p:nvPr>
            <p:ph idx="1"/>
          </p:nvPr>
        </p:nvSpPr>
        <p:spPr/>
        <p:txBody>
          <a:bodyPr/>
          <a:lstStyle/>
          <a:p>
            <a:pPr marL="0" indent="0">
              <a:buNone/>
            </a:pPr>
            <a:r>
              <a:rPr lang="en-US" altLang="zh-TW" sz="3000" b="1" dirty="0">
                <a:hlinkClick r:id="rId2"/>
              </a:rPr>
              <a:t>Using Dump Files</a:t>
            </a:r>
            <a:endParaRPr lang="en-US" altLang="zh-TW" sz="3000" b="1" dirty="0"/>
          </a:p>
          <a:p>
            <a:pPr marL="0" indent="0">
              <a:buNone/>
            </a:pPr>
            <a:r>
              <a:rPr lang="en-US" altLang="zh-TW" sz="3000" b="1" dirty="0">
                <a:hlinkClick r:id="rId3"/>
              </a:rPr>
              <a:t>What Is Managed Code?</a:t>
            </a:r>
            <a:endParaRPr lang="en-US" altLang="zh-TW" sz="3000" b="1" dirty="0"/>
          </a:p>
          <a:p>
            <a:pPr marL="0" indent="0">
              <a:buNone/>
            </a:pPr>
            <a:r>
              <a:rPr lang="en-US" altLang="zh-TW" sz="3000" b="1" dirty="0">
                <a:hlinkClick r:id="rId4"/>
              </a:rPr>
              <a:t>Difference between native and managed code?</a:t>
            </a:r>
            <a:endParaRPr lang="en-US" altLang="zh-TW" sz="3000" b="1" dirty="0"/>
          </a:p>
          <a:p>
            <a:pPr marL="0" indent="0">
              <a:buNone/>
            </a:pPr>
            <a:r>
              <a:rPr lang="en-US" altLang="zh-TW" sz="3000" b="1" dirty="0">
                <a:hlinkClick r:id="rId5"/>
              </a:rPr>
              <a:t>Debug With Mixed vs Debug with Native Only when debugging dump files</a:t>
            </a:r>
            <a:endParaRPr lang="en-US" altLang="zh-TW" sz="3000" b="1" dirty="0"/>
          </a:p>
        </p:txBody>
      </p:sp>
    </p:spTree>
    <p:extLst>
      <p:ext uri="{BB962C8B-B14F-4D97-AF65-F5344CB8AC3E}">
        <p14:creationId xmlns:p14="http://schemas.microsoft.com/office/powerpoint/2010/main" val="214964830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Console-Mode Debugger Sucks?</a:t>
            </a:r>
            <a:endParaRPr lang="zh-TW" altLang="en-US" dirty="0"/>
          </a:p>
        </p:txBody>
      </p:sp>
      <p:sp>
        <p:nvSpPr>
          <p:cNvPr id="3" name="內容版面配置區 2"/>
          <p:cNvSpPr>
            <a:spLocks noGrp="1"/>
          </p:cNvSpPr>
          <p:nvPr>
            <p:ph idx="1"/>
          </p:nvPr>
        </p:nvSpPr>
        <p:spPr/>
        <p:txBody>
          <a:bodyPr>
            <a:normAutofit/>
          </a:bodyPr>
          <a:lstStyle/>
          <a:p>
            <a:r>
              <a:rPr lang="en-US" altLang="zh-TW" dirty="0" smtClean="0"/>
              <a:t>Yes, </a:t>
            </a:r>
            <a:r>
              <a:rPr lang="zh-TW" altLang="en-US" dirty="0" smtClean="0"/>
              <a:t>一般而言命令列模式的</a:t>
            </a:r>
            <a:r>
              <a:rPr lang="en-US" altLang="zh-TW" dirty="0" smtClean="0"/>
              <a:t>debugger </a:t>
            </a:r>
            <a:r>
              <a:rPr lang="zh-TW" altLang="en-US" dirty="0" smtClean="0"/>
              <a:t>使用起來其實不夠方便</a:t>
            </a:r>
            <a:r>
              <a:rPr lang="en-US" altLang="zh-TW" dirty="0" smtClean="0"/>
              <a:t>(</a:t>
            </a:r>
            <a:r>
              <a:rPr lang="zh-TW" altLang="en-US" dirty="0" smtClean="0"/>
              <a:t>還要背指令</a:t>
            </a:r>
            <a:r>
              <a:rPr lang="en-US" altLang="zh-TW" dirty="0" smtClean="0"/>
              <a:t>)</a:t>
            </a:r>
            <a:r>
              <a:rPr lang="zh-TW" altLang="en-US" dirty="0" smtClean="0"/>
              <a:t>，對習慣視窗世代的學生而言，接受度很低。</a:t>
            </a:r>
            <a:endParaRPr lang="en-US" altLang="zh-TW" dirty="0" smtClean="0"/>
          </a:p>
          <a:p>
            <a:r>
              <a:rPr lang="en-US" altLang="zh-TW" dirty="0" smtClean="0">
                <a:solidFill>
                  <a:srgbClr val="FFC000"/>
                </a:solidFill>
              </a:rPr>
              <a:t>Yes, console mode debugger is inconvenient to use</a:t>
            </a:r>
          </a:p>
          <a:p>
            <a:r>
              <a:rPr lang="zh-TW" altLang="en-US" dirty="0" smtClean="0"/>
              <a:t>不過，做為主修電腦科學的學生，了解</a:t>
            </a:r>
            <a:r>
              <a:rPr lang="en-US" altLang="zh-TW" dirty="0" smtClean="0"/>
              <a:t>debugger </a:t>
            </a:r>
            <a:r>
              <a:rPr lang="zh-TW" altLang="en-US" dirty="0" smtClean="0"/>
              <a:t>是怎麼樣以最原始的形式存在還是很重要的。</a:t>
            </a:r>
            <a:endParaRPr lang="en-US" altLang="zh-TW" dirty="0" smtClean="0"/>
          </a:p>
          <a:p>
            <a:r>
              <a:rPr lang="en-US" altLang="zh-TW" dirty="0" smtClean="0">
                <a:solidFill>
                  <a:srgbClr val="FFC000"/>
                </a:solidFill>
              </a:rPr>
              <a:t>However, it is important for a CS major students to understand the original form of a debugger.</a:t>
            </a:r>
          </a:p>
          <a:p>
            <a:r>
              <a:rPr lang="zh-TW" altLang="en-US" dirty="0" smtClean="0"/>
              <a:t>未來有許許多多非 </a:t>
            </a:r>
            <a:r>
              <a:rPr lang="en-US" altLang="zh-TW" dirty="0" smtClean="0"/>
              <a:t>win-</a:t>
            </a:r>
            <a:r>
              <a:rPr lang="en-US" altLang="zh-TW" dirty="0" err="1" smtClean="0"/>
              <a:t>tel</a:t>
            </a:r>
            <a:r>
              <a:rPr lang="en-US" altLang="zh-TW" dirty="0" smtClean="0"/>
              <a:t> </a:t>
            </a:r>
            <a:r>
              <a:rPr lang="zh-TW" altLang="en-US" dirty="0" smtClean="0"/>
              <a:t>的開發平台。如果開發平台尚不支援</a:t>
            </a:r>
            <a:r>
              <a:rPr lang="en-US" altLang="zh-TW" dirty="0" smtClean="0"/>
              <a:t>Window GUI</a:t>
            </a:r>
            <a:r>
              <a:rPr lang="zh-TW" altLang="en-US" dirty="0" smtClean="0"/>
              <a:t>，則通常 </a:t>
            </a:r>
            <a:r>
              <a:rPr lang="en-US" altLang="zh-TW" dirty="0" smtClean="0"/>
              <a:t>debugger </a:t>
            </a:r>
            <a:r>
              <a:rPr lang="zh-TW" altLang="en-US" dirty="0" smtClean="0"/>
              <a:t>的操作方式就會退回到 </a:t>
            </a:r>
            <a:r>
              <a:rPr lang="en-US" altLang="zh-TW" dirty="0" smtClean="0"/>
              <a:t>console mode </a:t>
            </a:r>
            <a:r>
              <a:rPr lang="zh-TW" altLang="en-US" dirty="0" smtClean="0"/>
              <a:t>的使用介面</a:t>
            </a: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68</a:t>
            </a:fld>
            <a:endParaRPr lang="zh-TW" altLang="en-US"/>
          </a:p>
        </p:txBody>
      </p:sp>
    </p:spTree>
    <p:extLst>
      <p:ext uri="{BB962C8B-B14F-4D97-AF65-F5344CB8AC3E}">
        <p14:creationId xmlns:p14="http://schemas.microsoft.com/office/powerpoint/2010/main" val="276808416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Debugger Wrapped by GUI</a:t>
            </a:r>
            <a:r>
              <a:rPr lang="zh-TW" altLang="en-US" dirty="0" smtClean="0"/>
              <a:t> </a:t>
            </a:r>
            <a:endParaRPr lang="zh-TW" altLang="en-US" dirty="0"/>
          </a:p>
        </p:txBody>
      </p:sp>
      <p:sp>
        <p:nvSpPr>
          <p:cNvPr id="3" name="內容版面配置區 2"/>
          <p:cNvSpPr>
            <a:spLocks noGrp="1"/>
          </p:cNvSpPr>
          <p:nvPr>
            <p:ph idx="1"/>
          </p:nvPr>
        </p:nvSpPr>
        <p:spPr/>
        <p:txBody>
          <a:bodyPr/>
          <a:lstStyle/>
          <a:p>
            <a:r>
              <a:rPr lang="zh-TW" altLang="en-US" dirty="0" smtClean="0"/>
              <a:t>為了解決 </a:t>
            </a:r>
            <a:r>
              <a:rPr lang="en-US" altLang="zh-TW" dirty="0" smtClean="0"/>
              <a:t>console mode debugger </a:t>
            </a:r>
            <a:r>
              <a:rPr lang="zh-TW" altLang="en-US" dirty="0" smtClean="0"/>
              <a:t>不容易使用的問題，目前整合開發環境都會將</a:t>
            </a:r>
            <a:r>
              <a:rPr lang="en-US" altLang="zh-TW" dirty="0" smtClean="0"/>
              <a:t>debugger </a:t>
            </a:r>
            <a:r>
              <a:rPr lang="zh-TW" altLang="en-US" dirty="0" smtClean="0"/>
              <a:t>與 </a:t>
            </a:r>
            <a:r>
              <a:rPr lang="en-US" altLang="zh-TW" dirty="0" smtClean="0"/>
              <a:t>compiler, editor </a:t>
            </a:r>
            <a:r>
              <a:rPr lang="zh-TW" altLang="en-US" dirty="0" smtClean="0"/>
              <a:t>做整合，使得除錯過程能更友善</a:t>
            </a:r>
            <a:r>
              <a:rPr lang="en-US" altLang="zh-TW" dirty="0"/>
              <a:t> </a:t>
            </a:r>
            <a:r>
              <a:rPr lang="en-US" altLang="zh-TW" dirty="0" smtClean="0"/>
              <a:t/>
            </a:r>
            <a:br>
              <a:rPr lang="en-US" altLang="zh-TW" dirty="0" smtClean="0"/>
            </a:br>
            <a:r>
              <a:rPr lang="en-US" altLang="zh-TW" dirty="0" smtClean="0">
                <a:solidFill>
                  <a:srgbClr val="FFC000"/>
                </a:solidFill>
              </a:rPr>
              <a:t>to resolve the inconvenience of using console mode debugger, most IDEs nowadays integrate a debugger with editors in IDE.</a:t>
            </a:r>
          </a:p>
          <a:p>
            <a:r>
              <a:rPr lang="zh-TW" altLang="en-US" dirty="0" smtClean="0"/>
              <a:t>有時候稱之為 </a:t>
            </a:r>
            <a:r>
              <a:rPr lang="en-US" altLang="zh-TW" dirty="0" smtClean="0">
                <a:solidFill>
                  <a:srgbClr val="FFC000"/>
                </a:solidFill>
              </a:rPr>
              <a:t>Visual Debugger</a:t>
            </a:r>
          </a:p>
          <a:p>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69</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2800" dirty="0" smtClean="0"/>
              <a:t>How programmers can create bugs easily</a:t>
            </a:r>
            <a:endParaRPr lang="zh-TW" altLang="en-US" sz="2800" dirty="0"/>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7</a:t>
            </a:fld>
            <a:endParaRPr lang="zh-TW" altLang="en-US"/>
          </a:p>
        </p:txBody>
      </p:sp>
      <p:pic>
        <p:nvPicPr>
          <p:cNvPr id="6" name="圖片 5"/>
          <p:cNvPicPr>
            <a:picLocks noChangeAspect="1"/>
          </p:cNvPicPr>
          <p:nvPr/>
        </p:nvPicPr>
        <p:blipFill>
          <a:blip r:embed="rId2"/>
          <a:stretch>
            <a:fillRect/>
          </a:stretch>
        </p:blipFill>
        <p:spPr>
          <a:xfrm>
            <a:off x="827584" y="1961747"/>
            <a:ext cx="6864796" cy="4534705"/>
          </a:xfrm>
          <a:prstGeom prst="rect">
            <a:avLst/>
          </a:prstGeom>
        </p:spPr>
      </p:pic>
    </p:spTree>
    <p:extLst>
      <p:ext uri="{BB962C8B-B14F-4D97-AF65-F5344CB8AC3E}">
        <p14:creationId xmlns:p14="http://schemas.microsoft.com/office/powerpoint/2010/main" val="122775881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469494"/>
            <a:ext cx="8554144" cy="914400"/>
          </a:xfrm>
        </p:spPr>
        <p:txBody>
          <a:bodyPr/>
          <a:lstStyle/>
          <a:p>
            <a:r>
              <a:rPr lang="en-US" altLang="zh-TW" dirty="0" smtClean="0"/>
              <a:t>Debugging GUI – Visual Studio</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70</a:t>
            </a:fld>
            <a:endParaRPr lang="zh-TW" altLang="en-US"/>
          </a:p>
        </p:txBody>
      </p:sp>
      <p:pic>
        <p:nvPicPr>
          <p:cNvPr id="1026" name="Picture 2" descr="http://www.sapphiresteel.com/IMG/gif/jruby-debugger.gif"/>
          <p:cNvPicPr>
            <a:picLocks noChangeAspect="1" noChangeArrowheads="1"/>
          </p:cNvPicPr>
          <p:nvPr/>
        </p:nvPicPr>
        <p:blipFill>
          <a:blip r:embed="rId2" cstate="print"/>
          <a:srcRect/>
          <a:stretch>
            <a:fillRect/>
          </a:stretch>
        </p:blipFill>
        <p:spPr bwMode="auto">
          <a:xfrm>
            <a:off x="467544" y="1556792"/>
            <a:ext cx="8352928" cy="468052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71</a:t>
            </a:fld>
            <a:endParaRPr lang="zh-TW" altLang="en-US"/>
          </a:p>
        </p:txBody>
      </p:sp>
      <p:pic>
        <p:nvPicPr>
          <p:cNvPr id="118786" name="Picture 2"/>
          <p:cNvPicPr>
            <a:picLocks noChangeAspect="1" noChangeArrowheads="1"/>
          </p:cNvPicPr>
          <p:nvPr/>
        </p:nvPicPr>
        <p:blipFill>
          <a:blip r:embed="rId2" cstate="print"/>
          <a:srcRect/>
          <a:stretch>
            <a:fillRect/>
          </a:stretch>
        </p:blipFill>
        <p:spPr bwMode="auto">
          <a:xfrm>
            <a:off x="0" y="78676"/>
            <a:ext cx="9144000" cy="6895956"/>
          </a:xfrm>
          <a:prstGeom prst="rect">
            <a:avLst/>
          </a:prstGeom>
          <a:noFill/>
          <a:ln w="9525">
            <a:noFill/>
            <a:miter lim="800000"/>
            <a:headEnd/>
            <a:tailEnd/>
          </a:ln>
        </p:spPr>
      </p:pic>
      <p:sp>
        <p:nvSpPr>
          <p:cNvPr id="7" name="向右箭號 6"/>
          <p:cNvSpPr/>
          <p:nvPr/>
        </p:nvSpPr>
        <p:spPr>
          <a:xfrm>
            <a:off x="467544" y="2060848"/>
            <a:ext cx="1800200" cy="7200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dirty="0" smtClean="0"/>
              <a:t>call stack</a:t>
            </a:r>
            <a:endParaRPr lang="zh-TW" altLang="en-US" dirty="0"/>
          </a:p>
        </p:txBody>
      </p:sp>
      <p:sp>
        <p:nvSpPr>
          <p:cNvPr id="8" name="向右箭號 7"/>
          <p:cNvSpPr/>
          <p:nvPr/>
        </p:nvSpPr>
        <p:spPr>
          <a:xfrm>
            <a:off x="4932040" y="2276872"/>
            <a:ext cx="2520280" cy="108012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dirty="0" smtClean="0"/>
              <a:t>variable watch window</a:t>
            </a:r>
            <a:endParaRPr lang="zh-TW" altLang="en-US" dirty="0"/>
          </a:p>
        </p:txBody>
      </p:sp>
      <p:sp>
        <p:nvSpPr>
          <p:cNvPr id="9" name="向右箭號 8"/>
          <p:cNvSpPr/>
          <p:nvPr/>
        </p:nvSpPr>
        <p:spPr>
          <a:xfrm>
            <a:off x="3779912" y="4293096"/>
            <a:ext cx="18722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dirty="0" smtClean="0"/>
              <a:t>source</a:t>
            </a:r>
            <a:r>
              <a:rPr lang="zh-TW" altLang="en-US" dirty="0" smtClean="0"/>
              <a:t> </a:t>
            </a:r>
            <a:r>
              <a:rPr lang="en-US" altLang="zh-TW" dirty="0" smtClean="0"/>
              <a:t>code</a:t>
            </a:r>
            <a:endParaRPr lang="zh-TW" altLang="en-US" dirty="0"/>
          </a:p>
        </p:txBody>
      </p:sp>
      <p:sp>
        <p:nvSpPr>
          <p:cNvPr id="10" name="圓角矩形 9"/>
          <p:cNvSpPr/>
          <p:nvPr/>
        </p:nvSpPr>
        <p:spPr>
          <a:xfrm>
            <a:off x="2771800" y="5589240"/>
            <a:ext cx="4248472" cy="79208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dirty="0" smtClean="0"/>
              <a:t>Eclipse </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1"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1000" fill="hold"/>
                                        <p:tgtEl>
                                          <p:spTgt spid="8"/>
                                        </p:tgtEl>
                                        <p:attrNameLst>
                                          <p:attrName>ppt_w</p:attrName>
                                        </p:attrNameLst>
                                      </p:cBhvr>
                                      <p:tavLst>
                                        <p:tav tm="0">
                                          <p:val>
                                            <p:strVal val="#ppt_w*0.70"/>
                                          </p:val>
                                        </p:tav>
                                        <p:tav tm="100000">
                                          <p:val>
                                            <p:strVal val="#ppt_w"/>
                                          </p:val>
                                        </p:tav>
                                      </p:tavLst>
                                    </p:anim>
                                    <p:anim calcmode="lin" valueType="num">
                                      <p:cBhvr>
                                        <p:cTn id="22" dur="1000" fill="hold"/>
                                        <p:tgtEl>
                                          <p:spTgt spid="8"/>
                                        </p:tgtEl>
                                        <p:attrNameLst>
                                          <p:attrName>ppt_h</p:attrName>
                                        </p:attrNameLst>
                                      </p:cBhvr>
                                      <p:tavLst>
                                        <p:tav tm="0">
                                          <p:val>
                                            <p:strVal val="#ppt_h"/>
                                          </p:val>
                                        </p:tav>
                                        <p:tav tm="100000">
                                          <p:val>
                                            <p:strVal val="#ppt_h"/>
                                          </p:val>
                                        </p:tav>
                                      </p:tavLst>
                                    </p:anim>
                                    <p:animEffect transition="in" filter="fade">
                                      <p:cBhvr>
                                        <p:cTn id="23" dur="1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1000" fill="hold"/>
                                        <p:tgtEl>
                                          <p:spTgt spid="9"/>
                                        </p:tgtEl>
                                        <p:attrNameLst>
                                          <p:attrName>ppt_w</p:attrName>
                                        </p:attrNameLst>
                                      </p:cBhvr>
                                      <p:tavLst>
                                        <p:tav tm="0">
                                          <p:val>
                                            <p:strVal val="#ppt_w*0.70"/>
                                          </p:val>
                                        </p:tav>
                                        <p:tav tm="100000">
                                          <p:val>
                                            <p:strVal val="#ppt_w"/>
                                          </p:val>
                                        </p:tav>
                                      </p:tavLst>
                                    </p:anim>
                                    <p:anim calcmode="lin" valueType="num">
                                      <p:cBhvr>
                                        <p:cTn id="29" dur="1000" fill="hold"/>
                                        <p:tgtEl>
                                          <p:spTgt spid="9"/>
                                        </p:tgtEl>
                                        <p:attrNameLst>
                                          <p:attrName>ppt_h</p:attrName>
                                        </p:attrNameLst>
                                      </p:cBhvr>
                                      <p:tavLst>
                                        <p:tav tm="0">
                                          <p:val>
                                            <p:strVal val="#ppt_h"/>
                                          </p:val>
                                        </p:tav>
                                        <p:tav tm="100000">
                                          <p:val>
                                            <p:strVal val="#ppt_h"/>
                                          </p:val>
                                        </p:tav>
                                      </p:tavLst>
                                    </p:anim>
                                    <p:animEffect transition="in" filter="fade">
                                      <p:cBhvr>
                                        <p:cTn id="3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8" grpId="0" animBg="1"/>
      <p:bldP spid="9" grpId="0" animBg="1"/>
      <p:bldP spid="1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Lab 1  – Let’s play with Java debugger under Eclipse  </a:t>
            </a:r>
            <a:endParaRPr lang="zh-TW" altLang="en-US" dirty="0"/>
          </a:p>
        </p:txBody>
      </p:sp>
      <p:sp>
        <p:nvSpPr>
          <p:cNvPr id="3" name="內容版面配置區 2"/>
          <p:cNvSpPr>
            <a:spLocks noGrp="1"/>
          </p:cNvSpPr>
          <p:nvPr>
            <p:ph idx="1"/>
          </p:nvPr>
        </p:nvSpPr>
        <p:spPr/>
        <p:txBody>
          <a:bodyPr/>
          <a:lstStyle/>
          <a:p>
            <a:r>
              <a:rPr lang="zh-TW" altLang="en-US" dirty="0" smtClean="0"/>
              <a:t>請開啟 </a:t>
            </a:r>
            <a:r>
              <a:rPr lang="en-US" altLang="zh-TW" dirty="0" smtClean="0"/>
              <a:t>Eclipse Classic 3.7</a:t>
            </a:r>
          </a:p>
          <a:p>
            <a:r>
              <a:rPr lang="en-US" altLang="zh-TW" dirty="0" smtClean="0"/>
              <a:t>New a project called test</a:t>
            </a:r>
          </a:p>
          <a:p>
            <a:r>
              <a:rPr lang="en-US" altLang="zh-TW" dirty="0" smtClean="0"/>
              <a:t>Enter a helloworld.java as follows</a:t>
            </a: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72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3"/>
          <p:cNvPicPr>
            <a:picLocks noChangeAspect="1" noChangeArrowheads="1"/>
          </p:cNvPicPr>
          <p:nvPr/>
        </p:nvPicPr>
        <p:blipFill>
          <a:blip r:embed="rId2" cstate="print"/>
          <a:srcRect/>
          <a:stretch>
            <a:fillRect/>
          </a:stretch>
        </p:blipFill>
        <p:spPr bwMode="auto">
          <a:xfrm>
            <a:off x="395536" y="692696"/>
            <a:ext cx="8048957" cy="5939036"/>
          </a:xfrm>
          <a:prstGeom prst="rect">
            <a:avLst/>
          </a:prstGeom>
          <a:noFill/>
          <a:ln w="9525">
            <a:noFill/>
            <a:miter lim="800000"/>
            <a:headEnd/>
            <a:tailEnd/>
          </a:ln>
        </p:spPr>
      </p:pic>
      <p:sp>
        <p:nvSpPr>
          <p:cNvPr id="2" name="標題 1"/>
          <p:cNvSpPr>
            <a:spLocks noGrp="1"/>
          </p:cNvSpPr>
          <p:nvPr>
            <p:ph type="title"/>
          </p:nvPr>
        </p:nvSpPr>
        <p:spPr>
          <a:xfrm>
            <a:off x="539552" y="0"/>
            <a:ext cx="8229600" cy="868958"/>
          </a:xfrm>
        </p:spPr>
        <p:txBody>
          <a:bodyPr/>
          <a:lstStyle/>
          <a:p>
            <a:r>
              <a:rPr lang="en-US" altLang="zh-TW" dirty="0" smtClean="0"/>
              <a:t>Enter a hello world example </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73</a:t>
            </a:fld>
            <a:endParaRPr lang="zh-TW" altLang="en-US"/>
          </a:p>
        </p:txBody>
      </p:sp>
      <p:sp>
        <p:nvSpPr>
          <p:cNvPr id="9" name="橢圓 8"/>
          <p:cNvSpPr/>
          <p:nvPr/>
        </p:nvSpPr>
        <p:spPr>
          <a:xfrm>
            <a:off x="1547664" y="2780928"/>
            <a:ext cx="504056"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1547664" y="4941168"/>
            <a:ext cx="504056"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1547664" y="3212976"/>
            <a:ext cx="504056"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mn-lt"/>
              </a:rPr>
              <a:t>Let’s GO</a:t>
            </a:r>
            <a:endParaRPr lang="zh-TW" altLang="en-US" dirty="0">
              <a:latin typeface="+mn-lt"/>
            </a:endParaRPr>
          </a:p>
        </p:txBody>
      </p:sp>
      <p:sp>
        <p:nvSpPr>
          <p:cNvPr id="3" name="內容版面配置區 2"/>
          <p:cNvSpPr>
            <a:spLocks noGrp="1"/>
          </p:cNvSpPr>
          <p:nvPr>
            <p:ph idx="1"/>
          </p:nvPr>
        </p:nvSpPr>
        <p:spPr>
          <a:xfrm>
            <a:off x="467494" y="1414635"/>
            <a:ext cx="8229600" cy="4525963"/>
          </a:xfrm>
        </p:spPr>
        <p:txBody>
          <a:bodyPr/>
          <a:lstStyle/>
          <a:p>
            <a:r>
              <a:rPr lang="en-US" altLang="zh-TW" dirty="0" smtClean="0"/>
              <a:t>Set break points</a:t>
            </a:r>
          </a:p>
          <a:p>
            <a:r>
              <a:rPr lang="en-US" altLang="zh-TW" dirty="0" smtClean="0"/>
              <a:t>Debug the program (F11)</a:t>
            </a: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74</a:t>
            </a:fld>
            <a:endParaRPr lang="zh-TW" alt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3068960"/>
            <a:ext cx="515302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140119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116632"/>
            <a:ext cx="8229600" cy="580926"/>
          </a:xfrm>
        </p:spPr>
        <p:txBody>
          <a:bodyPr>
            <a:normAutofit fontScale="90000"/>
          </a:bodyPr>
          <a:lstStyle/>
          <a:p>
            <a:r>
              <a:rPr lang="en-US" altLang="zh-TW" dirty="0" smtClean="0"/>
              <a:t>A Debug Perspective </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75</a:t>
            </a:fld>
            <a:endParaRPr lang="zh-TW" altLang="en-US"/>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764704"/>
            <a:ext cx="9036496" cy="6041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向左箭號 11"/>
          <p:cNvSpPr/>
          <p:nvPr/>
        </p:nvSpPr>
        <p:spPr>
          <a:xfrm>
            <a:off x="3635896" y="4365104"/>
            <a:ext cx="2088232" cy="108012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dirty="0" smtClean="0"/>
              <a:t>your program stop here</a:t>
            </a:r>
            <a:endParaRPr lang="zh-TW" altLang="en-US" dirty="0"/>
          </a:p>
        </p:txBody>
      </p:sp>
      <p:sp>
        <p:nvSpPr>
          <p:cNvPr id="13" name="向左箭號 12"/>
          <p:cNvSpPr/>
          <p:nvPr/>
        </p:nvSpPr>
        <p:spPr>
          <a:xfrm>
            <a:off x="3347864" y="2492896"/>
            <a:ext cx="1440160" cy="72008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dirty="0" smtClean="0"/>
              <a:t>call stack</a:t>
            </a:r>
            <a:endParaRPr lang="zh-TW" altLang="en-US" dirty="0"/>
          </a:p>
        </p:txBody>
      </p:sp>
      <p:sp>
        <p:nvSpPr>
          <p:cNvPr id="14" name="向左箭號 13"/>
          <p:cNvSpPr/>
          <p:nvPr/>
        </p:nvSpPr>
        <p:spPr>
          <a:xfrm>
            <a:off x="6804248" y="2348880"/>
            <a:ext cx="1728192" cy="100811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TW" dirty="0" smtClean="0"/>
              <a:t>Local </a:t>
            </a:r>
          </a:p>
          <a:p>
            <a:pPr algn="ctr"/>
            <a:r>
              <a:rPr lang="en-US" altLang="zh-TW" dirty="0" smtClean="0"/>
              <a:t>variables</a:t>
            </a:r>
            <a:endParaRPr lang="zh-TW" altLang="en-US" dirty="0"/>
          </a:p>
        </p:txBody>
      </p:sp>
    </p:spTree>
    <p:extLst>
      <p:ext uri="{BB962C8B-B14F-4D97-AF65-F5344CB8AC3E}">
        <p14:creationId xmlns:p14="http://schemas.microsoft.com/office/powerpoint/2010/main" val="370989658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1000" fill="hold"/>
                                        <p:tgtEl>
                                          <p:spTgt spid="14"/>
                                        </p:tgtEl>
                                        <p:attrNameLst>
                                          <p:attrName>ppt_w</p:attrName>
                                        </p:attrNameLst>
                                      </p:cBhvr>
                                      <p:tavLst>
                                        <p:tav tm="0">
                                          <p:val>
                                            <p:strVal val="#ppt_w*0.70"/>
                                          </p:val>
                                        </p:tav>
                                        <p:tav tm="100000">
                                          <p:val>
                                            <p:strVal val="#ppt_w"/>
                                          </p:val>
                                        </p:tav>
                                      </p:tavLst>
                                    </p:anim>
                                    <p:anim calcmode="lin" valueType="num">
                                      <p:cBhvr>
                                        <p:cTn id="22" dur="1000" fill="hold"/>
                                        <p:tgtEl>
                                          <p:spTgt spid="14"/>
                                        </p:tgtEl>
                                        <p:attrNameLst>
                                          <p:attrName>ppt_h</p:attrName>
                                        </p:attrNameLst>
                                      </p:cBhvr>
                                      <p:tavLst>
                                        <p:tav tm="0">
                                          <p:val>
                                            <p:strVal val="#ppt_h"/>
                                          </p:val>
                                        </p:tav>
                                        <p:tav tm="100000">
                                          <p:val>
                                            <p:strVal val="#ppt_h"/>
                                          </p:val>
                                        </p:tav>
                                      </p:tavLst>
                                    </p:anim>
                                    <p:animEffect transition="in" filter="fade">
                                      <p:cBhvr>
                                        <p:cTn id="23"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Key Bindings</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76</a:t>
            </a:fld>
            <a:endParaRPr lang="zh-TW" altLang="en-US"/>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3" y="1700808"/>
            <a:ext cx="8496945" cy="395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073233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539552" y="260648"/>
            <a:ext cx="8229600" cy="4525963"/>
          </a:xfrm>
        </p:spPr>
        <p:txBody>
          <a:bodyPr/>
          <a:lstStyle/>
          <a:p>
            <a:r>
              <a:rPr lang="en-US" altLang="zh-TW" dirty="0" smtClean="0"/>
              <a:t>Click resume to hit the next break point</a:t>
            </a:r>
          </a:p>
          <a:p>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77</a:t>
            </a:fld>
            <a:endParaRPr lang="zh-TW" altLang="en-US"/>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931540"/>
            <a:ext cx="8869990"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569230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10" name="內容版面配置區 9"/>
          <p:cNvSpPr>
            <a:spLocks noGrp="1"/>
          </p:cNvSpPr>
          <p:nvPr>
            <p:ph idx="1"/>
          </p:nvPr>
        </p:nvSpPr>
        <p:spPr>
          <a:xfrm>
            <a:off x="3851920" y="3212976"/>
            <a:ext cx="1018456" cy="1944216"/>
          </a:xfrm>
          <a:prstGeom prst="upArrow">
            <a:avLst>
              <a:gd name="adj1" fmla="val 50000"/>
              <a:gd name="adj2" fmla="val 72446"/>
            </a:avLst>
          </a:prstGeom>
        </p:spPr>
        <p:style>
          <a:lnRef idx="0">
            <a:schemeClr val="accent2"/>
          </a:lnRef>
          <a:fillRef idx="3">
            <a:schemeClr val="accent2"/>
          </a:fillRef>
          <a:effectRef idx="3">
            <a:schemeClr val="accent2"/>
          </a:effectRef>
          <a:fontRef idx="minor">
            <a:schemeClr val="lt1"/>
          </a:fontRef>
        </p:style>
        <p:txBody>
          <a:bodyPr vert="eaVert" rtlCol="0" anchor="ctr">
            <a:normAutofit/>
          </a:bodyPr>
          <a:lstStyle/>
          <a:p>
            <a:pPr algn="ctr">
              <a:buNone/>
            </a:pPr>
            <a:r>
              <a:rPr lang="en-US" altLang="zh-TW" dirty="0" smtClean="0"/>
              <a:t>step</a:t>
            </a: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78</a:t>
            </a:fld>
            <a:endParaRPr lang="zh-TW" altLang="en-US"/>
          </a:p>
        </p:txBody>
      </p:sp>
      <p:pic>
        <p:nvPicPr>
          <p:cNvPr id="150530" name="Picture 2"/>
          <p:cNvPicPr>
            <a:picLocks noChangeAspect="1" noChangeArrowheads="1"/>
          </p:cNvPicPr>
          <p:nvPr/>
        </p:nvPicPr>
        <p:blipFill>
          <a:blip r:embed="rId2" cstate="print"/>
          <a:srcRect/>
          <a:stretch>
            <a:fillRect/>
          </a:stretch>
        </p:blipFill>
        <p:spPr bwMode="auto">
          <a:xfrm>
            <a:off x="1331640" y="2276872"/>
            <a:ext cx="7076246" cy="864096"/>
          </a:xfrm>
          <a:prstGeom prst="rect">
            <a:avLst/>
          </a:prstGeom>
          <a:noFill/>
          <a:ln w="9525">
            <a:noFill/>
            <a:miter lim="800000"/>
            <a:headEnd/>
            <a:tailEnd/>
          </a:ln>
        </p:spPr>
      </p:pic>
      <p:sp>
        <p:nvSpPr>
          <p:cNvPr id="7" name="向上箭號 6"/>
          <p:cNvSpPr/>
          <p:nvPr/>
        </p:nvSpPr>
        <p:spPr>
          <a:xfrm>
            <a:off x="1403648" y="3140968"/>
            <a:ext cx="1152128" cy="1440160"/>
          </a:xfrm>
          <a:prstGeom prst="upArrow">
            <a:avLst/>
          </a:prstGeom>
        </p:spPr>
        <p:style>
          <a:lnRef idx="0">
            <a:schemeClr val="accent2"/>
          </a:lnRef>
          <a:fillRef idx="3">
            <a:schemeClr val="accent2"/>
          </a:fillRef>
          <a:effectRef idx="3">
            <a:schemeClr val="accent2"/>
          </a:effectRef>
          <a:fontRef idx="minor">
            <a:schemeClr val="lt1"/>
          </a:fontRef>
        </p:style>
        <p:txBody>
          <a:bodyPr vert="eaVert" rtlCol="0" anchor="ctr"/>
          <a:lstStyle/>
          <a:p>
            <a:pPr algn="ctr"/>
            <a:r>
              <a:rPr lang="en-US" altLang="zh-TW" dirty="0" smtClean="0"/>
              <a:t>resume</a:t>
            </a:r>
            <a:endParaRPr lang="zh-TW" altLang="en-US" dirty="0"/>
          </a:p>
        </p:txBody>
      </p:sp>
      <p:sp>
        <p:nvSpPr>
          <p:cNvPr id="11" name="內容版面配置區 9"/>
          <p:cNvSpPr txBox="1">
            <a:spLocks/>
          </p:cNvSpPr>
          <p:nvPr/>
        </p:nvSpPr>
        <p:spPr>
          <a:xfrm>
            <a:off x="4427984" y="3212976"/>
            <a:ext cx="946448" cy="1944216"/>
          </a:xfrm>
          <a:prstGeom prst="upArrow">
            <a:avLst>
              <a:gd name="adj1" fmla="val 50000"/>
              <a:gd name="adj2" fmla="val 68518"/>
            </a:avLst>
          </a:prstGeom>
        </p:spPr>
        <p:style>
          <a:lnRef idx="0">
            <a:schemeClr val="accent2"/>
          </a:lnRef>
          <a:fillRef idx="3">
            <a:schemeClr val="accent2"/>
          </a:fillRef>
          <a:effectRef idx="3">
            <a:schemeClr val="accent2"/>
          </a:effectRef>
          <a:fontRef idx="minor">
            <a:schemeClr val="lt1"/>
          </a:fontRef>
        </p:style>
        <p:txBody>
          <a:bodyPr vert="eaVert" rtlCol="0" anchor="ctr">
            <a:normAutofit fontScale="77500" lnSpcReduction="20000"/>
          </a:bodyPr>
          <a:lstStyle/>
          <a:p>
            <a:pPr marL="411480" marR="0" lvl="0" indent="-342900" algn="ctr" defTabSz="914400" rtl="0" eaLnBrk="1" fontAlgn="auto" latinLnBrk="0" hangingPunct="1">
              <a:lnSpc>
                <a:spcPct val="100000"/>
              </a:lnSpc>
              <a:spcBef>
                <a:spcPts val="700"/>
              </a:spcBef>
              <a:spcAft>
                <a:spcPts val="0"/>
              </a:spcAft>
              <a:buClr>
                <a:schemeClr val="accent2">
                  <a:lumMod val="75000"/>
                </a:schemeClr>
              </a:buClr>
              <a:buSzPct val="85000"/>
              <a:buFont typeface="Wingdings 2" pitchFamily="18" charset="2"/>
              <a:buNone/>
              <a:tabLst/>
              <a:defRPr/>
            </a:pPr>
            <a:r>
              <a:rPr kumimoji="1" lang="en-US" altLang="zh-TW" sz="3000" b="0" i="0" u="none" strike="noStrike" kern="1200" cap="none" spc="0" normalizeH="0" baseline="0" noProof="0" dirty="0" smtClean="0">
                <a:ln>
                  <a:noFill/>
                </a:ln>
                <a:solidFill>
                  <a:schemeClr val="lt1"/>
                </a:solidFill>
                <a:effectLst/>
                <a:uLnTx/>
                <a:uFillTx/>
                <a:latin typeface="+mn-lt"/>
                <a:ea typeface="+mn-ea"/>
                <a:cs typeface="+mn-cs"/>
              </a:rPr>
              <a:t>next</a:t>
            </a:r>
            <a:endParaRPr kumimoji="1" lang="zh-TW" altLang="en-US" sz="3000" b="0" i="0" u="none" strike="noStrike" kern="1200" cap="none" spc="0" normalizeH="0" baseline="0" noProof="0" dirty="0">
              <a:ln>
                <a:noFill/>
              </a:ln>
              <a:solidFill>
                <a:schemeClr val="lt1"/>
              </a:solidFill>
              <a:effectLst/>
              <a:uLnTx/>
              <a:uFillTx/>
              <a:latin typeface="+mn-lt"/>
              <a:ea typeface="+mn-ea"/>
              <a:cs typeface="+mn-cs"/>
            </a:endParaRPr>
          </a:p>
        </p:txBody>
      </p:sp>
      <p:sp>
        <p:nvSpPr>
          <p:cNvPr id="12" name="內容版面配置區 9"/>
          <p:cNvSpPr txBox="1">
            <a:spLocks/>
          </p:cNvSpPr>
          <p:nvPr/>
        </p:nvSpPr>
        <p:spPr>
          <a:xfrm>
            <a:off x="5076056" y="3284984"/>
            <a:ext cx="936104" cy="1846440"/>
          </a:xfrm>
          <a:prstGeom prst="upArrow">
            <a:avLst>
              <a:gd name="adj1" fmla="val 50000"/>
              <a:gd name="adj2" fmla="val 84189"/>
            </a:avLst>
          </a:prstGeom>
        </p:spPr>
        <p:style>
          <a:lnRef idx="1">
            <a:schemeClr val="accent2"/>
          </a:lnRef>
          <a:fillRef idx="3">
            <a:schemeClr val="accent2"/>
          </a:fillRef>
          <a:effectRef idx="2">
            <a:schemeClr val="accent2"/>
          </a:effectRef>
          <a:fontRef idx="minor">
            <a:schemeClr val="lt1"/>
          </a:fontRef>
        </p:style>
        <p:txBody>
          <a:bodyPr vert="eaVert" rtlCol="0" anchor="ctr">
            <a:normAutofit fontScale="62500" lnSpcReduction="20000"/>
          </a:bodyPr>
          <a:lstStyle/>
          <a:p>
            <a:pPr marL="411480" marR="0" lvl="0" indent="-342900" algn="ctr" defTabSz="914400" rtl="0" eaLnBrk="1" fontAlgn="auto" latinLnBrk="0" hangingPunct="1">
              <a:lnSpc>
                <a:spcPct val="100000"/>
              </a:lnSpc>
              <a:spcBef>
                <a:spcPts val="700"/>
              </a:spcBef>
              <a:spcAft>
                <a:spcPts val="0"/>
              </a:spcAft>
              <a:buClr>
                <a:schemeClr val="accent2">
                  <a:lumMod val="75000"/>
                </a:schemeClr>
              </a:buClr>
              <a:buSzPct val="85000"/>
              <a:buFont typeface="Wingdings 2" pitchFamily="18" charset="2"/>
              <a:buNone/>
              <a:tabLst/>
              <a:defRPr/>
            </a:pPr>
            <a:r>
              <a:rPr kumimoji="1" lang="en-US" altLang="zh-TW" sz="3000" dirty="0" smtClean="0"/>
              <a:t>step return</a:t>
            </a:r>
            <a:endParaRPr kumimoji="1" lang="zh-TW" altLang="en-US" sz="3000" b="0" i="0" u="none" strike="noStrike" kern="1200" cap="none" spc="0" normalizeH="0" baseline="0" noProof="0" dirty="0">
              <a:ln>
                <a:noFill/>
              </a:ln>
              <a:solidFill>
                <a:schemeClr val="lt1"/>
              </a:solidFill>
              <a:effectLst/>
              <a:uLnTx/>
              <a:uFillTx/>
              <a:latin typeface="+mn-lt"/>
              <a:ea typeface="+mn-ea"/>
              <a:cs typeface="+mn-cs"/>
            </a:endParaRPr>
          </a:p>
        </p:txBody>
      </p:sp>
      <p:sp>
        <p:nvSpPr>
          <p:cNvPr id="13" name="內容版面配置區 9"/>
          <p:cNvSpPr txBox="1">
            <a:spLocks/>
          </p:cNvSpPr>
          <p:nvPr/>
        </p:nvSpPr>
        <p:spPr>
          <a:xfrm>
            <a:off x="5652120" y="3284984"/>
            <a:ext cx="874440" cy="1918448"/>
          </a:xfrm>
          <a:prstGeom prst="upArrow">
            <a:avLst>
              <a:gd name="adj1" fmla="val 50000"/>
              <a:gd name="adj2" fmla="val 83985"/>
            </a:avLst>
          </a:prstGeom>
        </p:spPr>
        <p:style>
          <a:lnRef idx="0">
            <a:schemeClr val="accent2"/>
          </a:lnRef>
          <a:fillRef idx="3">
            <a:schemeClr val="accent2"/>
          </a:fillRef>
          <a:effectRef idx="3">
            <a:schemeClr val="accent2"/>
          </a:effectRef>
          <a:fontRef idx="minor">
            <a:schemeClr val="lt1"/>
          </a:fontRef>
        </p:style>
        <p:txBody>
          <a:bodyPr vert="eaVert" rtlCol="0" anchor="ctr">
            <a:normAutofit fontScale="47500" lnSpcReduction="20000"/>
          </a:bodyPr>
          <a:lstStyle/>
          <a:p>
            <a:pPr marL="411480" marR="0" lvl="0" indent="-342900" algn="ctr" defTabSz="914400" rtl="0" eaLnBrk="1" fontAlgn="auto" latinLnBrk="0" hangingPunct="1">
              <a:lnSpc>
                <a:spcPct val="100000"/>
              </a:lnSpc>
              <a:spcBef>
                <a:spcPts val="700"/>
              </a:spcBef>
              <a:spcAft>
                <a:spcPts val="0"/>
              </a:spcAft>
              <a:buClr>
                <a:schemeClr val="accent2">
                  <a:lumMod val="75000"/>
                </a:schemeClr>
              </a:buClr>
              <a:buSzPct val="85000"/>
              <a:buFont typeface="Wingdings 2" pitchFamily="18" charset="2"/>
              <a:buNone/>
              <a:tabLst/>
              <a:defRPr/>
            </a:pPr>
            <a:r>
              <a:rPr kumimoji="1" lang="en-US" altLang="zh-TW" sz="3000" dirty="0" smtClean="0"/>
              <a:t>Drop to frame</a:t>
            </a:r>
            <a:endParaRPr kumimoji="1" lang="zh-TW" altLang="en-US" sz="3000" b="0" i="0" u="none" strike="noStrike" kern="1200" cap="none" spc="0" normalizeH="0" baseline="0" noProof="0" dirty="0">
              <a:ln>
                <a:noFill/>
              </a:ln>
              <a:solidFill>
                <a:schemeClr val="lt1"/>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116632"/>
            <a:ext cx="8229600" cy="490066"/>
          </a:xfrm>
        </p:spPr>
        <p:txBody>
          <a:bodyPr>
            <a:normAutofit fontScale="90000"/>
          </a:bodyPr>
          <a:lstStyle/>
          <a:p>
            <a:r>
              <a:rPr lang="en-US" altLang="zh-TW" dirty="0" smtClean="0"/>
              <a:t>Step Return </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79</a:t>
            </a:fld>
            <a:endParaRPr lang="zh-TW" altLang="en-US"/>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786604"/>
            <a:ext cx="9036496" cy="6071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827350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What is a BUG</a:t>
            </a:r>
            <a:r>
              <a:rPr lang="en-US" altLang="zh-TW" dirty="0"/>
              <a:t>?</a:t>
            </a:r>
            <a:endParaRPr lang="zh-TW" altLang="en-US" dirty="0"/>
          </a:p>
        </p:txBody>
      </p:sp>
      <p:sp>
        <p:nvSpPr>
          <p:cNvPr id="3" name="內容版面配置區 2"/>
          <p:cNvSpPr>
            <a:spLocks noGrp="1"/>
          </p:cNvSpPr>
          <p:nvPr>
            <p:ph idx="1"/>
          </p:nvPr>
        </p:nvSpPr>
        <p:spPr>
          <a:xfrm>
            <a:off x="1259632" y="1772816"/>
            <a:ext cx="6629400" cy="4224528"/>
          </a:xfrm>
        </p:spPr>
        <p:txBody>
          <a:bodyPr/>
          <a:lstStyle/>
          <a:p>
            <a:pPr>
              <a:buNone/>
            </a:pPr>
            <a:endParaRPr lang="zh-TW" altLang="en-US" dirty="0"/>
          </a:p>
        </p:txBody>
      </p:sp>
      <p:sp>
        <p:nvSpPr>
          <p:cNvPr id="4" name="頁尾版面配置區 3"/>
          <p:cNvSpPr>
            <a:spLocks noGrp="1"/>
          </p:cNvSpPr>
          <p:nvPr>
            <p:ph type="ftr" sz="quarter" idx="11"/>
          </p:nvPr>
        </p:nvSpPr>
        <p:spPr/>
        <p:txBody>
          <a:bodyPr/>
          <a:lstStyle/>
          <a:p>
            <a:r>
              <a:rPr lang="zh-TW" altLang="en-US" dirty="0" smtClean="0"/>
              <a:t>教育部資訊人才培育計畫</a:t>
            </a:r>
            <a:endParaRPr lang="zh-TW" altLang="en-US" dirty="0"/>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8</a:t>
            </a:fld>
            <a:endParaRPr lang="zh-TW" altLang="en-US"/>
          </a:p>
        </p:txBody>
      </p:sp>
      <p:sp>
        <p:nvSpPr>
          <p:cNvPr id="6" name="矩形 5"/>
          <p:cNvSpPr/>
          <p:nvPr/>
        </p:nvSpPr>
        <p:spPr>
          <a:xfrm>
            <a:off x="1440265" y="2453919"/>
            <a:ext cx="6120680" cy="2862322"/>
          </a:xfrm>
          <a:prstGeom prst="rect">
            <a:avLst/>
          </a:prstGeom>
        </p:spPr>
        <p:txBody>
          <a:bodyPr wrap="square">
            <a:spAutoFit/>
          </a:bodyPr>
          <a:lstStyle/>
          <a:p>
            <a:r>
              <a:rPr lang="en-US" altLang="zh-TW" sz="2400" dirty="0" smtClean="0"/>
              <a:t>A </a:t>
            </a:r>
            <a:r>
              <a:rPr lang="en-US" altLang="zh-TW" sz="2400" b="1" dirty="0" smtClean="0"/>
              <a:t>software bug</a:t>
            </a:r>
            <a:r>
              <a:rPr lang="en-US" altLang="zh-TW" sz="2400" dirty="0" smtClean="0"/>
              <a:t>  is the common term used to describe an error, flaw, mistake, </a:t>
            </a:r>
            <a:r>
              <a:rPr lang="en-US" altLang="zh-TW" sz="2400" dirty="0" smtClean="0">
                <a:hlinkClick r:id="rId2" tooltip="Failure"/>
              </a:rPr>
              <a:t>failure</a:t>
            </a:r>
            <a:r>
              <a:rPr lang="en-US" altLang="zh-TW" sz="2400" dirty="0" smtClean="0"/>
              <a:t>, or </a:t>
            </a:r>
            <a:r>
              <a:rPr lang="en-US" altLang="zh-TW" sz="2400" dirty="0" smtClean="0">
                <a:hlinkClick r:id="rId3" tooltip="Fault (technology)"/>
              </a:rPr>
              <a:t>fault</a:t>
            </a:r>
            <a:r>
              <a:rPr lang="en-US" altLang="zh-TW" sz="2400" dirty="0" smtClean="0"/>
              <a:t> in a computer program or </a:t>
            </a:r>
            <a:r>
              <a:rPr lang="en-US" altLang="zh-TW" sz="2400" dirty="0" smtClean="0">
                <a:hlinkClick r:id="rId4" tooltip="Software system"/>
              </a:rPr>
              <a:t>system</a:t>
            </a:r>
            <a:r>
              <a:rPr lang="en-US" altLang="zh-TW" sz="2400" dirty="0" smtClean="0"/>
              <a:t> that produces an incorrect or unexpected result, or causes it to behave in unintended ways.</a:t>
            </a:r>
          </a:p>
          <a:p>
            <a:endParaRPr lang="en-US" altLang="zh-TW" dirty="0" smtClean="0"/>
          </a:p>
          <a:p>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Drop to frame </a:t>
            </a:r>
            <a:endParaRPr lang="zh-TW" altLang="en-US" dirty="0"/>
          </a:p>
        </p:txBody>
      </p:sp>
      <p:sp>
        <p:nvSpPr>
          <p:cNvPr id="3" name="內容版面配置區 2"/>
          <p:cNvSpPr>
            <a:spLocks noGrp="1"/>
          </p:cNvSpPr>
          <p:nvPr>
            <p:ph idx="1"/>
          </p:nvPr>
        </p:nvSpPr>
        <p:spPr>
          <a:xfrm>
            <a:off x="505978" y="3573016"/>
            <a:ext cx="8229600" cy="3589859"/>
          </a:xfrm>
        </p:spPr>
        <p:txBody>
          <a:bodyPr>
            <a:normAutofit/>
          </a:bodyPr>
          <a:lstStyle/>
          <a:p>
            <a:r>
              <a:rPr lang="en-US" altLang="zh-TW" dirty="0" smtClean="0"/>
              <a:t>Drop to  frame </a:t>
            </a:r>
          </a:p>
          <a:p>
            <a:pPr lvl="1"/>
            <a:r>
              <a:rPr lang="en-US" altLang="zh-TW" dirty="0" smtClean="0"/>
              <a:t>Full reverse debugger (too costly)</a:t>
            </a:r>
          </a:p>
          <a:p>
            <a:pPr lvl="1"/>
            <a:r>
              <a:rPr lang="en-US" altLang="zh-TW" dirty="0" smtClean="0"/>
              <a:t>We often set a break point in the middle of a method. When the break point is hit, we may just find that some thing is wrong before this break point. Drop to the frame let you return to the start of method. </a:t>
            </a:r>
          </a:p>
          <a:p>
            <a:pPr lvl="1"/>
            <a:r>
              <a:rPr lang="en-US" altLang="zh-TW" dirty="0" smtClean="0"/>
              <a:t>A kind of compromising reverse debugger</a:t>
            </a: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80</a:t>
            </a:fld>
            <a:endParaRPr lang="zh-TW" altLang="en-US"/>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1" y="1880828"/>
            <a:ext cx="6002215"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758494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Skip All Breakpoints</a:t>
            </a:r>
            <a:endParaRPr lang="zh-TW" altLang="en-US" dirty="0"/>
          </a:p>
        </p:txBody>
      </p:sp>
      <p:sp>
        <p:nvSpPr>
          <p:cNvPr id="3" name="內容版面配置區 2"/>
          <p:cNvSpPr>
            <a:spLocks noGrp="1"/>
          </p:cNvSpPr>
          <p:nvPr>
            <p:ph idx="1"/>
          </p:nvPr>
        </p:nvSpPr>
        <p:spPr/>
        <p:txBody>
          <a:bodyPr/>
          <a:lstStyle/>
          <a:p>
            <a:r>
              <a:rPr lang="en-US" altLang="zh-TW" dirty="0" smtClean="0"/>
              <a:t>Allow you to skip (disable) break points</a:t>
            </a:r>
          </a:p>
          <a:p>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81</a:t>
            </a:fld>
            <a:endParaRPr lang="zh-TW" altLang="en-US"/>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3140968"/>
            <a:ext cx="553402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53526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82</a:t>
            </a:fld>
            <a:endParaRPr lang="zh-TW" altLang="en-US"/>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8638"/>
            <a:ext cx="9144000" cy="6578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橢圓 5"/>
          <p:cNvSpPr/>
          <p:nvPr/>
        </p:nvSpPr>
        <p:spPr>
          <a:xfrm>
            <a:off x="323528" y="6309320"/>
            <a:ext cx="2376264" cy="54868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7" name="橢圓 6"/>
          <p:cNvSpPr/>
          <p:nvPr/>
        </p:nvSpPr>
        <p:spPr>
          <a:xfrm>
            <a:off x="-108520" y="4005064"/>
            <a:ext cx="611560" cy="57606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solidFill>
                <a:schemeClr val="dk1"/>
              </a:solidFill>
            </a:endParaRPr>
          </a:p>
        </p:txBody>
      </p:sp>
    </p:spTree>
    <p:extLst>
      <p:ext uri="{BB962C8B-B14F-4D97-AF65-F5344CB8AC3E}">
        <p14:creationId xmlns:p14="http://schemas.microsoft.com/office/powerpoint/2010/main" val="68938011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Hit Count </a:t>
            </a:r>
            <a:endParaRPr lang="zh-TW" altLang="en-US" dirty="0"/>
          </a:p>
        </p:txBody>
      </p:sp>
      <p:sp>
        <p:nvSpPr>
          <p:cNvPr id="3" name="內容版面配置區 2"/>
          <p:cNvSpPr>
            <a:spLocks noGrp="1"/>
          </p:cNvSpPr>
          <p:nvPr>
            <p:ph idx="1"/>
          </p:nvPr>
        </p:nvSpPr>
        <p:spPr>
          <a:xfrm>
            <a:off x="294617" y="1943642"/>
            <a:ext cx="2880320" cy="4525963"/>
          </a:xfrm>
        </p:spPr>
        <p:txBody>
          <a:bodyPr>
            <a:normAutofit/>
          </a:bodyPr>
          <a:lstStyle/>
          <a:p>
            <a:r>
              <a:rPr lang="en-US" altLang="zh-TW" sz="1600" dirty="0" smtClean="0"/>
              <a:t>Set the hit count to 50</a:t>
            </a:r>
          </a:p>
          <a:p>
            <a:r>
              <a:rPr lang="en-US" altLang="zh-TW" sz="1600" dirty="0" smtClean="0"/>
              <a:t>Resume the program</a:t>
            </a:r>
          </a:p>
          <a:p>
            <a:r>
              <a:rPr lang="en-US" altLang="zh-TW" sz="1600" dirty="0" smtClean="0"/>
              <a:t>Check the value of j in the for loop </a:t>
            </a:r>
          </a:p>
          <a:p>
            <a:endParaRPr lang="zh-TW" altLang="en-US" sz="1600"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83</a:t>
            </a:fld>
            <a:endParaRPr lang="zh-TW" altLang="en-US"/>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9869" y="1841697"/>
            <a:ext cx="5519514" cy="4758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986779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Conditional Break Point</a:t>
            </a:r>
            <a:endParaRPr lang="zh-TW" altLang="en-US" dirty="0"/>
          </a:p>
        </p:txBody>
      </p:sp>
      <p:sp>
        <p:nvSpPr>
          <p:cNvPr id="3" name="內容版面配置區 2"/>
          <p:cNvSpPr>
            <a:spLocks noGrp="1"/>
          </p:cNvSpPr>
          <p:nvPr>
            <p:ph idx="1"/>
          </p:nvPr>
        </p:nvSpPr>
        <p:spPr>
          <a:xfrm>
            <a:off x="214361" y="2492896"/>
            <a:ext cx="3394720" cy="4525963"/>
          </a:xfrm>
        </p:spPr>
        <p:txBody>
          <a:bodyPr/>
          <a:lstStyle/>
          <a:p>
            <a:r>
              <a:rPr lang="en-US" altLang="zh-TW" dirty="0" smtClean="0"/>
              <a:t>Enter a Boolean expression</a:t>
            </a:r>
          </a:p>
          <a:p>
            <a:r>
              <a:rPr lang="en-US" altLang="zh-TW" dirty="0" smtClean="0"/>
              <a:t>The breakpoint will be hit when the condition is true</a:t>
            </a:r>
          </a:p>
          <a:p>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84</a:t>
            </a:fld>
            <a:endParaRPr lang="zh-TW" altLang="en-US"/>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4268" y="2057401"/>
            <a:ext cx="5130179" cy="4429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橢圓 5"/>
          <p:cNvSpPr/>
          <p:nvPr/>
        </p:nvSpPr>
        <p:spPr>
          <a:xfrm>
            <a:off x="6596377" y="3349055"/>
            <a:ext cx="2016224" cy="432048"/>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421145177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71700" y="322044"/>
            <a:ext cx="6377940" cy="1293028"/>
          </a:xfrm>
        </p:spPr>
        <p:txBody>
          <a:bodyPr/>
          <a:lstStyle/>
          <a:p>
            <a:r>
              <a:rPr lang="en-US" altLang="zh-TW" dirty="0" smtClean="0"/>
              <a:t>Conditional Break Point </a:t>
            </a:r>
            <a:endParaRPr lang="zh-TW" altLang="en-US" dirty="0"/>
          </a:p>
        </p:txBody>
      </p:sp>
      <p:sp>
        <p:nvSpPr>
          <p:cNvPr id="3" name="內容版面配置區 2"/>
          <p:cNvSpPr>
            <a:spLocks noGrp="1"/>
          </p:cNvSpPr>
          <p:nvPr>
            <p:ph idx="1"/>
          </p:nvPr>
        </p:nvSpPr>
        <p:spPr>
          <a:xfrm>
            <a:off x="457200" y="1600200"/>
            <a:ext cx="3106688" cy="4525963"/>
          </a:xfrm>
        </p:spPr>
        <p:txBody>
          <a:bodyPr/>
          <a:lstStyle/>
          <a:p>
            <a:r>
              <a:rPr lang="en-US" altLang="zh-TW" dirty="0" smtClean="0"/>
              <a:t>A break point is hit when the condition evaluation changes.</a:t>
            </a:r>
          </a:p>
          <a:p>
            <a:r>
              <a:rPr lang="en-US" altLang="zh-TW" dirty="0" smtClean="0"/>
              <a:t>So, the break point will be hit at j=0,77,78</a:t>
            </a:r>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85</a:t>
            </a:fld>
            <a:endParaRPr lang="zh-TW" altLang="en-US"/>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4479" y="1628800"/>
            <a:ext cx="5407895" cy="457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148597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Watch Point</a:t>
            </a:r>
            <a:endParaRPr lang="zh-TW" altLang="en-US" dirty="0"/>
          </a:p>
        </p:txBody>
      </p:sp>
      <p:sp>
        <p:nvSpPr>
          <p:cNvPr id="3" name="內容版面配置區 2"/>
          <p:cNvSpPr>
            <a:spLocks noGrp="1"/>
          </p:cNvSpPr>
          <p:nvPr>
            <p:ph idx="1"/>
          </p:nvPr>
        </p:nvSpPr>
        <p:spPr/>
        <p:txBody>
          <a:bodyPr/>
          <a:lstStyle/>
          <a:p>
            <a:r>
              <a:rPr lang="en-US" altLang="zh-TW" dirty="0" smtClean="0"/>
              <a:t>Sometimes, computer programs can behave obscurely and weirdly. (e.g., using pointer, polymorphic, inheritance) </a:t>
            </a:r>
          </a:p>
          <a:p>
            <a:r>
              <a:rPr lang="en-US" altLang="zh-TW" dirty="0" smtClean="0"/>
              <a:t>So sometimes you may want to stop a program when a variable is accessed/changed. </a:t>
            </a:r>
          </a:p>
          <a:p>
            <a:r>
              <a:rPr lang="en-US" altLang="zh-TW" dirty="0" smtClean="0"/>
              <a:t>It can be particularly important if your system scale is large and it is implemented by a team, where modularity may not be clean and fully-decoupled.  </a:t>
            </a:r>
          </a:p>
          <a:p>
            <a:r>
              <a:rPr lang="en-US" altLang="zh-TW" dirty="0" smtClean="0"/>
              <a:t>You may want to know </a:t>
            </a:r>
            <a:r>
              <a:rPr lang="en-US" altLang="zh-TW" b="1" dirty="0" smtClean="0">
                <a:solidFill>
                  <a:srgbClr val="FFC000"/>
                </a:solidFill>
              </a:rPr>
              <a:t>whose code</a:t>
            </a:r>
            <a:r>
              <a:rPr lang="en-US" altLang="zh-TW" dirty="0" smtClean="0"/>
              <a:t> mess up your data structures. </a:t>
            </a: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86</a:t>
            </a:fld>
            <a:endParaRPr lang="zh-TW" altLang="en-US"/>
          </a:p>
        </p:txBody>
      </p:sp>
    </p:spTree>
    <p:extLst>
      <p:ext uri="{BB962C8B-B14F-4D97-AF65-F5344CB8AC3E}">
        <p14:creationId xmlns:p14="http://schemas.microsoft.com/office/powerpoint/2010/main" val="387396030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19506" y="117938"/>
            <a:ext cx="6377940" cy="1293028"/>
          </a:xfrm>
        </p:spPr>
        <p:txBody>
          <a:bodyPr>
            <a:normAutofit/>
          </a:bodyPr>
          <a:lstStyle/>
          <a:p>
            <a:r>
              <a:rPr lang="en-US" altLang="zh-TW" sz="2800" dirty="0" smtClean="0"/>
              <a:t>Place a Watch Point on a Field </a:t>
            </a:r>
            <a:endParaRPr lang="zh-TW" altLang="en-US" sz="2800" dirty="0"/>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87</a:t>
            </a:fld>
            <a:endParaRPr lang="zh-TW" altLang="en-US"/>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124744"/>
            <a:ext cx="7217246" cy="5356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群組 10"/>
          <p:cNvGrpSpPr/>
          <p:nvPr/>
        </p:nvGrpSpPr>
        <p:grpSpPr>
          <a:xfrm>
            <a:off x="1475656" y="1154040"/>
            <a:ext cx="6947168" cy="5447034"/>
            <a:chOff x="1547664" y="1196752"/>
            <a:chExt cx="7208862" cy="5843547"/>
          </a:xfrm>
        </p:grpSpPr>
        <p:sp>
          <p:nvSpPr>
            <p:cNvPr id="7" name="橢圓 6"/>
            <p:cNvSpPr/>
            <p:nvPr/>
          </p:nvSpPr>
          <p:spPr>
            <a:xfrm>
              <a:off x="2123728" y="1772816"/>
              <a:ext cx="2376264" cy="57606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pic>
          <p:nvPicPr>
            <p:cNvPr id="23553" name="Picture 1"/>
            <p:cNvPicPr>
              <a:picLocks noChangeAspect="1" noChangeArrowheads="1"/>
            </p:cNvPicPr>
            <p:nvPr/>
          </p:nvPicPr>
          <p:blipFill>
            <a:blip r:embed="rId3" cstate="print"/>
            <a:srcRect/>
            <a:stretch>
              <a:fillRect/>
            </a:stretch>
          </p:blipFill>
          <p:spPr bwMode="auto">
            <a:xfrm>
              <a:off x="1547664" y="1196752"/>
              <a:ext cx="7208862" cy="5843547"/>
            </a:xfrm>
            <a:prstGeom prst="rect">
              <a:avLst/>
            </a:prstGeom>
            <a:noFill/>
            <a:ln w="9525">
              <a:noFill/>
              <a:miter lim="800000"/>
              <a:headEnd/>
              <a:tailEnd/>
            </a:ln>
          </p:spPr>
        </p:pic>
        <p:sp>
          <p:nvSpPr>
            <p:cNvPr id="9" name="圓角矩形 8"/>
            <p:cNvSpPr/>
            <p:nvPr/>
          </p:nvSpPr>
          <p:spPr>
            <a:xfrm>
              <a:off x="3995936" y="1340768"/>
              <a:ext cx="1800200" cy="50405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圓角矩形 9"/>
            <p:cNvSpPr/>
            <p:nvPr/>
          </p:nvSpPr>
          <p:spPr>
            <a:xfrm>
              <a:off x="4508376" y="4949552"/>
              <a:ext cx="1800200" cy="50405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33790621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79712" y="381001"/>
            <a:ext cx="6377940" cy="1293028"/>
          </a:xfrm>
        </p:spPr>
        <p:txBody>
          <a:bodyPr/>
          <a:lstStyle/>
          <a:p>
            <a:r>
              <a:rPr lang="en-US" altLang="zh-TW" dirty="0" smtClean="0"/>
              <a:t>The Options of a Watch Point</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88</a:t>
            </a:fld>
            <a:endParaRPr lang="zh-TW" altLang="en-US"/>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1857111"/>
            <a:ext cx="5127951" cy="448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828536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Attach a running process to debugger</a:t>
            </a:r>
            <a:endParaRPr lang="zh-TW" altLang="en-US" dirty="0"/>
          </a:p>
        </p:txBody>
      </p:sp>
      <p:sp>
        <p:nvSpPr>
          <p:cNvPr id="3" name="內容版面配置區 2"/>
          <p:cNvSpPr>
            <a:spLocks noGrp="1"/>
          </p:cNvSpPr>
          <p:nvPr>
            <p:ph idx="1"/>
          </p:nvPr>
        </p:nvSpPr>
        <p:spPr/>
        <p:txBody>
          <a:bodyPr/>
          <a:lstStyle/>
          <a:p>
            <a:r>
              <a:rPr lang="en-US" altLang="zh-TW" dirty="0" smtClean="0"/>
              <a:t>A very common feature when you have </a:t>
            </a:r>
            <a:r>
              <a:rPr lang="en-US" altLang="zh-TW" dirty="0" err="1" smtClean="0"/>
              <a:t>mult</a:t>
            </a:r>
            <a:r>
              <a:rPr lang="en-US" altLang="zh-TW" dirty="0" smtClean="0"/>
              <a:t>-processes to debug</a:t>
            </a:r>
          </a:p>
          <a:p>
            <a:pPr lvl="1"/>
            <a:r>
              <a:rPr lang="en-US" altLang="zh-TW" dirty="0" smtClean="0"/>
              <a:t>E.g., your program when started, fork a child process to do something else.</a:t>
            </a:r>
          </a:p>
          <a:p>
            <a:r>
              <a:rPr lang="en-US" altLang="zh-TW" dirty="0" smtClean="0"/>
              <a:t>Just google “attach a process to a debugger”</a:t>
            </a: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89</a:t>
            </a:fld>
            <a:endParaRPr lang="zh-TW" altLang="en-US"/>
          </a:p>
        </p:txBody>
      </p:sp>
    </p:spTree>
    <p:extLst>
      <p:ext uri="{BB962C8B-B14F-4D97-AF65-F5344CB8AC3E}">
        <p14:creationId xmlns:p14="http://schemas.microsoft.com/office/powerpoint/2010/main" val="286542585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H96566k.jpg"/>
          <p:cNvPicPr>
            <a:picLocks noChangeAspect="1" noChangeArrowheads="1"/>
          </p:cNvPicPr>
          <p:nvPr/>
        </p:nvPicPr>
        <p:blipFill>
          <a:blip r:embed="rId3" cstate="print"/>
          <a:srcRect/>
          <a:stretch>
            <a:fillRect/>
          </a:stretch>
        </p:blipFill>
        <p:spPr bwMode="auto">
          <a:xfrm>
            <a:off x="1187624" y="980728"/>
            <a:ext cx="6898747" cy="5157192"/>
          </a:xfrm>
          <a:prstGeom prst="rect">
            <a:avLst/>
          </a:prstGeom>
          <a:noFill/>
        </p:spPr>
      </p:pic>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9</a:t>
            </a:fld>
            <a:endParaRPr lang="zh-TW" altLang="en-US"/>
          </a:p>
        </p:txBody>
      </p:sp>
      <p:sp>
        <p:nvSpPr>
          <p:cNvPr id="7" name="文字方塊 6"/>
          <p:cNvSpPr txBox="1"/>
          <p:nvPr/>
        </p:nvSpPr>
        <p:spPr>
          <a:xfrm>
            <a:off x="647056" y="5468633"/>
            <a:ext cx="8496944" cy="646331"/>
          </a:xfrm>
          <a:prstGeom prst="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dirty="0" smtClean="0">
                <a:solidFill>
                  <a:schemeClr val="tx1"/>
                </a:solidFill>
                <a:ea typeface="標楷體" pitchFamily="65" charset="-120"/>
              </a:rPr>
              <a:t>1946</a:t>
            </a:r>
            <a:r>
              <a:rPr lang="zh-TW" altLang="en-US" dirty="0" smtClean="0">
                <a:solidFill>
                  <a:schemeClr val="tx1"/>
                </a:solidFill>
                <a:ea typeface="標楷體" pitchFamily="65" charset="-120"/>
              </a:rPr>
              <a:t> </a:t>
            </a:r>
            <a:r>
              <a:rPr lang="en-US" altLang="zh-TW" dirty="0" smtClean="0">
                <a:solidFill>
                  <a:schemeClr val="tx1"/>
                </a:solidFill>
                <a:ea typeface="標楷體" pitchFamily="65" charset="-120"/>
              </a:rPr>
              <a:t>Grace </a:t>
            </a:r>
            <a:r>
              <a:rPr lang="en-US" altLang="zh-TW" dirty="0" err="1" smtClean="0">
                <a:solidFill>
                  <a:schemeClr val="tx1"/>
                </a:solidFill>
                <a:ea typeface="標楷體" pitchFamily="65" charset="-120"/>
              </a:rPr>
              <a:t>MurrayHopper</a:t>
            </a:r>
            <a:r>
              <a:rPr lang="en-US" altLang="zh-TW" dirty="0" smtClean="0">
                <a:solidFill>
                  <a:schemeClr val="tx1"/>
                </a:solidFill>
                <a:ea typeface="標楷體" pitchFamily="65" charset="-120"/>
              </a:rPr>
              <a:t> ( who invented COBOL</a:t>
            </a:r>
            <a:r>
              <a:rPr lang="en-US" altLang="zh-TW" dirty="0">
                <a:solidFill>
                  <a:schemeClr val="tx1"/>
                </a:solidFill>
                <a:ea typeface="標楷體" pitchFamily="65" charset="-120"/>
              </a:rPr>
              <a:t>)</a:t>
            </a:r>
            <a:endParaRPr lang="en-US" altLang="zh-TW" dirty="0" smtClean="0">
              <a:solidFill>
                <a:schemeClr val="tx1"/>
              </a:solidFill>
              <a:ea typeface="標楷體" pitchFamily="65" charset="-120"/>
            </a:endParaRPr>
          </a:p>
          <a:p>
            <a:pPr algn="ctr"/>
            <a:r>
              <a:rPr lang="en-US" altLang="zh-TW" dirty="0" smtClean="0">
                <a:solidFill>
                  <a:schemeClr val="tx1"/>
                </a:solidFill>
                <a:ea typeface="標楷體" pitchFamily="65" charset="-120"/>
              </a:rPr>
              <a:t>find a moth in Mark III </a:t>
            </a:r>
            <a:r>
              <a:rPr lang="en-US" altLang="zh-TW" dirty="0" smtClean="0">
                <a:solidFill>
                  <a:schemeClr val="tx1"/>
                </a:solidFill>
              </a:rPr>
              <a:t>National Museum of American History</a:t>
            </a:r>
            <a:endParaRPr lang="zh-TW" alt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Where the bugs are hidden?</a:t>
            </a:r>
            <a:endParaRPr lang="zh-TW" altLang="en-US" dirty="0"/>
          </a:p>
        </p:txBody>
      </p:sp>
      <p:sp>
        <p:nvSpPr>
          <p:cNvPr id="3" name="內容版面配置區 2"/>
          <p:cNvSpPr>
            <a:spLocks noGrp="1"/>
          </p:cNvSpPr>
          <p:nvPr>
            <p:ph idx="1"/>
          </p:nvPr>
        </p:nvSpPr>
        <p:spPr>
          <a:xfrm>
            <a:off x="594360" y="2057401"/>
            <a:ext cx="7955280" cy="4069080"/>
          </a:xfrm>
        </p:spPr>
        <p:txBody>
          <a:bodyPr>
            <a:normAutofit fontScale="92500" lnSpcReduction="20000"/>
          </a:bodyPr>
          <a:lstStyle/>
          <a:p>
            <a:r>
              <a:rPr lang="en-US" altLang="zh-TW" dirty="0" smtClean="0"/>
              <a:t>OK, </a:t>
            </a:r>
            <a:r>
              <a:rPr lang="en-US" altLang="zh-TW" dirty="0" smtClean="0">
                <a:solidFill>
                  <a:srgbClr val="FFC000"/>
                </a:solidFill>
              </a:rPr>
              <a:t>talk is cheap</a:t>
            </a:r>
            <a:r>
              <a:rPr lang="en-US" altLang="zh-TW" dirty="0" smtClean="0"/>
              <a:t>.</a:t>
            </a:r>
          </a:p>
          <a:p>
            <a:r>
              <a:rPr lang="en-US" altLang="zh-TW" dirty="0" smtClean="0"/>
              <a:t>Even you become a master of debugging tools, unfortunately debugging requires a lot of </a:t>
            </a:r>
          </a:p>
          <a:p>
            <a:pPr lvl="1"/>
            <a:r>
              <a:rPr lang="en-US" altLang="zh-TW" dirty="0" smtClean="0">
                <a:solidFill>
                  <a:srgbClr val="FFC000"/>
                </a:solidFill>
              </a:rPr>
              <a:t>Experiences</a:t>
            </a:r>
            <a:r>
              <a:rPr lang="en-US" altLang="zh-TW" dirty="0" smtClean="0"/>
              <a:t> -- (so that you can come out with better hypothesis)</a:t>
            </a:r>
          </a:p>
          <a:p>
            <a:pPr lvl="1"/>
            <a:r>
              <a:rPr lang="en-US" altLang="zh-TW" dirty="0" smtClean="0">
                <a:solidFill>
                  <a:srgbClr val="FFC000"/>
                </a:solidFill>
              </a:rPr>
              <a:t>Hypothesis</a:t>
            </a:r>
            <a:r>
              <a:rPr lang="en-US" altLang="zh-TW" dirty="0" smtClean="0"/>
              <a:t> – evaluate the symptoms so that you can guess where could go wrong</a:t>
            </a:r>
          </a:p>
          <a:p>
            <a:pPr lvl="1"/>
            <a:r>
              <a:rPr lang="en-US" altLang="zh-TW" dirty="0" smtClean="0">
                <a:solidFill>
                  <a:srgbClr val="FFC000"/>
                </a:solidFill>
              </a:rPr>
              <a:t>Set break points </a:t>
            </a:r>
          </a:p>
          <a:p>
            <a:r>
              <a:rPr lang="en-US" altLang="zh-TW" dirty="0" smtClean="0">
                <a:solidFill>
                  <a:srgbClr val="FFFF00"/>
                </a:solidFill>
              </a:rPr>
              <a:t>Poor hypothesis </a:t>
            </a:r>
            <a:r>
              <a:rPr lang="en-US" altLang="zh-TW" dirty="0" smtClean="0"/>
              <a:t>-&gt; useless break points -&gt; waste of time-&gt; make other guesses</a:t>
            </a:r>
          </a:p>
          <a:p>
            <a:r>
              <a:rPr lang="en-US" altLang="zh-TW" dirty="0" smtClean="0"/>
              <a:t>It can get much more complicated if your system is</a:t>
            </a:r>
          </a:p>
          <a:p>
            <a:pPr lvl="1"/>
            <a:r>
              <a:rPr lang="en-US" altLang="zh-TW" dirty="0" smtClean="0"/>
              <a:t>Large and complicated</a:t>
            </a:r>
          </a:p>
          <a:p>
            <a:pPr lvl="1"/>
            <a:r>
              <a:rPr lang="en-US" altLang="zh-TW" dirty="0" smtClean="0"/>
              <a:t>Built by a lot of people in different teams.  </a:t>
            </a:r>
          </a:p>
          <a:p>
            <a:pPr lvl="1"/>
            <a:r>
              <a:rPr lang="en-US" altLang="zh-TW" dirty="0" smtClean="0"/>
              <a:t>Your system is not well designed or modularized. </a:t>
            </a:r>
          </a:p>
          <a:p>
            <a:pPr marL="0" indent="0">
              <a:buNone/>
            </a:pPr>
            <a:endParaRPr lang="en-US" altLang="zh-TW" dirty="0" smtClean="0"/>
          </a:p>
          <a:p>
            <a:pPr lvl="1"/>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90</a:t>
            </a:fld>
            <a:endParaRPr lang="zh-TW" altLang="en-US"/>
          </a:p>
        </p:txBody>
      </p:sp>
    </p:spTree>
    <p:extLst>
      <p:ext uri="{BB962C8B-B14F-4D97-AF65-F5344CB8AC3E}">
        <p14:creationId xmlns:p14="http://schemas.microsoft.com/office/powerpoint/2010/main" val="78475652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ctrTitle"/>
          </p:nvPr>
        </p:nvSpPr>
        <p:spPr/>
        <p:txBody>
          <a:bodyPr/>
          <a:lstStyle/>
          <a:p>
            <a:r>
              <a:rPr lang="en-US" altLang="zh-TW" dirty="0" smtClean="0"/>
              <a:t>The Story of </a:t>
            </a:r>
            <a:br>
              <a:rPr lang="en-US" altLang="zh-TW" dirty="0" smtClean="0"/>
            </a:br>
            <a:r>
              <a:rPr lang="en-US" altLang="zh-TW" dirty="0" smtClean="0"/>
              <a:t>god of coding</a:t>
            </a:r>
            <a:endParaRPr lang="zh-TW" altLang="en-US" dirty="0"/>
          </a:p>
        </p:txBody>
      </p:sp>
      <p:sp>
        <p:nvSpPr>
          <p:cNvPr id="7" name="副標題 6"/>
          <p:cNvSpPr>
            <a:spLocks noGrp="1"/>
          </p:cNvSpPr>
          <p:nvPr>
            <p:ph type="subTitle"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91</a:t>
            </a:fld>
            <a:endParaRPr lang="zh-TW" altLang="en-US"/>
          </a:p>
        </p:txBody>
      </p:sp>
    </p:spTree>
    <p:extLst>
      <p:ext uri="{BB962C8B-B14F-4D97-AF65-F5344CB8AC3E}">
        <p14:creationId xmlns:p14="http://schemas.microsoft.com/office/powerpoint/2010/main" val="139238762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600" dirty="0" smtClean="0"/>
              <a:t>Newbie, Senior, and </a:t>
            </a:r>
            <a:r>
              <a:rPr lang="en-US" altLang="zh-TW" sz="3600" dirty="0" err="1" smtClean="0"/>
              <a:t>GuRU</a:t>
            </a:r>
            <a:endParaRPr lang="zh-TW" altLang="en-US" sz="3600" dirty="0"/>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92</a:t>
            </a:fld>
            <a:endParaRPr lang="zh-TW" altLang="en-US"/>
          </a:p>
        </p:txBody>
      </p:sp>
      <p:pic>
        <p:nvPicPr>
          <p:cNvPr id="1026" name="Picture 2" descr="Former Kinmen minefield now a tourist attraction - Taipei Tim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772816"/>
            <a:ext cx="6303605" cy="472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37454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93</a:t>
            </a:fld>
            <a:endParaRPr lang="zh-TW" altLang="en-US"/>
          </a:p>
        </p:txBody>
      </p:sp>
      <p:sp>
        <p:nvSpPr>
          <p:cNvPr id="6" name="十字形 5"/>
          <p:cNvSpPr/>
          <p:nvPr/>
        </p:nvSpPr>
        <p:spPr>
          <a:xfrm>
            <a:off x="1043608" y="4869160"/>
            <a:ext cx="1512168" cy="1512168"/>
          </a:xfrm>
          <a:prstGeom prst="plus">
            <a:avLst>
              <a:gd name="adj" fmla="val 40117"/>
            </a:avLst>
          </a:prstGeom>
          <a:scene3d>
            <a:camera prst="orthographicFront">
              <a:rot lat="0" lon="0" rev="18900000"/>
            </a:camera>
            <a:lightRig rig="contrasting" dir="t">
              <a:rot lat="0" lon="0" rev="3600000"/>
            </a:lightRig>
          </a:scene3d>
          <a:sp3d prstMaterial="plastic">
            <a:bevelT w="127000" h="38200" prst="relaxedInset"/>
            <a:contourClr>
              <a:schemeClr val="accent6"/>
            </a:contourClr>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7" name="橢圓 6"/>
          <p:cNvSpPr/>
          <p:nvPr/>
        </p:nvSpPr>
        <p:spPr>
          <a:xfrm>
            <a:off x="4860032" y="620688"/>
            <a:ext cx="936104" cy="86409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8" name="向左箭號 7"/>
          <p:cNvSpPr/>
          <p:nvPr/>
        </p:nvSpPr>
        <p:spPr>
          <a:xfrm>
            <a:off x="3131840" y="5085184"/>
            <a:ext cx="3143230" cy="1080120"/>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dirty="0" smtClean="0">
                <a:latin typeface="標楷體" pitchFamily="65" charset="-120"/>
                <a:ea typeface="標楷體" pitchFamily="65" charset="-120"/>
              </a:rPr>
              <a:t>Errors found or program crashes</a:t>
            </a:r>
            <a:endParaRPr lang="zh-TW" altLang="en-US" dirty="0">
              <a:latin typeface="標楷體" pitchFamily="65" charset="-120"/>
              <a:ea typeface="標楷體" pitchFamily="65" charset="-120"/>
            </a:endParaRPr>
          </a:p>
        </p:txBody>
      </p:sp>
      <p:sp>
        <p:nvSpPr>
          <p:cNvPr id="9" name="向左箭號 8"/>
          <p:cNvSpPr/>
          <p:nvPr/>
        </p:nvSpPr>
        <p:spPr>
          <a:xfrm>
            <a:off x="5940152" y="620688"/>
            <a:ext cx="2520280" cy="1080120"/>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dirty="0" smtClean="0">
                <a:latin typeface="標楷體" pitchFamily="65" charset="-120"/>
                <a:ea typeface="標楷體" pitchFamily="65" charset="-120"/>
              </a:rPr>
              <a:t>The source of errors</a:t>
            </a:r>
            <a:endParaRPr lang="zh-TW" altLang="en-US" dirty="0">
              <a:latin typeface="標楷體" pitchFamily="65" charset="-120"/>
              <a:ea typeface="標楷體" pitchFamily="65" charset="-120"/>
            </a:endParaRPr>
          </a:p>
        </p:txBody>
      </p:sp>
      <p:sp>
        <p:nvSpPr>
          <p:cNvPr id="16" name="向左箭號 15"/>
          <p:cNvSpPr/>
          <p:nvPr/>
        </p:nvSpPr>
        <p:spPr>
          <a:xfrm>
            <a:off x="4860032" y="2708920"/>
            <a:ext cx="2520280" cy="1080120"/>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dirty="0" smtClean="0">
                <a:latin typeface="標楷體" pitchFamily="65" charset="-120"/>
                <a:ea typeface="標楷體" pitchFamily="65" charset="-120"/>
              </a:rPr>
              <a:t>error propagation</a:t>
            </a:r>
          </a:p>
        </p:txBody>
      </p:sp>
      <p:sp>
        <p:nvSpPr>
          <p:cNvPr id="17" name="圓角化單一角落矩形 16"/>
          <p:cNvSpPr/>
          <p:nvPr/>
        </p:nvSpPr>
        <p:spPr>
          <a:xfrm>
            <a:off x="3563888" y="1772816"/>
            <a:ext cx="1440160" cy="1008112"/>
          </a:xfrm>
          <a:prstGeom prst="round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dirty="0" smtClean="0"/>
              <a:t>Class or Method</a:t>
            </a:r>
            <a:endParaRPr lang="zh-TW" altLang="en-US" dirty="0"/>
          </a:p>
        </p:txBody>
      </p:sp>
      <p:sp>
        <p:nvSpPr>
          <p:cNvPr id="19" name="圓角化單一角落矩形 18"/>
          <p:cNvSpPr/>
          <p:nvPr/>
        </p:nvSpPr>
        <p:spPr>
          <a:xfrm>
            <a:off x="3059832" y="2564904"/>
            <a:ext cx="1440160" cy="1008112"/>
          </a:xfrm>
          <a:prstGeom prst="round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dirty="0" smtClean="0"/>
              <a:t>Class or Method</a:t>
            </a:r>
            <a:endParaRPr lang="zh-TW" altLang="en-US" dirty="0"/>
          </a:p>
        </p:txBody>
      </p:sp>
      <p:sp>
        <p:nvSpPr>
          <p:cNvPr id="20" name="圓角化單一角落矩形 19"/>
          <p:cNvSpPr/>
          <p:nvPr/>
        </p:nvSpPr>
        <p:spPr>
          <a:xfrm>
            <a:off x="2123728" y="3356992"/>
            <a:ext cx="1440160" cy="1008112"/>
          </a:xfrm>
          <a:prstGeom prst="round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dirty="0" smtClean="0"/>
              <a:t>Class or Method</a:t>
            </a:r>
            <a:endParaRPr lang="zh-TW" altLang="en-US" dirty="0"/>
          </a:p>
        </p:txBody>
      </p:sp>
      <p:cxnSp>
        <p:nvCxnSpPr>
          <p:cNvPr id="15" name="弧形接點 14"/>
          <p:cNvCxnSpPr/>
          <p:nvPr/>
        </p:nvCxnSpPr>
        <p:spPr>
          <a:xfrm rot="5400000">
            <a:off x="2339752" y="2060848"/>
            <a:ext cx="3024336" cy="2448272"/>
          </a:xfrm>
          <a:prstGeom prst="curvedConnector3">
            <a:avLst>
              <a:gd name="adj1" fmla="val 50000"/>
            </a:avLst>
          </a:prstGeom>
          <a:ln>
            <a:tailEnd type="arrow"/>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2" name="筆跡 1"/>
              <p14:cNvContentPartPr/>
              <p14:nvPr/>
            </p14:nvContentPartPr>
            <p14:xfrm>
              <a:off x="491040" y="44640"/>
              <a:ext cx="7010280" cy="4840200"/>
            </p14:xfrm>
          </p:contentPart>
        </mc:Choice>
        <mc:Fallback xmlns="">
          <p:pic>
            <p:nvPicPr>
              <p:cNvPr id="2" name="筆跡 1"/>
              <p:cNvPicPr/>
              <p:nvPr/>
            </p:nvPicPr>
            <p:blipFill>
              <a:blip r:embed="rId3"/>
              <a:stretch>
                <a:fillRect/>
              </a:stretch>
            </p:blipFill>
            <p:spPr>
              <a:xfrm>
                <a:off x="481680" y="35280"/>
                <a:ext cx="7029000" cy="485892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smtClean="0"/>
              <a:t>Some Common DEBUGGING</a:t>
            </a:r>
            <a:r>
              <a:rPr lang="zh-TW" altLang="en-US" dirty="0" smtClean="0"/>
              <a:t> </a:t>
            </a:r>
            <a:r>
              <a:rPr lang="en-US" altLang="zh-TW" dirty="0" smtClean="0"/>
              <a:t>Approaches	 </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solidFill>
                  <a:srgbClr val="FFC000"/>
                </a:solidFill>
                <a:latin typeface="Calibri" pitchFamily="34" charset="0"/>
                <a:cs typeface="Calibri" pitchFamily="34" charset="0"/>
              </a:rPr>
              <a:t>Read the source code and find the bugs</a:t>
            </a:r>
          </a:p>
          <a:p>
            <a:pPr lvl="1"/>
            <a:r>
              <a:rPr lang="en-US" altLang="zh-TW" dirty="0" smtClean="0">
                <a:latin typeface="Calibri" pitchFamily="34" charset="0"/>
                <a:cs typeface="Calibri" pitchFamily="34" charset="0"/>
              </a:rPr>
              <a:t>Stupid and inefficient</a:t>
            </a:r>
          </a:p>
          <a:p>
            <a:pPr lvl="1"/>
            <a:r>
              <a:rPr lang="en-US" altLang="zh-TW" dirty="0" smtClean="0">
                <a:latin typeface="Calibri" pitchFamily="34" charset="0"/>
                <a:cs typeface="Calibri" pitchFamily="34" charset="0"/>
              </a:rPr>
              <a:t>Sometimes works because the bug is so trivial </a:t>
            </a:r>
          </a:p>
          <a:p>
            <a:r>
              <a:rPr lang="en-US" altLang="zh-TW" dirty="0" smtClean="0">
                <a:solidFill>
                  <a:srgbClr val="FFC000"/>
                </a:solidFill>
                <a:latin typeface="Calibri" pitchFamily="34" charset="0"/>
                <a:cs typeface="Calibri" pitchFamily="34" charset="0"/>
              </a:rPr>
              <a:t>Step by Step check if each step has problems</a:t>
            </a:r>
          </a:p>
          <a:p>
            <a:pPr lvl="1"/>
            <a:r>
              <a:rPr lang="en-US" altLang="zh-TW" dirty="0" smtClean="0">
                <a:latin typeface="Calibri" pitchFamily="34" charset="0"/>
                <a:cs typeface="Calibri" pitchFamily="34" charset="0"/>
              </a:rPr>
              <a:t>Using steps in a debugger and check variables in each break point </a:t>
            </a:r>
          </a:p>
          <a:p>
            <a:pPr lvl="1"/>
            <a:r>
              <a:rPr lang="en-US" altLang="zh-TW" dirty="0" smtClean="0">
                <a:latin typeface="Calibri" pitchFamily="34" charset="0"/>
                <a:cs typeface="Calibri" pitchFamily="34" charset="0"/>
              </a:rPr>
              <a:t>Doable but time consuming </a:t>
            </a:r>
          </a:p>
          <a:p>
            <a:r>
              <a:rPr lang="en-US" altLang="zh-TW" dirty="0" smtClean="0">
                <a:solidFill>
                  <a:srgbClr val="FFC000"/>
                </a:solidFill>
                <a:latin typeface="Calibri" pitchFamily="34" charset="0"/>
                <a:cs typeface="Calibri" pitchFamily="34" charset="0"/>
              </a:rPr>
              <a:t>Divide and Conquer</a:t>
            </a:r>
            <a:r>
              <a:rPr lang="en-US" altLang="zh-TW" dirty="0" smtClean="0">
                <a:latin typeface="Calibri" pitchFamily="34" charset="0"/>
                <a:cs typeface="Calibri" pitchFamily="34" charset="0"/>
              </a:rPr>
              <a:t> </a:t>
            </a:r>
          </a:p>
          <a:p>
            <a:pPr lvl="1"/>
            <a:r>
              <a:rPr lang="en-US" altLang="zh-TW" dirty="0" smtClean="0">
                <a:latin typeface="Calibri" pitchFamily="34" charset="0"/>
                <a:cs typeface="Calibri" pitchFamily="34" charset="0"/>
              </a:rPr>
              <a:t>Check middle point results  (set break points)</a:t>
            </a:r>
          </a:p>
          <a:p>
            <a:pPr lvl="1"/>
            <a:r>
              <a:rPr lang="en-US" altLang="zh-TW" dirty="0" smtClean="0">
                <a:latin typeface="Calibri" pitchFamily="34" charset="0"/>
                <a:cs typeface="Calibri" pitchFamily="34" charset="0"/>
              </a:rPr>
              <a:t>If the results are correct, the chance that the bug is hidden in the second half of the program is much higher</a:t>
            </a:r>
          </a:p>
          <a:p>
            <a:pPr lvl="1"/>
            <a:r>
              <a:rPr lang="en-US" altLang="zh-TW" dirty="0" smtClean="0">
                <a:latin typeface="Calibri" pitchFamily="34" charset="0"/>
                <a:cs typeface="Calibri" pitchFamily="34" charset="0"/>
              </a:rPr>
              <a:t>Keep narrow the search by setting break points</a:t>
            </a:r>
          </a:p>
          <a:p>
            <a:r>
              <a:rPr lang="en-US" altLang="zh-TW" dirty="0" smtClean="0">
                <a:solidFill>
                  <a:srgbClr val="FFC000"/>
                </a:solidFill>
                <a:latin typeface="Calibri" pitchFamily="34" charset="0"/>
                <a:cs typeface="Calibri" pitchFamily="34" charset="0"/>
              </a:rPr>
              <a:t>Simplify the test case so that the error can still be reproduced.</a:t>
            </a:r>
          </a:p>
          <a:p>
            <a:endParaRPr lang="zh-TW" altLang="en-US" dirty="0">
              <a:latin typeface="Calibri" pitchFamily="34" charset="0"/>
              <a:cs typeface="Calibri" pitchFamily="34" charset="0"/>
            </a:endParaRPr>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94</a:t>
            </a:fld>
            <a:endParaRPr lang="zh-TW" altLang="en-US"/>
          </a:p>
        </p:txBody>
      </p:sp>
      <mc:AlternateContent xmlns:mc="http://schemas.openxmlformats.org/markup-compatibility/2006" xmlns:p14="http://schemas.microsoft.com/office/powerpoint/2010/main">
        <mc:Choice Requires="p14">
          <p:contentPart p14:bwMode="auto" r:id="rId2">
            <p14:nvContentPartPr>
              <p14:cNvPr id="6" name="筆跡 5"/>
              <p14:cNvContentPartPr/>
              <p14:nvPr/>
            </p14:nvContentPartPr>
            <p14:xfrm>
              <a:off x="669600" y="1955520"/>
              <a:ext cx="5376240" cy="4107960"/>
            </p14:xfrm>
          </p:contentPart>
        </mc:Choice>
        <mc:Fallback xmlns="">
          <p:pic>
            <p:nvPicPr>
              <p:cNvPr id="6" name="筆跡 5"/>
              <p:cNvPicPr/>
              <p:nvPr/>
            </p:nvPicPr>
            <p:blipFill>
              <a:blip r:embed="rId3"/>
              <a:stretch>
                <a:fillRect/>
              </a:stretch>
            </p:blipFill>
            <p:spPr>
              <a:xfrm>
                <a:off x="660240" y="1946160"/>
                <a:ext cx="5394960" cy="4126680"/>
              </a:xfrm>
              <a:prstGeom prst="rect">
                <a:avLst/>
              </a:prstGeom>
            </p:spPr>
          </p:pic>
        </mc:Fallback>
      </mc:AlternateContent>
    </p:spTree>
    <p:extLst>
      <p:ext uri="{BB962C8B-B14F-4D97-AF65-F5344CB8AC3E}">
        <p14:creationId xmlns:p14="http://schemas.microsoft.com/office/powerpoint/2010/main" val="276826266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The Right Solution</a:t>
            </a:r>
            <a:endParaRPr lang="zh-TW" altLang="en-US" dirty="0"/>
          </a:p>
        </p:txBody>
      </p:sp>
      <p:sp>
        <p:nvSpPr>
          <p:cNvPr id="3" name="內容版面配置區 2"/>
          <p:cNvSpPr>
            <a:spLocks noGrp="1"/>
          </p:cNvSpPr>
          <p:nvPr>
            <p:ph idx="1"/>
          </p:nvPr>
        </p:nvSpPr>
        <p:spPr/>
        <p:txBody>
          <a:bodyPr>
            <a:normAutofit/>
          </a:bodyPr>
          <a:lstStyle/>
          <a:p>
            <a:r>
              <a:rPr lang="en-US" altLang="zh-TW" dirty="0" smtClean="0"/>
              <a:t>Mastering debugging tools is a must for a good developer.</a:t>
            </a:r>
          </a:p>
          <a:p>
            <a:r>
              <a:rPr lang="en-US" altLang="zh-TW" dirty="0" smtClean="0"/>
              <a:t>However, even you can debug quickly </a:t>
            </a:r>
          </a:p>
          <a:p>
            <a:pPr lvl="1"/>
            <a:r>
              <a:rPr lang="en-US" altLang="zh-TW" dirty="0" smtClean="0"/>
              <a:t>The question is can you really </a:t>
            </a:r>
            <a:r>
              <a:rPr lang="en-US" altLang="zh-TW" dirty="0" smtClean="0">
                <a:solidFill>
                  <a:srgbClr val="FFFF00"/>
                </a:solidFill>
              </a:rPr>
              <a:t>debug every kinds of bugs in short time</a:t>
            </a:r>
            <a:r>
              <a:rPr lang="en-US" altLang="zh-TW" dirty="0" smtClean="0"/>
              <a:t> </a:t>
            </a:r>
          </a:p>
          <a:p>
            <a:r>
              <a:rPr lang="en-US" altLang="zh-TW" dirty="0" smtClean="0"/>
              <a:t>If you spend a lot of time in locating the source of errors, it could mean </a:t>
            </a:r>
            <a:r>
              <a:rPr lang="zh-TW" altLang="en-US" dirty="0" smtClean="0"/>
              <a:t> </a:t>
            </a:r>
            <a:endParaRPr lang="en-US" altLang="zh-TW" dirty="0" smtClean="0"/>
          </a:p>
          <a:p>
            <a:pPr lvl="1"/>
            <a:r>
              <a:rPr lang="en-US" altLang="zh-TW" dirty="0" smtClean="0"/>
              <a:t>Your coding quality is poor</a:t>
            </a:r>
          </a:p>
          <a:p>
            <a:pPr lvl="1"/>
            <a:r>
              <a:rPr lang="en-US" altLang="zh-TW" dirty="0" smtClean="0"/>
              <a:t>Your system modularity could be poor so that bugs can be hidden in your code. </a:t>
            </a:r>
          </a:p>
          <a:p>
            <a:pPr lvl="1"/>
            <a:r>
              <a:rPr lang="en-US" altLang="zh-TW" dirty="0" smtClean="0"/>
              <a:t/>
            </a:r>
            <a:br>
              <a:rPr lang="en-US" altLang="zh-TW" dirty="0" smtClean="0"/>
            </a:br>
            <a:endParaRPr lang="zh-TW" altLang="en-US" dirty="0"/>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95</a:t>
            </a:fld>
            <a:endParaRPr lang="zh-TW" altLang="en-US"/>
          </a:p>
        </p:txBody>
      </p:sp>
      <mc:AlternateContent xmlns:mc="http://schemas.openxmlformats.org/markup-compatibility/2006" xmlns:p14="http://schemas.microsoft.com/office/powerpoint/2010/main">
        <mc:Choice Requires="p14">
          <p:contentPart p14:bwMode="auto" r:id="rId2">
            <p14:nvContentPartPr>
              <p14:cNvPr id="6" name="筆跡 5"/>
              <p14:cNvContentPartPr/>
              <p14:nvPr/>
            </p14:nvContentPartPr>
            <p14:xfrm>
              <a:off x="758880" y="2455560"/>
              <a:ext cx="7715880" cy="3420360"/>
            </p14:xfrm>
          </p:contentPart>
        </mc:Choice>
        <mc:Fallback xmlns="">
          <p:pic>
            <p:nvPicPr>
              <p:cNvPr id="6" name="筆跡 5"/>
              <p:cNvPicPr/>
              <p:nvPr/>
            </p:nvPicPr>
            <p:blipFill>
              <a:blip r:embed="rId3"/>
              <a:stretch>
                <a:fillRect/>
              </a:stretch>
            </p:blipFill>
            <p:spPr>
              <a:xfrm>
                <a:off x="749520" y="2446200"/>
                <a:ext cx="7734600" cy="3439080"/>
              </a:xfrm>
              <a:prstGeom prst="rect">
                <a:avLst/>
              </a:prstGeom>
            </p:spPr>
          </p:pic>
        </mc:Fallback>
      </mc:AlternateContent>
    </p:spTree>
    <p:extLst>
      <p:ext uri="{BB962C8B-B14F-4D97-AF65-F5344CB8AC3E}">
        <p14:creationId xmlns:p14="http://schemas.microsoft.com/office/powerpoint/2010/main" val="305873973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Best Debugging Strategy?</a:t>
            </a:r>
            <a:endParaRPr lang="zh-TW" altLang="en-US" dirty="0"/>
          </a:p>
        </p:txBody>
      </p:sp>
      <p:sp>
        <p:nvSpPr>
          <p:cNvPr id="3" name="內容版面配置區 2"/>
          <p:cNvSpPr>
            <a:spLocks noGrp="1"/>
          </p:cNvSpPr>
          <p:nvPr>
            <p:ph idx="1"/>
          </p:nvPr>
        </p:nvSpPr>
        <p:spPr>
          <a:xfrm>
            <a:off x="304818" y="2237404"/>
            <a:ext cx="3244524" cy="4069080"/>
          </a:xfrm>
        </p:spPr>
        <p:txBody>
          <a:bodyPr/>
          <a:lstStyle/>
          <a:p>
            <a:r>
              <a:rPr lang="en-US" altLang="zh-TW" dirty="0" smtClean="0">
                <a:solidFill>
                  <a:srgbClr val="FFFF00"/>
                </a:solidFill>
              </a:rPr>
              <a:t>Let the bug be manifested by themselves. </a:t>
            </a:r>
          </a:p>
          <a:p>
            <a:r>
              <a:rPr lang="en-US" altLang="zh-TW" dirty="0" smtClean="0">
                <a:solidFill>
                  <a:srgbClr val="FFFF00"/>
                </a:solidFill>
              </a:rPr>
              <a:t>But HOW?</a:t>
            </a:r>
            <a:endParaRPr lang="en-US" altLang="zh-TW" dirty="0">
              <a:solidFill>
                <a:srgbClr val="FFFF00"/>
              </a:solidFill>
            </a:endParaRPr>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96</a:t>
            </a:fld>
            <a:endParaRPr lang="zh-TW" altLang="en-US"/>
          </a:p>
        </p:txBody>
      </p:sp>
      <p:pic>
        <p:nvPicPr>
          <p:cNvPr id="6" name="圖片 5"/>
          <p:cNvPicPr>
            <a:picLocks noChangeAspect="1"/>
          </p:cNvPicPr>
          <p:nvPr/>
        </p:nvPicPr>
        <p:blipFill>
          <a:blip r:embed="rId2"/>
          <a:stretch>
            <a:fillRect/>
          </a:stretch>
        </p:blipFill>
        <p:spPr>
          <a:xfrm>
            <a:off x="3387709" y="2145164"/>
            <a:ext cx="5695950" cy="3867150"/>
          </a:xfrm>
          <a:prstGeom prst="rect">
            <a:avLst/>
          </a:prstGeom>
        </p:spPr>
      </p:pic>
      <p:pic>
        <p:nvPicPr>
          <p:cNvPr id="1026" name="Picture 2" descr="http://www.zr98.com/uploads/allimg/c111025/13195331FVL0-2M3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2179258"/>
            <a:ext cx="5617576" cy="4267200"/>
          </a:xfrm>
          <a:prstGeom prst="rect">
            <a:avLst/>
          </a:prstGeom>
          <a:noFill/>
          <a:extLst>
            <a:ext uri="{909E8E84-426E-40DD-AFC4-6F175D3DCCD1}">
              <a14:hiddenFill xmlns:a14="http://schemas.microsoft.com/office/drawing/2010/main">
                <a:solidFill>
                  <a:srgbClr val="FFFFFF"/>
                </a:solidFill>
              </a14:hiddenFill>
            </a:ext>
          </a:extLst>
        </p:spPr>
      </p:pic>
      <p:sp>
        <p:nvSpPr>
          <p:cNvPr id="7" name="圓角矩形 6"/>
          <p:cNvSpPr/>
          <p:nvPr/>
        </p:nvSpPr>
        <p:spPr>
          <a:xfrm>
            <a:off x="1213421" y="4348539"/>
            <a:ext cx="3744416" cy="9144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dirty="0" smtClean="0"/>
              <a:t>Can you see the bug?</a:t>
            </a:r>
            <a:endParaRPr lang="zh-TW" altLang="en-US" dirty="0"/>
          </a:p>
        </p:txBody>
      </p:sp>
    </p:spTree>
    <p:extLst>
      <p:ext uri="{BB962C8B-B14F-4D97-AF65-F5344CB8AC3E}">
        <p14:creationId xmlns:p14="http://schemas.microsoft.com/office/powerpoint/2010/main" val="16263452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additive="base">
                                        <p:cTn id="31" dur="500" fill="hold"/>
                                        <p:tgtEl>
                                          <p:spTgt spid="1026"/>
                                        </p:tgtEl>
                                        <p:attrNameLst>
                                          <p:attrName>ppt_x</p:attrName>
                                        </p:attrNameLst>
                                      </p:cBhvr>
                                      <p:tavLst>
                                        <p:tav tm="0">
                                          <p:val>
                                            <p:strVal val="#ppt_x"/>
                                          </p:val>
                                        </p:tav>
                                        <p:tav tm="100000">
                                          <p:val>
                                            <p:strVal val="#ppt_x"/>
                                          </p:val>
                                        </p:tav>
                                      </p:tavLst>
                                    </p:anim>
                                    <p:anim calcmode="lin" valueType="num">
                                      <p:cBhvr additive="base">
                                        <p:cTn id="3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97</a:t>
            </a:fld>
            <a:endParaRPr lang="zh-TW" altLang="en-US"/>
          </a:p>
        </p:txBody>
      </p:sp>
      <p:sp>
        <p:nvSpPr>
          <p:cNvPr id="6" name="十字形 5"/>
          <p:cNvSpPr/>
          <p:nvPr/>
        </p:nvSpPr>
        <p:spPr>
          <a:xfrm>
            <a:off x="1043608" y="4869160"/>
            <a:ext cx="1512168" cy="1512168"/>
          </a:xfrm>
          <a:prstGeom prst="plus">
            <a:avLst>
              <a:gd name="adj" fmla="val 40117"/>
            </a:avLst>
          </a:prstGeom>
          <a:scene3d>
            <a:camera prst="orthographicFront">
              <a:rot lat="0" lon="0" rev="18900000"/>
            </a:camera>
            <a:lightRig rig="contrasting" dir="t">
              <a:rot lat="0" lon="0" rev="3600000"/>
            </a:lightRig>
          </a:scene3d>
          <a:sp3d prstMaterial="plastic">
            <a:bevelT w="127000" h="38200" prst="relaxedInset"/>
            <a:contourClr>
              <a:schemeClr val="accent6"/>
            </a:contourClr>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7" name="橢圓 6"/>
          <p:cNvSpPr/>
          <p:nvPr/>
        </p:nvSpPr>
        <p:spPr>
          <a:xfrm>
            <a:off x="4860032" y="620688"/>
            <a:ext cx="936104" cy="86409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8" name="向左箭號 7"/>
          <p:cNvSpPr/>
          <p:nvPr/>
        </p:nvSpPr>
        <p:spPr>
          <a:xfrm>
            <a:off x="3005024" y="5131710"/>
            <a:ext cx="2791112" cy="1224136"/>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dirty="0" smtClean="0">
                <a:latin typeface="標楷體" pitchFamily="65" charset="-120"/>
                <a:ea typeface="標楷體" pitchFamily="65" charset="-120"/>
              </a:rPr>
              <a:t>Errors that are</a:t>
            </a:r>
          </a:p>
          <a:p>
            <a:pPr algn="ctr"/>
            <a:r>
              <a:rPr lang="en-US" altLang="zh-TW" dirty="0" smtClean="0">
                <a:latin typeface="標楷體" pitchFamily="65" charset="-120"/>
                <a:ea typeface="標楷體" pitchFamily="65" charset="-120"/>
              </a:rPr>
              <a:t>manifested</a:t>
            </a:r>
            <a:endParaRPr lang="zh-TW" altLang="en-US" dirty="0">
              <a:latin typeface="標楷體" pitchFamily="65" charset="-120"/>
              <a:ea typeface="標楷體" pitchFamily="65" charset="-120"/>
            </a:endParaRPr>
          </a:p>
        </p:txBody>
      </p:sp>
      <p:sp>
        <p:nvSpPr>
          <p:cNvPr id="9" name="向左箭號 8"/>
          <p:cNvSpPr/>
          <p:nvPr/>
        </p:nvSpPr>
        <p:spPr>
          <a:xfrm>
            <a:off x="5940152" y="620688"/>
            <a:ext cx="2520280" cy="1080120"/>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dirty="0" smtClean="0">
                <a:latin typeface="標楷體" pitchFamily="65" charset="-120"/>
                <a:ea typeface="標楷體" pitchFamily="65" charset="-120"/>
              </a:rPr>
              <a:t>The source of error</a:t>
            </a:r>
            <a:endParaRPr lang="zh-TW" altLang="en-US" dirty="0">
              <a:latin typeface="標楷體" pitchFamily="65" charset="-120"/>
              <a:ea typeface="標楷體" pitchFamily="65" charset="-120"/>
            </a:endParaRPr>
          </a:p>
        </p:txBody>
      </p:sp>
      <p:sp>
        <p:nvSpPr>
          <p:cNvPr id="16" name="向左箭號 15"/>
          <p:cNvSpPr/>
          <p:nvPr/>
        </p:nvSpPr>
        <p:spPr>
          <a:xfrm>
            <a:off x="4860032" y="2708920"/>
            <a:ext cx="2520280" cy="1080120"/>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dirty="0" smtClean="0">
                <a:latin typeface="標楷體" pitchFamily="65" charset="-120"/>
                <a:ea typeface="標楷體" pitchFamily="65" charset="-120"/>
              </a:rPr>
              <a:t>error propagation</a:t>
            </a:r>
          </a:p>
        </p:txBody>
      </p:sp>
      <p:sp>
        <p:nvSpPr>
          <p:cNvPr id="17" name="圓角化單一角落矩形 16"/>
          <p:cNvSpPr/>
          <p:nvPr/>
        </p:nvSpPr>
        <p:spPr>
          <a:xfrm>
            <a:off x="3563888" y="1772816"/>
            <a:ext cx="1440160" cy="1008112"/>
          </a:xfrm>
          <a:prstGeom prst="round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dirty="0" smtClean="0"/>
              <a:t>Class or Method</a:t>
            </a:r>
            <a:endParaRPr lang="zh-TW" altLang="en-US" dirty="0"/>
          </a:p>
        </p:txBody>
      </p:sp>
      <p:sp>
        <p:nvSpPr>
          <p:cNvPr id="19" name="圓角化單一角落矩形 18"/>
          <p:cNvSpPr/>
          <p:nvPr/>
        </p:nvSpPr>
        <p:spPr>
          <a:xfrm>
            <a:off x="3059832" y="2564904"/>
            <a:ext cx="1440160" cy="1008112"/>
          </a:xfrm>
          <a:prstGeom prst="round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dirty="0" smtClean="0"/>
              <a:t>Class or Method</a:t>
            </a:r>
            <a:endParaRPr lang="zh-TW" altLang="en-US" dirty="0"/>
          </a:p>
        </p:txBody>
      </p:sp>
      <p:sp>
        <p:nvSpPr>
          <p:cNvPr id="20" name="圓角化單一角落矩形 19"/>
          <p:cNvSpPr/>
          <p:nvPr/>
        </p:nvSpPr>
        <p:spPr>
          <a:xfrm>
            <a:off x="2123728" y="3356992"/>
            <a:ext cx="1440160" cy="1008112"/>
          </a:xfrm>
          <a:prstGeom prst="round1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dirty="0" smtClean="0"/>
              <a:t>Class or Method</a:t>
            </a:r>
            <a:endParaRPr lang="zh-TW" altLang="en-US" dirty="0"/>
          </a:p>
        </p:txBody>
      </p:sp>
      <p:cxnSp>
        <p:nvCxnSpPr>
          <p:cNvPr id="15" name="弧形接點 14"/>
          <p:cNvCxnSpPr/>
          <p:nvPr/>
        </p:nvCxnSpPr>
        <p:spPr>
          <a:xfrm rot="5400000">
            <a:off x="2339752" y="2060848"/>
            <a:ext cx="3024336" cy="2448272"/>
          </a:xfrm>
          <a:prstGeom prst="curvedConnector3">
            <a:avLst>
              <a:gd name="adj1" fmla="val 50000"/>
            </a:avLst>
          </a:prstGeom>
          <a:ln>
            <a:tailEnd type="arrow"/>
          </a:ln>
        </p:spPr>
        <p:style>
          <a:lnRef idx="3">
            <a:schemeClr val="accent6"/>
          </a:lnRef>
          <a:fillRef idx="0">
            <a:schemeClr val="accent6"/>
          </a:fillRef>
          <a:effectRef idx="2">
            <a:schemeClr val="accent6"/>
          </a:effectRef>
          <a:fontRef idx="minor">
            <a:schemeClr val="tx1"/>
          </a:fontRef>
        </p:style>
      </p:cxnSp>
      <p:pic>
        <p:nvPicPr>
          <p:cNvPr id="151554" name="Picture 2" descr="http://www.iconki.com/icons/Software-Applications/48x48-Software-Development/debug.png"/>
          <p:cNvPicPr>
            <a:picLocks noChangeAspect="1" noChangeArrowheads="1"/>
          </p:cNvPicPr>
          <p:nvPr/>
        </p:nvPicPr>
        <p:blipFill>
          <a:blip r:embed="rId2" cstate="print"/>
          <a:srcRect/>
          <a:stretch>
            <a:fillRect/>
          </a:stretch>
        </p:blipFill>
        <p:spPr bwMode="auto">
          <a:xfrm>
            <a:off x="4355976" y="1772816"/>
            <a:ext cx="1080120" cy="1080120"/>
          </a:xfrm>
          <a:prstGeom prst="rect">
            <a:avLst/>
          </a:prstGeom>
          <a:noFill/>
        </p:spPr>
      </p:pic>
      <p:sp>
        <p:nvSpPr>
          <p:cNvPr id="14" name="雲朵形圖說文字 13"/>
          <p:cNvSpPr/>
          <p:nvPr/>
        </p:nvSpPr>
        <p:spPr>
          <a:xfrm>
            <a:off x="251520" y="548680"/>
            <a:ext cx="3168352" cy="1800200"/>
          </a:xfrm>
          <a:prstGeom prst="cloudCallout">
            <a:avLst>
              <a:gd name="adj1" fmla="val 94689"/>
              <a:gd name="adj2" fmla="val 39108"/>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dirty="0" smtClean="0">
                <a:latin typeface="標楷體" pitchFamily="65" charset="-120"/>
                <a:ea typeface="標楷體" pitchFamily="65" charset="-120"/>
              </a:rPr>
              <a:t>Can we catch the sign of an error earlier and close to the source of errors?</a:t>
            </a:r>
            <a:endParaRPr lang="zh-TW" altLang="en-US" dirty="0">
              <a:latin typeface="標楷體" pitchFamily="65" charset="-120"/>
              <a:ea typeface="標楷體" pitchFamily="65" charset="-120"/>
            </a:endParaRPr>
          </a:p>
        </p:txBody>
      </p:sp>
      <mc:AlternateContent xmlns:mc="http://schemas.openxmlformats.org/markup-compatibility/2006" xmlns:p14="http://schemas.microsoft.com/office/powerpoint/2010/main">
        <mc:Choice Requires="p14">
          <p:contentPart p14:bwMode="auto" r:id="rId3">
            <p14:nvContentPartPr>
              <p14:cNvPr id="2" name="筆跡 1"/>
              <p14:cNvContentPartPr/>
              <p14:nvPr/>
            </p14:nvContentPartPr>
            <p14:xfrm>
              <a:off x="910800" y="446400"/>
              <a:ext cx="5411880" cy="5626080"/>
            </p14:xfrm>
          </p:contentPart>
        </mc:Choice>
        <mc:Fallback xmlns="">
          <p:pic>
            <p:nvPicPr>
              <p:cNvPr id="2" name="筆跡 1"/>
              <p:cNvPicPr/>
              <p:nvPr/>
            </p:nvPicPr>
            <p:blipFill>
              <a:blip r:embed="rId4"/>
              <a:stretch>
                <a:fillRect/>
              </a:stretch>
            </p:blipFill>
            <p:spPr>
              <a:xfrm>
                <a:off x="901440" y="437040"/>
                <a:ext cx="5430600" cy="56448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151554"/>
                                        </p:tgtEl>
                                        <p:attrNameLst>
                                          <p:attrName>style.visibility</p:attrName>
                                        </p:attrNameLst>
                                      </p:cBhvr>
                                      <p:to>
                                        <p:strVal val="visible"/>
                                      </p:to>
                                    </p:set>
                                    <p:animEffect transition="in" filter="fade">
                                      <p:cBhvr>
                                        <p:cTn id="7" dur="770" decel="100000"/>
                                        <p:tgtEl>
                                          <p:spTgt spid="151554"/>
                                        </p:tgtEl>
                                      </p:cBhvr>
                                    </p:animEffect>
                                    <p:animScale>
                                      <p:cBhvr>
                                        <p:cTn id="8" dur="770" decel="100000"/>
                                        <p:tgtEl>
                                          <p:spTgt spid="151554"/>
                                        </p:tgtEl>
                                      </p:cBhvr>
                                      <p:from x="10000" y="10000"/>
                                      <p:to x="200000" y="450000"/>
                                    </p:animScale>
                                    <p:animScale>
                                      <p:cBhvr>
                                        <p:cTn id="9" dur="1230" accel="100000" fill="hold">
                                          <p:stCondLst>
                                            <p:cond delay="770"/>
                                          </p:stCondLst>
                                        </p:cTn>
                                        <p:tgtEl>
                                          <p:spTgt spid="151554"/>
                                        </p:tgtEl>
                                      </p:cBhvr>
                                      <p:from x="200000" y="450000"/>
                                      <p:to x="100000" y="100000"/>
                                    </p:animScale>
                                    <p:set>
                                      <p:cBhvr>
                                        <p:cTn id="10" dur="770" fill="hold"/>
                                        <p:tgtEl>
                                          <p:spTgt spid="151554"/>
                                        </p:tgtEl>
                                        <p:attrNameLst>
                                          <p:attrName>ppt_x</p:attrName>
                                        </p:attrNameLst>
                                      </p:cBhvr>
                                      <p:to>
                                        <p:strVal val="(0.5)"/>
                                      </p:to>
                                    </p:set>
                                    <p:anim from="(0.5)" to="(#ppt_x)" calcmode="lin" valueType="num">
                                      <p:cBhvr>
                                        <p:cTn id="11" dur="1230" accel="100000" fill="hold">
                                          <p:stCondLst>
                                            <p:cond delay="770"/>
                                          </p:stCondLst>
                                        </p:cTn>
                                        <p:tgtEl>
                                          <p:spTgt spid="151554"/>
                                        </p:tgtEl>
                                        <p:attrNameLst>
                                          <p:attrName>ppt_x</p:attrName>
                                        </p:attrNameLst>
                                      </p:cBhvr>
                                    </p:anim>
                                    <p:set>
                                      <p:cBhvr>
                                        <p:cTn id="12" dur="770" fill="hold"/>
                                        <p:tgtEl>
                                          <p:spTgt spid="151554"/>
                                        </p:tgtEl>
                                        <p:attrNameLst>
                                          <p:attrName>ppt_y</p:attrName>
                                        </p:attrNameLst>
                                      </p:cBhvr>
                                      <p:to>
                                        <p:strVal val="(#ppt_y+0.4)"/>
                                      </p:to>
                                    </p:set>
                                    <p:anim from="(#ppt_y+0.4)" to="(#ppt_y)" calcmode="lin" valueType="num">
                                      <p:cBhvr>
                                        <p:cTn id="13" dur="1230" accel="100000" fill="hold">
                                          <p:stCondLst>
                                            <p:cond delay="770"/>
                                          </p:stCondLst>
                                        </p:cTn>
                                        <p:tgtEl>
                                          <p:spTgt spid="151554"/>
                                        </p:tgtEl>
                                        <p:attrNameLst>
                                          <p:attrName>ppt_y</p:attrName>
                                        </p:attrNameLst>
                                      </p:cBhvr>
                                    </p:anim>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ppt_w</p:attrName>
                                        </p:attrNameLst>
                                      </p:cBhvr>
                                      <p:tavLst>
                                        <p:tav tm="0">
                                          <p:val>
                                            <p:strVal val="#ppt_w*0.70"/>
                                          </p:val>
                                        </p:tav>
                                        <p:tav tm="100000">
                                          <p:val>
                                            <p:strVal val="#ppt_w"/>
                                          </p:val>
                                        </p:tav>
                                      </p:tavLst>
                                    </p:anim>
                                    <p:anim calcmode="lin" valueType="num">
                                      <p:cBhvr>
                                        <p:cTn id="19" dur="1000" fill="hold"/>
                                        <p:tgtEl>
                                          <p:spTgt spid="14"/>
                                        </p:tgtEl>
                                        <p:attrNameLst>
                                          <p:attrName>ppt_h</p:attrName>
                                        </p:attrNameLst>
                                      </p:cBhvr>
                                      <p:tavLst>
                                        <p:tav tm="0">
                                          <p:val>
                                            <p:strVal val="#ppt_h"/>
                                          </p:val>
                                        </p:tav>
                                        <p:tav tm="100000">
                                          <p:val>
                                            <p:strVal val="#ppt_h"/>
                                          </p:val>
                                        </p:tav>
                                      </p:tavLst>
                                    </p:anim>
                                    <p:animEffect transition="in" filter="fade">
                                      <p:cBhvr>
                                        <p:cTn id="2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www.dadupo.com.tw/Deskphoto/17/CIMG523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6" y="0"/>
            <a:ext cx="9141693" cy="685627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a:xfrm>
            <a:off x="914400" y="512064"/>
            <a:ext cx="5817840" cy="914400"/>
          </a:xfrm>
        </p:spPr>
        <p:style>
          <a:lnRef idx="0">
            <a:schemeClr val="accent1"/>
          </a:lnRef>
          <a:fillRef idx="3">
            <a:schemeClr val="accent1"/>
          </a:fillRef>
          <a:effectRef idx="3">
            <a:schemeClr val="accent1"/>
          </a:effectRef>
          <a:fontRef idx="minor">
            <a:schemeClr val="lt1"/>
          </a:fontRef>
        </p:style>
        <p:txBody>
          <a:bodyPr>
            <a:normAutofit fontScale="90000"/>
          </a:bodyPr>
          <a:lstStyle/>
          <a:p>
            <a:r>
              <a:rPr lang="en-US" altLang="zh-TW" dirty="0" smtClean="0">
                <a:solidFill>
                  <a:srgbClr val="FFFF00"/>
                </a:solidFill>
                <a:effectLst>
                  <a:outerShdw blurRad="38100" dist="38100" dir="2700000" algn="tl">
                    <a:srgbClr val="000000">
                      <a:alpha val="43137"/>
                    </a:srgbClr>
                  </a:outerShdw>
                </a:effectLst>
              </a:rPr>
              <a:t>Defensive Programming</a:t>
            </a:r>
            <a:endParaRPr lang="zh-TW" altLang="en-US" dirty="0">
              <a:solidFill>
                <a:srgbClr val="FFFF00"/>
              </a:solidFill>
              <a:effectLst>
                <a:outerShdw blurRad="38100" dist="38100" dir="2700000" algn="tl">
                  <a:srgbClr val="000000">
                    <a:alpha val="43137"/>
                  </a:srgbClr>
                </a:outerShdw>
              </a:effectLst>
            </a:endParaRPr>
          </a:p>
        </p:txBody>
      </p:sp>
      <p:sp>
        <p:nvSpPr>
          <p:cNvPr id="3" name="內容版面配置區 2"/>
          <p:cNvSpPr>
            <a:spLocks noGrp="1"/>
          </p:cNvSpPr>
          <p:nvPr>
            <p:ph idx="1"/>
          </p:nvPr>
        </p:nvSpPr>
        <p:spPr>
          <a:xfrm>
            <a:off x="1187624" y="4437112"/>
            <a:ext cx="7772400" cy="1008112"/>
          </a:xfrm>
        </p:spPr>
        <p:style>
          <a:lnRef idx="0">
            <a:schemeClr val="accent1"/>
          </a:lnRef>
          <a:fillRef idx="3">
            <a:schemeClr val="accent1"/>
          </a:fillRef>
          <a:effectRef idx="3">
            <a:schemeClr val="accent1"/>
          </a:effectRef>
          <a:fontRef idx="minor">
            <a:schemeClr val="lt1"/>
          </a:fontRef>
        </p:style>
        <p:txBody>
          <a:bodyPr/>
          <a:lstStyle/>
          <a:p>
            <a:pPr>
              <a:buNone/>
            </a:pPr>
            <a:r>
              <a:rPr lang="en-US" altLang="zh-TW" dirty="0" smtClean="0">
                <a:solidFill>
                  <a:srgbClr val="FFFF00"/>
                </a:solidFill>
                <a:latin typeface="Cooper Black" panose="0208090404030B020404" pitchFamily="18" charset="0"/>
                <a:ea typeface="標楷體" pitchFamily="65" charset="-120"/>
              </a:rPr>
              <a:t>OK, when you see the green light, do you drive your car</a:t>
            </a:r>
            <a:r>
              <a:rPr lang="zh-TW" altLang="en-US" dirty="0" smtClean="0">
                <a:solidFill>
                  <a:srgbClr val="FFFF00"/>
                </a:solidFill>
                <a:latin typeface="Cooper Black" panose="0208090404030B020404" pitchFamily="18" charset="0"/>
                <a:ea typeface="標楷體" pitchFamily="65" charset="-120"/>
              </a:rPr>
              <a:t> </a:t>
            </a:r>
            <a:r>
              <a:rPr lang="en-US" altLang="zh-TW" dirty="0" smtClean="0">
                <a:solidFill>
                  <a:srgbClr val="FFFF00"/>
                </a:solidFill>
                <a:latin typeface="Cooper Black" panose="0208090404030B020404" pitchFamily="18" charset="0"/>
                <a:ea typeface="標楷體" pitchFamily="65" charset="-120"/>
              </a:rPr>
              <a:t>fearlessly?</a:t>
            </a:r>
            <a:endParaRPr lang="zh-TW" altLang="en-US" dirty="0">
              <a:solidFill>
                <a:srgbClr val="FFFF00"/>
              </a:solidFill>
              <a:latin typeface="Cooper Black" panose="0208090404030B020404" pitchFamily="18" charset="0"/>
              <a:ea typeface="標楷體" pitchFamily="65" charset="-120"/>
            </a:endParaRPr>
          </a:p>
        </p:txBody>
      </p:sp>
      <p:sp>
        <p:nvSpPr>
          <p:cNvPr id="4" name="頁尾版面配置區 3"/>
          <p:cNvSpPr>
            <a:spLocks noGrp="1"/>
          </p:cNvSpPr>
          <p:nvPr>
            <p:ph type="ftr" sz="quarter" idx="11"/>
          </p:nvPr>
        </p:nvSpPr>
        <p:spPr/>
        <p:txBody>
          <a:bodyPr/>
          <a:lstStyle/>
          <a:p>
            <a:r>
              <a:rPr lang="zh-TW" altLang="en-US" smtClean="0"/>
              <a:t>教育部資訊人才培育計畫</a:t>
            </a:r>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98</a:t>
            </a:fld>
            <a:endParaRPr lang="zh-TW" altLang="en-US"/>
          </a:p>
        </p:txBody>
      </p:sp>
    </p:spTree>
    <p:extLst>
      <p:ext uri="{BB962C8B-B14F-4D97-AF65-F5344CB8AC3E}">
        <p14:creationId xmlns:p14="http://schemas.microsoft.com/office/powerpoint/2010/main" val="253525130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0" y="0"/>
            <a:ext cx="9144000" cy="6858000"/>
          </a:xfrm>
          <a:prstGeom prst="rect">
            <a:avLst/>
          </a:prstGeom>
        </p:spPr>
      </p:pic>
      <p:sp>
        <p:nvSpPr>
          <p:cNvPr id="12290" name="Rectangle 2"/>
          <p:cNvSpPr>
            <a:spLocks noGrp="1" noRot="1" noChangeArrowheads="1"/>
          </p:cNvSpPr>
          <p:nvPr>
            <p:ph type="title"/>
          </p:nvPr>
        </p:nvSpPr>
        <p:spPr>
          <a:xfrm>
            <a:off x="323528" y="512064"/>
            <a:ext cx="8712968" cy="914400"/>
          </a:xfrm>
        </p:spPr>
        <p:txBody>
          <a:bodyPr>
            <a:normAutofit fontScale="90000"/>
          </a:bodyPr>
          <a:lstStyle/>
          <a:p>
            <a:r>
              <a:rPr lang="en-US" altLang="zh-TW" sz="4000" dirty="0"/>
              <a:t>Why we need defensive programming?</a:t>
            </a:r>
          </a:p>
        </p:txBody>
      </p:sp>
      <p:sp>
        <p:nvSpPr>
          <p:cNvPr id="12291" name="Rectangle 3"/>
          <p:cNvSpPr>
            <a:spLocks noGrp="1" noChangeArrowheads="1"/>
          </p:cNvSpPr>
          <p:nvPr>
            <p:ph idx="1"/>
          </p:nvPr>
        </p:nvSpPr>
        <p:spPr>
          <a:xfrm>
            <a:off x="755576" y="1340768"/>
            <a:ext cx="7772400" cy="4783948"/>
          </a:xfrm>
        </p:spPr>
        <p:txBody>
          <a:bodyPr>
            <a:normAutofit/>
          </a:bodyPr>
          <a:lstStyle/>
          <a:p>
            <a:pPr>
              <a:lnSpc>
                <a:spcPct val="90000"/>
              </a:lnSpc>
            </a:pPr>
            <a:r>
              <a:rPr lang="en-US" altLang="zh-TW" sz="2400" dirty="0">
                <a:solidFill>
                  <a:srgbClr val="FFFF00"/>
                </a:solidFill>
                <a:latin typeface="Calibri" pitchFamily="34" charset="0"/>
                <a:cs typeface="Calibri" pitchFamily="34" charset="0"/>
              </a:rPr>
              <a:t>In school, mostly you complete your programming work alone.</a:t>
            </a:r>
          </a:p>
          <a:p>
            <a:pPr>
              <a:lnSpc>
                <a:spcPct val="90000"/>
              </a:lnSpc>
            </a:pPr>
            <a:r>
              <a:rPr lang="en-US" altLang="zh-TW" sz="2400" dirty="0">
                <a:solidFill>
                  <a:srgbClr val="FFFF00"/>
                </a:solidFill>
                <a:latin typeface="Calibri" pitchFamily="34" charset="0"/>
                <a:cs typeface="Calibri" pitchFamily="34" charset="0"/>
              </a:rPr>
              <a:t>In real world, you work with others to complete a product</a:t>
            </a:r>
          </a:p>
          <a:p>
            <a:pPr>
              <a:lnSpc>
                <a:spcPct val="90000"/>
              </a:lnSpc>
            </a:pPr>
            <a:r>
              <a:rPr lang="en-US" altLang="zh-TW" sz="2400" dirty="0">
                <a:solidFill>
                  <a:srgbClr val="FFFF00"/>
                </a:solidFill>
                <a:latin typeface="Calibri" pitchFamily="34" charset="0"/>
                <a:cs typeface="Calibri" pitchFamily="34" charset="0"/>
              </a:rPr>
              <a:t>The stupidest phenomenon </a:t>
            </a:r>
          </a:p>
          <a:p>
            <a:pPr lvl="1">
              <a:lnSpc>
                <a:spcPct val="90000"/>
              </a:lnSpc>
            </a:pPr>
            <a:r>
              <a:rPr lang="en-US" altLang="zh-TW" sz="2000" b="1" dirty="0">
                <a:solidFill>
                  <a:srgbClr val="FF0000"/>
                </a:solidFill>
                <a:effectLst>
                  <a:outerShdw blurRad="38100" dist="38100" dir="2700000" algn="tl">
                    <a:srgbClr val="000000">
                      <a:alpha val="43137"/>
                    </a:srgbClr>
                  </a:outerShdw>
                </a:effectLst>
                <a:latin typeface="Calibri" pitchFamily="34" charset="0"/>
                <a:cs typeface="Calibri" pitchFamily="34" charset="0"/>
              </a:rPr>
              <a:t>You join all your source codes</a:t>
            </a:r>
          </a:p>
          <a:p>
            <a:pPr lvl="1">
              <a:lnSpc>
                <a:spcPct val="90000"/>
              </a:lnSpc>
            </a:pPr>
            <a:r>
              <a:rPr lang="en-US" altLang="zh-TW" sz="2000" b="1" dirty="0">
                <a:solidFill>
                  <a:srgbClr val="FF0000"/>
                </a:solidFill>
                <a:effectLst>
                  <a:outerShdw blurRad="38100" dist="38100" dir="2700000" algn="tl">
                    <a:srgbClr val="000000">
                      <a:alpha val="43137"/>
                    </a:srgbClr>
                  </a:outerShdw>
                </a:effectLst>
                <a:latin typeface="Calibri" pitchFamily="34" charset="0"/>
                <a:cs typeface="Calibri" pitchFamily="34" charset="0"/>
              </a:rPr>
              <a:t>Build</a:t>
            </a:r>
          </a:p>
          <a:p>
            <a:pPr lvl="1">
              <a:lnSpc>
                <a:spcPct val="90000"/>
              </a:lnSpc>
            </a:pPr>
            <a:r>
              <a:rPr lang="en-US" altLang="zh-TW" sz="2000" b="1" dirty="0">
                <a:solidFill>
                  <a:srgbClr val="FF0000"/>
                </a:solidFill>
                <a:effectLst>
                  <a:outerShdw blurRad="38100" dist="38100" dir="2700000" algn="tl">
                    <a:srgbClr val="000000">
                      <a:alpha val="43137"/>
                    </a:srgbClr>
                  </a:outerShdw>
                </a:effectLst>
                <a:latin typeface="Calibri" pitchFamily="34" charset="0"/>
                <a:cs typeface="Calibri" pitchFamily="34" charset="0"/>
              </a:rPr>
              <a:t>Run</a:t>
            </a:r>
          </a:p>
          <a:p>
            <a:pPr lvl="1">
              <a:lnSpc>
                <a:spcPct val="90000"/>
              </a:lnSpc>
            </a:pPr>
            <a:r>
              <a:rPr lang="en-US" altLang="zh-TW" sz="2000" b="1" dirty="0">
                <a:solidFill>
                  <a:srgbClr val="FF0000"/>
                </a:solidFill>
                <a:effectLst>
                  <a:outerShdw blurRad="38100" dist="38100" dir="2700000" algn="tl">
                    <a:srgbClr val="000000">
                      <a:alpha val="43137"/>
                    </a:srgbClr>
                  </a:outerShdw>
                </a:effectLst>
                <a:latin typeface="Calibri" pitchFamily="34" charset="0"/>
                <a:cs typeface="Calibri" pitchFamily="34" charset="0"/>
              </a:rPr>
              <a:t>Crash</a:t>
            </a:r>
          </a:p>
          <a:p>
            <a:pPr lvl="1">
              <a:lnSpc>
                <a:spcPct val="90000"/>
              </a:lnSpc>
            </a:pPr>
            <a:r>
              <a:rPr lang="en-US" altLang="zh-TW" b="1" dirty="0" smtClean="0">
                <a:solidFill>
                  <a:srgbClr val="FF0000"/>
                </a:solidFill>
                <a:effectLst>
                  <a:outerShdw blurRad="38100" dist="38100" dir="2700000" algn="tl">
                    <a:srgbClr val="000000">
                      <a:alpha val="43137"/>
                    </a:srgbClr>
                  </a:outerShdw>
                </a:effectLst>
                <a:latin typeface="Calibri" pitchFamily="34" charset="0"/>
                <a:cs typeface="Calibri" pitchFamily="34" charset="0"/>
              </a:rPr>
              <a:t>Stare at each other</a:t>
            </a:r>
            <a:endParaRPr lang="zh-TW" altLang="en-US" sz="2000" b="1" dirty="0">
              <a:solidFill>
                <a:srgbClr val="FF0000"/>
              </a:solidFill>
              <a:effectLst>
                <a:outerShdw blurRad="38100" dist="38100" dir="2700000" algn="tl">
                  <a:srgbClr val="000000">
                    <a:alpha val="43137"/>
                  </a:srgbClr>
                </a:outerShdw>
              </a:effectLst>
              <a:latin typeface="Calibri" pitchFamily="34" charset="0"/>
              <a:cs typeface="Calibri" pitchFamily="34" charset="0"/>
            </a:endParaRPr>
          </a:p>
          <a:p>
            <a:pPr lvl="1">
              <a:lnSpc>
                <a:spcPct val="90000"/>
              </a:lnSpc>
            </a:pPr>
            <a:r>
              <a:rPr lang="en-US" altLang="zh-TW" sz="2000" b="1" dirty="0">
                <a:solidFill>
                  <a:srgbClr val="FF0000"/>
                </a:solidFill>
                <a:effectLst>
                  <a:outerShdw blurRad="38100" dist="38100" dir="2700000" algn="tl">
                    <a:srgbClr val="000000">
                      <a:alpha val="43137"/>
                    </a:srgbClr>
                  </a:outerShdw>
                </a:effectLst>
                <a:latin typeface="Calibri" pitchFamily="34" charset="0"/>
                <a:cs typeface="Calibri" pitchFamily="34" charset="0"/>
              </a:rPr>
              <a:t>Accuse each other</a:t>
            </a:r>
          </a:p>
          <a:p>
            <a:pPr lvl="1">
              <a:lnSpc>
                <a:spcPct val="90000"/>
              </a:lnSpc>
            </a:pPr>
            <a:r>
              <a:rPr lang="en-US" altLang="zh-TW" b="1" dirty="0" smtClean="0">
                <a:solidFill>
                  <a:srgbClr val="FF0000"/>
                </a:solidFill>
                <a:effectLst>
                  <a:outerShdw blurRad="38100" dist="38100" dir="2700000" algn="tl">
                    <a:srgbClr val="000000">
                      <a:alpha val="43137"/>
                    </a:srgbClr>
                  </a:outerShdw>
                </a:effectLst>
                <a:latin typeface="Calibri" pitchFamily="34" charset="0"/>
                <a:cs typeface="Calibri" pitchFamily="34" charset="0"/>
              </a:rPr>
              <a:t>Push one </a:t>
            </a:r>
            <a:r>
              <a:rPr lang="en-US" altLang="zh-TW" sz="2000" b="1" dirty="0" smtClean="0">
                <a:solidFill>
                  <a:srgbClr val="FF0000"/>
                </a:solidFill>
                <a:effectLst>
                  <a:outerShdw blurRad="38100" dist="38100" dir="2700000" algn="tl">
                    <a:srgbClr val="000000">
                      <a:alpha val="43137"/>
                    </a:srgbClr>
                  </a:outerShdw>
                </a:effectLst>
                <a:latin typeface="Calibri" pitchFamily="34" charset="0"/>
                <a:cs typeface="Calibri" pitchFamily="34" charset="0"/>
              </a:rPr>
              <a:t>debugging leader</a:t>
            </a:r>
            <a:endParaRPr lang="en-US" altLang="zh-TW" sz="2000" b="1" dirty="0">
              <a:solidFill>
                <a:srgbClr val="FF0000"/>
              </a:solidFill>
              <a:effectLst>
                <a:outerShdw blurRad="38100" dist="38100" dir="2700000" algn="tl">
                  <a:srgbClr val="000000">
                    <a:alpha val="43137"/>
                  </a:srgbClr>
                </a:outerShdw>
              </a:effectLst>
              <a:latin typeface="Calibri" pitchFamily="34" charset="0"/>
              <a:cs typeface="Calibri" pitchFamily="34" charset="0"/>
            </a:endParaRPr>
          </a:p>
          <a:p>
            <a:pPr lvl="1">
              <a:lnSpc>
                <a:spcPct val="90000"/>
              </a:lnSpc>
            </a:pPr>
            <a:r>
              <a:rPr lang="en-US" altLang="zh-TW" sz="2000" b="1" dirty="0">
                <a:solidFill>
                  <a:srgbClr val="FF0000"/>
                </a:solidFill>
                <a:effectLst>
                  <a:outerShdw blurRad="38100" dist="38100" dir="2700000" algn="tl">
                    <a:srgbClr val="000000">
                      <a:alpha val="43137"/>
                    </a:srgbClr>
                  </a:outerShdw>
                </a:effectLst>
                <a:latin typeface="Calibri" pitchFamily="34" charset="0"/>
                <a:cs typeface="Calibri" pitchFamily="34" charset="0"/>
              </a:rPr>
              <a:t>A great amount of time is spent until who is to blame is settled.</a:t>
            </a:r>
          </a:p>
        </p:txBody>
      </p:sp>
      <p:sp>
        <p:nvSpPr>
          <p:cNvPr id="5" name="投影片編號版面配置區 4"/>
          <p:cNvSpPr>
            <a:spLocks noGrp="1"/>
          </p:cNvSpPr>
          <p:nvPr>
            <p:ph type="sldNum" sz="quarter" idx="12"/>
          </p:nvPr>
        </p:nvSpPr>
        <p:spPr/>
        <p:txBody>
          <a:bodyPr/>
          <a:lstStyle/>
          <a:p>
            <a:fld id="{C4691AE6-D197-4ACD-9376-5CBD7A12F246}" type="slidenum">
              <a:rPr lang="en-US" altLang="zh-TW" smtClean="0"/>
              <a:pPr/>
              <a:t>99</a:t>
            </a:fld>
            <a:endParaRPr lang="en-US" altLang="zh-TW" dirty="0"/>
          </a:p>
        </p:txBody>
      </p:sp>
      <mc:AlternateContent xmlns:mc="http://schemas.openxmlformats.org/markup-compatibility/2006" xmlns:p14="http://schemas.microsoft.com/office/powerpoint/2010/main">
        <mc:Choice Requires="p14">
          <p:contentPart p14:bwMode="auto" r:id="rId3">
            <p14:nvContentPartPr>
              <p14:cNvPr id="3" name="筆跡 2"/>
              <p14:cNvContentPartPr/>
              <p14:nvPr/>
            </p14:nvContentPartPr>
            <p14:xfrm>
              <a:off x="982440" y="2919960"/>
              <a:ext cx="4036320" cy="2759760"/>
            </p14:xfrm>
          </p:contentPart>
        </mc:Choice>
        <mc:Fallback xmlns="">
          <p:pic>
            <p:nvPicPr>
              <p:cNvPr id="3" name="筆跡 2"/>
              <p:cNvPicPr/>
              <p:nvPr/>
            </p:nvPicPr>
            <p:blipFill>
              <a:blip r:embed="rId4"/>
              <a:stretch>
                <a:fillRect/>
              </a:stretch>
            </p:blipFill>
            <p:spPr>
              <a:xfrm>
                <a:off x="973080" y="2910600"/>
                <a:ext cx="4055040" cy="277848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additive="base">
                                        <p:cTn id="7" dur="500" fill="hold"/>
                                        <p:tgtEl>
                                          <p:spTgt spid="122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291">
                                            <p:txEl>
                                              <p:pRg st="1" end="1"/>
                                            </p:txEl>
                                          </p:spTgt>
                                        </p:tgtEl>
                                        <p:attrNameLst>
                                          <p:attrName>style.visibility</p:attrName>
                                        </p:attrNameLst>
                                      </p:cBhvr>
                                      <p:to>
                                        <p:strVal val="visible"/>
                                      </p:to>
                                    </p:set>
                                    <p:anim calcmode="lin" valueType="num">
                                      <p:cBhvr additive="base">
                                        <p:cTn id="13" dur="500" fill="hold"/>
                                        <p:tgtEl>
                                          <p:spTgt spid="122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2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291">
                                            <p:txEl>
                                              <p:pRg st="2" end="2"/>
                                            </p:txEl>
                                          </p:spTgt>
                                        </p:tgtEl>
                                        <p:attrNameLst>
                                          <p:attrName>style.visibility</p:attrName>
                                        </p:attrNameLst>
                                      </p:cBhvr>
                                      <p:to>
                                        <p:strVal val="visible"/>
                                      </p:to>
                                    </p:set>
                                    <p:anim calcmode="lin" valueType="num">
                                      <p:cBhvr additive="base">
                                        <p:cTn id="19" dur="500" fill="hold"/>
                                        <p:tgtEl>
                                          <p:spTgt spid="122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91">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anim calcmode="lin" valueType="num">
                                      <p:cBhvr additive="base">
                                        <p:cTn id="23" dur="500" fill="hold"/>
                                        <p:tgtEl>
                                          <p:spTgt spid="1229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291">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291">
                                            <p:txEl>
                                              <p:pRg st="4" end="4"/>
                                            </p:txEl>
                                          </p:spTgt>
                                        </p:tgtEl>
                                        <p:attrNameLst>
                                          <p:attrName>style.visibility</p:attrName>
                                        </p:attrNameLst>
                                      </p:cBhvr>
                                      <p:to>
                                        <p:strVal val="visible"/>
                                      </p:to>
                                    </p:set>
                                    <p:anim calcmode="lin" valueType="num">
                                      <p:cBhvr additive="base">
                                        <p:cTn id="27" dur="500" fill="hold"/>
                                        <p:tgtEl>
                                          <p:spTgt spid="1229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291">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291">
                                            <p:txEl>
                                              <p:pRg st="5" end="5"/>
                                            </p:txEl>
                                          </p:spTgt>
                                        </p:tgtEl>
                                        <p:attrNameLst>
                                          <p:attrName>style.visibility</p:attrName>
                                        </p:attrNameLst>
                                      </p:cBhvr>
                                      <p:to>
                                        <p:strVal val="visible"/>
                                      </p:to>
                                    </p:set>
                                    <p:anim calcmode="lin" valueType="num">
                                      <p:cBhvr additive="base">
                                        <p:cTn id="31" dur="500" fill="hold"/>
                                        <p:tgtEl>
                                          <p:spTgt spid="1229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291">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291">
                                            <p:txEl>
                                              <p:pRg st="6" end="6"/>
                                            </p:txEl>
                                          </p:spTgt>
                                        </p:tgtEl>
                                        <p:attrNameLst>
                                          <p:attrName>style.visibility</p:attrName>
                                        </p:attrNameLst>
                                      </p:cBhvr>
                                      <p:to>
                                        <p:strVal val="visible"/>
                                      </p:to>
                                    </p:set>
                                    <p:anim calcmode="lin" valueType="num">
                                      <p:cBhvr additive="base">
                                        <p:cTn id="35" dur="500" fill="hold"/>
                                        <p:tgtEl>
                                          <p:spTgt spid="12291">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2291">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291">
                                            <p:txEl>
                                              <p:pRg st="7" end="7"/>
                                            </p:txEl>
                                          </p:spTgt>
                                        </p:tgtEl>
                                        <p:attrNameLst>
                                          <p:attrName>style.visibility</p:attrName>
                                        </p:attrNameLst>
                                      </p:cBhvr>
                                      <p:to>
                                        <p:strVal val="visible"/>
                                      </p:to>
                                    </p:set>
                                    <p:anim calcmode="lin" valueType="num">
                                      <p:cBhvr additive="base">
                                        <p:cTn id="39" dur="500" fill="hold"/>
                                        <p:tgtEl>
                                          <p:spTgt spid="12291">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2291">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291">
                                            <p:txEl>
                                              <p:pRg st="8" end="8"/>
                                            </p:txEl>
                                          </p:spTgt>
                                        </p:tgtEl>
                                        <p:attrNameLst>
                                          <p:attrName>style.visibility</p:attrName>
                                        </p:attrNameLst>
                                      </p:cBhvr>
                                      <p:to>
                                        <p:strVal val="visible"/>
                                      </p:to>
                                    </p:set>
                                    <p:anim calcmode="lin" valueType="num">
                                      <p:cBhvr additive="base">
                                        <p:cTn id="43" dur="500" fill="hold"/>
                                        <p:tgtEl>
                                          <p:spTgt spid="12291">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291">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291">
                                            <p:txEl>
                                              <p:pRg st="9" end="9"/>
                                            </p:txEl>
                                          </p:spTgt>
                                        </p:tgtEl>
                                        <p:attrNameLst>
                                          <p:attrName>style.visibility</p:attrName>
                                        </p:attrNameLst>
                                      </p:cBhvr>
                                      <p:to>
                                        <p:strVal val="visible"/>
                                      </p:to>
                                    </p:set>
                                    <p:anim calcmode="lin" valueType="num">
                                      <p:cBhvr additive="base">
                                        <p:cTn id="47" dur="500" fill="hold"/>
                                        <p:tgtEl>
                                          <p:spTgt spid="12291">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2291">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2291">
                                            <p:txEl>
                                              <p:pRg st="10" end="10"/>
                                            </p:txEl>
                                          </p:spTgt>
                                        </p:tgtEl>
                                        <p:attrNameLst>
                                          <p:attrName>style.visibility</p:attrName>
                                        </p:attrNameLst>
                                      </p:cBhvr>
                                      <p:to>
                                        <p:strVal val="visible"/>
                                      </p:to>
                                    </p:set>
                                    <p:anim calcmode="lin" valueType="num">
                                      <p:cBhvr additive="base">
                                        <p:cTn id="51" dur="500" fill="hold"/>
                                        <p:tgtEl>
                                          <p:spTgt spid="12291">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229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500" fill="hold"/>
                                        <p:tgtEl>
                                          <p:spTgt spid="2"/>
                                        </p:tgtEl>
                                        <p:attrNameLst>
                                          <p:attrName>ppt_x</p:attrName>
                                        </p:attrNameLst>
                                      </p:cBhvr>
                                      <p:tavLst>
                                        <p:tav tm="0">
                                          <p:val>
                                            <p:strVal val="#ppt_x"/>
                                          </p:val>
                                        </p:tav>
                                        <p:tav tm="100000">
                                          <p:val>
                                            <p:strVal val="#ppt_x"/>
                                          </p:val>
                                        </p:tav>
                                      </p:tavLst>
                                    </p:anim>
                                    <p:anim calcmode="lin" valueType="num">
                                      <p:cBhvr additive="base">
                                        <p:cTn id="5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theme/theme1.xml><?xml version="1.0" encoding="utf-8"?>
<a:theme xmlns:a="http://schemas.openxmlformats.org/drawingml/2006/main" name="飛機雲">
  <a:themeElements>
    <a:clrScheme name="飛機雲">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飛機雲">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飛機雲">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TC104033937[[fn=飛機雲]]</Template>
  <TotalTime>7805</TotalTime>
  <Words>8748</Words>
  <Application>Microsoft Office PowerPoint</Application>
  <PresentationFormat>如螢幕大小 (4:3)</PresentationFormat>
  <Paragraphs>1431</Paragraphs>
  <Slides>222</Slides>
  <Notes>14</Notes>
  <HiddenSlides>0</HiddenSlides>
  <MMClips>0</MMClips>
  <ScaleCrop>false</ScaleCrop>
  <HeadingPairs>
    <vt:vector size="6" baseType="variant">
      <vt:variant>
        <vt:lpstr>使用字型</vt:lpstr>
      </vt:variant>
      <vt:variant>
        <vt:i4>16</vt:i4>
      </vt:variant>
      <vt:variant>
        <vt:lpstr>佈景主題</vt:lpstr>
      </vt:variant>
      <vt:variant>
        <vt:i4>1</vt:i4>
      </vt:variant>
      <vt:variant>
        <vt:lpstr>投影片標題</vt:lpstr>
      </vt:variant>
      <vt:variant>
        <vt:i4>222</vt:i4>
      </vt:variant>
    </vt:vector>
  </HeadingPairs>
  <TitlesOfParts>
    <vt:vector size="239" baseType="lpstr">
      <vt:lpstr>GungsuhChe</vt:lpstr>
      <vt:lpstr>宋体</vt:lpstr>
      <vt:lpstr>宋体</vt:lpstr>
      <vt:lpstr>新細明體</vt:lpstr>
      <vt:lpstr>標楷體</vt:lpstr>
      <vt:lpstr>Arial</vt:lpstr>
      <vt:lpstr>Britannic Bold</vt:lpstr>
      <vt:lpstr>Calibri</vt:lpstr>
      <vt:lpstr>Century Gothic</vt:lpstr>
      <vt:lpstr>Cooper Black</vt:lpstr>
      <vt:lpstr>Courier New</vt:lpstr>
      <vt:lpstr>Times</vt:lpstr>
      <vt:lpstr>Times New Roman</vt:lpstr>
      <vt:lpstr>Wingdings</vt:lpstr>
      <vt:lpstr>Wingdings 2</vt:lpstr>
      <vt:lpstr>Wingdings 3</vt:lpstr>
      <vt:lpstr>飛機雲</vt:lpstr>
      <vt:lpstr>Practical Software debugging and testing</vt:lpstr>
      <vt:lpstr>Where am I from?</vt:lpstr>
      <vt:lpstr>Testing vs. Debugging</vt:lpstr>
      <vt:lpstr>Bugs are everywhere</vt:lpstr>
      <vt:lpstr>The QC story</vt:lpstr>
      <vt:lpstr>Software Quality</vt:lpstr>
      <vt:lpstr>How programmers can create bugs easily</vt:lpstr>
      <vt:lpstr>What is a BUG?</vt:lpstr>
      <vt:lpstr>PowerPoint 簡報</vt:lpstr>
      <vt:lpstr>How Bugs are produced?</vt:lpstr>
      <vt:lpstr>PowerPoint 簡報</vt:lpstr>
      <vt:lpstr>PowerPoint 簡報</vt:lpstr>
      <vt:lpstr>PowerPoint 簡報</vt:lpstr>
      <vt:lpstr>PowerPoint 簡報</vt:lpstr>
      <vt:lpstr>PowerPoint 簡報</vt:lpstr>
      <vt:lpstr>PowerPoint 簡報</vt:lpstr>
      <vt:lpstr>Comments</vt:lpstr>
      <vt:lpstr>Unusual Bug)</vt:lpstr>
      <vt:lpstr>Unusual bug</vt:lpstr>
      <vt:lpstr>PowerPoint 簡報</vt:lpstr>
      <vt:lpstr>PowerPoint 簡報</vt:lpstr>
      <vt:lpstr>bug</vt:lpstr>
      <vt:lpstr>Unusual Bug</vt:lpstr>
      <vt:lpstr>Unusual bug</vt:lpstr>
      <vt:lpstr>Unusual bug</vt:lpstr>
      <vt:lpstr>Reproduce the Bugs </vt:lpstr>
      <vt:lpstr>DEBUGGER</vt:lpstr>
      <vt:lpstr>An Overview of Debugging</vt:lpstr>
      <vt:lpstr>Typical Debugging Process</vt:lpstr>
      <vt:lpstr>Tracing Techniques – PRINT debug</vt:lpstr>
      <vt:lpstr>Tracing Techniques – PRINT debug </vt:lpstr>
      <vt:lpstr>Example</vt:lpstr>
      <vt:lpstr>Probe effect</vt:lpstr>
      <vt:lpstr>Probe Effect in Practice</vt:lpstr>
      <vt:lpstr>Probe effect</vt:lpstr>
      <vt:lpstr>Tracing Techniques - Debugger</vt:lpstr>
      <vt:lpstr>An Introduction to Debugger</vt:lpstr>
      <vt:lpstr>Most Well-known C/C++ Debugger  GDB</vt:lpstr>
      <vt:lpstr>The example to debug a C program by GDB</vt:lpstr>
      <vt:lpstr>Add Debugging Information</vt:lpstr>
      <vt:lpstr>GDB startup</vt:lpstr>
      <vt:lpstr>Read the debuggee</vt:lpstr>
      <vt:lpstr>Setting arguments </vt:lpstr>
      <vt:lpstr>List Source Code in GDB</vt:lpstr>
      <vt:lpstr>Set a Break Point</vt:lpstr>
      <vt:lpstr>Set a Break Point and Run</vt:lpstr>
      <vt:lpstr>PRINT/Watch Variables</vt:lpstr>
      <vt:lpstr>Continue your program</vt:lpstr>
      <vt:lpstr>TracePOINTS</vt:lpstr>
      <vt:lpstr>Turn on Debugging Information</vt:lpstr>
      <vt:lpstr>CORE DUMP Analysis</vt:lpstr>
      <vt:lpstr>The Story of an Unusual bug</vt:lpstr>
      <vt:lpstr>When program “KORATShell” crash …. Open task manager and Create Dump File</vt:lpstr>
      <vt:lpstr>To get the dump file</vt:lpstr>
      <vt:lpstr>Open VS and click “open file”</vt:lpstr>
      <vt:lpstr>Choose the dump file and open it</vt:lpstr>
      <vt:lpstr>Switch tab to “KORATShell.dmp”</vt:lpstr>
      <vt:lpstr>Click the “Debug with Managed Only”</vt:lpstr>
      <vt:lpstr>Now, we need to find our code in call Stack</vt:lpstr>
      <vt:lpstr>Double Click this line in Call Stack</vt:lpstr>
      <vt:lpstr>Load the “pdb” file</vt:lpstr>
      <vt:lpstr>And then load the source code “MainWindows.cs”</vt:lpstr>
      <vt:lpstr>Let’s debug !!!!!!!!!!!! </vt:lpstr>
      <vt:lpstr>Observations </vt:lpstr>
      <vt:lpstr>Finally, we reach MSDN </vt:lpstr>
      <vt:lpstr>Garbage Collected?  What an UNUSUAL BUG Final resolution </vt:lpstr>
      <vt:lpstr>Reference</vt:lpstr>
      <vt:lpstr>Console-Mode Debugger Sucks?</vt:lpstr>
      <vt:lpstr>Debugger Wrapped by GUI </vt:lpstr>
      <vt:lpstr>Debugging GUI – Visual Studio</vt:lpstr>
      <vt:lpstr>PowerPoint 簡報</vt:lpstr>
      <vt:lpstr>Lab 1  – Let’s play with Java debugger under Eclipse  </vt:lpstr>
      <vt:lpstr>Enter a hello world example </vt:lpstr>
      <vt:lpstr>Let’s GO</vt:lpstr>
      <vt:lpstr>A Debug Perspective </vt:lpstr>
      <vt:lpstr>Key Bindings</vt:lpstr>
      <vt:lpstr>PowerPoint 簡報</vt:lpstr>
      <vt:lpstr>PowerPoint 簡報</vt:lpstr>
      <vt:lpstr>Step Return </vt:lpstr>
      <vt:lpstr>Drop to frame </vt:lpstr>
      <vt:lpstr>Skip All Breakpoints</vt:lpstr>
      <vt:lpstr>PowerPoint 簡報</vt:lpstr>
      <vt:lpstr>Hit Count </vt:lpstr>
      <vt:lpstr>Conditional Break Point</vt:lpstr>
      <vt:lpstr>Conditional Break Point </vt:lpstr>
      <vt:lpstr>Watch Point</vt:lpstr>
      <vt:lpstr>Place a Watch Point on a Field </vt:lpstr>
      <vt:lpstr>The Options of a Watch Point</vt:lpstr>
      <vt:lpstr>Attach a running process to debugger</vt:lpstr>
      <vt:lpstr>Where the bugs are hidden?</vt:lpstr>
      <vt:lpstr>The Story of  god of coding</vt:lpstr>
      <vt:lpstr>Newbie, Senior, and GuRU</vt:lpstr>
      <vt:lpstr>PowerPoint 簡報</vt:lpstr>
      <vt:lpstr>Some Common DEBUGGING Approaches  </vt:lpstr>
      <vt:lpstr>The Right Solution</vt:lpstr>
      <vt:lpstr>Best Debugging Strategy?</vt:lpstr>
      <vt:lpstr>PowerPoint 簡報</vt:lpstr>
      <vt:lpstr>Defensive Programming</vt:lpstr>
      <vt:lpstr>Why we need defensive programming?</vt:lpstr>
      <vt:lpstr>PowerPoint 簡報</vt:lpstr>
      <vt:lpstr>AS</vt:lpstr>
      <vt:lpstr>Tactic No. 1 - Assertion</vt:lpstr>
      <vt:lpstr>Assertion in C</vt:lpstr>
      <vt:lpstr>The Body of ASSERT in C</vt:lpstr>
      <vt:lpstr>About ASSERT</vt:lpstr>
      <vt:lpstr>C++ STL assertion </vt:lpstr>
      <vt:lpstr>Call Stack Trace</vt:lpstr>
      <vt:lpstr>Assertion examples</vt:lpstr>
      <vt:lpstr>What to assert ? Some examples</vt:lpstr>
      <vt:lpstr>PowerPoint 簡報</vt:lpstr>
      <vt:lpstr>ASSERT as a safety guard for the work in the middle</vt:lpstr>
      <vt:lpstr>Do not confuse  ASSERT with  Exception handling</vt:lpstr>
      <vt:lpstr>Advanced Techniques  to stop error propagation</vt:lpstr>
      <vt:lpstr>Good Coding Habit?</vt:lpstr>
      <vt:lpstr>PowerPoint 簡報</vt:lpstr>
      <vt:lpstr>Summary </vt:lpstr>
      <vt:lpstr>PowerPoint 簡報</vt:lpstr>
      <vt:lpstr>Software Testing</vt:lpstr>
      <vt:lpstr>A Joke</vt:lpstr>
      <vt:lpstr>PowerPoint 簡報</vt:lpstr>
      <vt:lpstr>The importance of testing</vt:lpstr>
      <vt:lpstr>Why testing?</vt:lpstr>
      <vt:lpstr>Statistics</vt:lpstr>
      <vt:lpstr>Quality Control and  Quality Assurance</vt:lpstr>
      <vt:lpstr>Manufacturing in other discipline</vt:lpstr>
      <vt:lpstr>How to improve quality?</vt:lpstr>
      <vt:lpstr>Assembly line in manufacturing</vt:lpstr>
      <vt:lpstr>生產線</vt:lpstr>
      <vt:lpstr>Again, let’s review the engineering process of  other engineering fields.</vt:lpstr>
      <vt:lpstr>Software engineering </vt:lpstr>
      <vt:lpstr>Question?</vt:lpstr>
      <vt:lpstr>Facts</vt:lpstr>
      <vt:lpstr>Programmers v.s. Assembly line worker</vt:lpstr>
      <vt:lpstr>The Big GAP</vt:lpstr>
      <vt:lpstr>Software Quality</vt:lpstr>
      <vt:lpstr>Practical Testing Practices</vt:lpstr>
      <vt:lpstr> SDLC (Software Development Life Cycle)</vt:lpstr>
      <vt:lpstr>Matured software company </vt:lpstr>
      <vt:lpstr>Job hierarchy</vt:lpstr>
      <vt:lpstr>Why QA must be independent from development team?</vt:lpstr>
      <vt:lpstr>PowerPoint 簡報</vt:lpstr>
      <vt:lpstr>What to test in software testing? </vt:lpstr>
      <vt:lpstr>Software Testing  V-Model</vt:lpstr>
      <vt:lpstr>Testing tasks to be done </vt:lpstr>
      <vt:lpstr>Test Plan?</vt:lpstr>
      <vt:lpstr>Testing tasks to be done </vt:lpstr>
      <vt:lpstr>A test case example </vt:lpstr>
      <vt:lpstr>A test case example </vt:lpstr>
      <vt:lpstr>Test Case ID example</vt:lpstr>
      <vt:lpstr>Testing tasks to be done </vt:lpstr>
      <vt:lpstr>Test Case Management example using redmine</vt:lpstr>
      <vt:lpstr>KORAT’s Dream</vt:lpstr>
      <vt:lpstr>how do you verify if the test cases are good?</vt:lpstr>
      <vt:lpstr>Code Coverage Analysis</vt:lpstr>
      <vt:lpstr>Testing tasks to be done </vt:lpstr>
      <vt:lpstr>File a bug in a modern wiki bug report system</vt:lpstr>
      <vt:lpstr>PowerPoint 簡報</vt:lpstr>
      <vt:lpstr>Attach any Files that Concern the Bug</vt:lpstr>
      <vt:lpstr>PowerPoint 簡報</vt:lpstr>
      <vt:lpstr>Severity of Software Defects</vt:lpstr>
      <vt:lpstr>Testing tasks to be done </vt:lpstr>
      <vt:lpstr>Regression Testing</vt:lpstr>
      <vt:lpstr>Regression Testing</vt:lpstr>
      <vt:lpstr>PowerPoint 簡報</vt:lpstr>
      <vt:lpstr>Testing automation</vt:lpstr>
      <vt:lpstr>Automatic Test Case Generation and  Test oracles</vt:lpstr>
      <vt:lpstr>Test Oracles</vt:lpstr>
      <vt:lpstr>Testing automation</vt:lpstr>
      <vt:lpstr>Test Automation Tools</vt:lpstr>
      <vt:lpstr>Typical Capture/replay testing tools</vt:lpstr>
      <vt:lpstr>Innovative Tool - Sikuli (from MIT)</vt:lpstr>
      <vt:lpstr>Problems with conventional capture/replay</vt:lpstr>
      <vt:lpstr>ADVANCED- Continuous Integration tools</vt:lpstr>
      <vt:lpstr>Android Testing framework – Run this Application in Virtual Device</vt:lpstr>
      <vt:lpstr>PowerPoint 簡報</vt:lpstr>
      <vt:lpstr>PowerPoint 簡報</vt:lpstr>
      <vt:lpstr>PowerPoint 簡報</vt:lpstr>
      <vt:lpstr>Run Android Junit Test</vt:lpstr>
      <vt:lpstr>Test Automation with Continuous integration</vt:lpstr>
      <vt:lpstr>PowerPoint 簡報</vt:lpstr>
      <vt:lpstr>PowerPoint 簡報</vt:lpstr>
      <vt:lpstr>Different Kind of Testing</vt:lpstr>
      <vt:lpstr>The xUnit Frameworks</vt:lpstr>
      <vt:lpstr>Writing Unit Tests</vt:lpstr>
      <vt:lpstr>JUnit for Eclipse</vt:lpstr>
      <vt:lpstr>xUnit Test Sample Code</vt:lpstr>
      <vt:lpstr>Testing tasks to be done </vt:lpstr>
      <vt:lpstr>The trend of software technology</vt:lpstr>
      <vt:lpstr>The Era of Clouds and Webs</vt:lpstr>
      <vt:lpstr>Stress Testing</vt:lpstr>
      <vt:lpstr>The preparation of a stress testing</vt:lpstr>
      <vt:lpstr>Stress Testing Report</vt:lpstr>
      <vt:lpstr>Load Testing vs. Stress Testing</vt:lpstr>
      <vt:lpstr>Testing tasks to be done </vt:lpstr>
      <vt:lpstr>Test As Asset </vt:lpstr>
      <vt:lpstr>Testing Theory </vt:lpstr>
      <vt:lpstr>software defects detection techniques classification</vt:lpstr>
      <vt:lpstr>Optimistic v.s. Pessimistic</vt:lpstr>
      <vt:lpstr>Comments</vt:lpstr>
      <vt:lpstr>Comments</vt:lpstr>
      <vt:lpstr>Criteria of confidence</vt:lpstr>
      <vt:lpstr>Binary search flow graph</vt:lpstr>
      <vt:lpstr>The weakest criteria</vt:lpstr>
      <vt:lpstr>Branch coverage</vt:lpstr>
      <vt:lpstr>Path Coverage</vt:lpstr>
      <vt:lpstr>Path coverage</vt:lpstr>
      <vt:lpstr>Independent paths  (a weaker criteria)</vt:lpstr>
      <vt:lpstr>Test coverage in real world</vt:lpstr>
      <vt:lpstr>Test coverage</vt:lpstr>
      <vt:lpstr>How to proceed test coverage testing?</vt:lpstr>
      <vt:lpstr>White box testing</vt:lpstr>
      <vt:lpstr>Test coverage</vt:lpstr>
      <vt:lpstr>Black Box Testing</vt:lpstr>
      <vt:lpstr>Black Box Testing</vt:lpstr>
      <vt:lpstr>BlackBox testing and Coverage</vt:lpstr>
      <vt:lpstr>BlackBox Testing</vt:lpstr>
      <vt:lpstr>BlackBox (alpha testing) Testing</vt:lpstr>
      <vt:lpstr>Black-box testing</vt:lpstr>
      <vt:lpstr>Equivalence partitioning (partition testing)</vt:lpstr>
      <vt:lpstr>Equivalence partitioning</vt:lpstr>
      <vt:lpstr>Equivalence partitioning with boundary cases</vt:lpstr>
      <vt:lpstr>Equivalence partitions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程式除錯技術 (Debugging Techniques)</dc:title>
  <dc:creator>ypcheng</dc:creator>
  <cp:lastModifiedBy>Yung-Pin Cheng</cp:lastModifiedBy>
  <cp:revision>414</cp:revision>
  <dcterms:created xsi:type="dcterms:W3CDTF">2011-07-29T16:13:17Z</dcterms:created>
  <dcterms:modified xsi:type="dcterms:W3CDTF">2020-07-28T02:51:57Z</dcterms:modified>
</cp:coreProperties>
</file>